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6" r:id="rId1"/>
  </p:sldMasterIdLst>
  <p:notesMasterIdLst>
    <p:notesMasterId r:id="rId27"/>
  </p:notesMasterIdLst>
  <p:handoutMasterIdLst>
    <p:handoutMasterId r:id="rId28"/>
  </p:handoutMasterIdLst>
  <p:sldIdLst>
    <p:sldId id="701" r:id="rId2"/>
    <p:sldId id="1076" r:id="rId3"/>
    <p:sldId id="1093" r:id="rId4"/>
    <p:sldId id="1077" r:id="rId5"/>
    <p:sldId id="1078" r:id="rId6"/>
    <p:sldId id="1079" r:id="rId7"/>
    <p:sldId id="1080" r:id="rId8"/>
    <p:sldId id="1081" r:id="rId9"/>
    <p:sldId id="1082" r:id="rId10"/>
    <p:sldId id="1083" r:id="rId11"/>
    <p:sldId id="1103" r:id="rId12"/>
    <p:sldId id="1104" r:id="rId13"/>
    <p:sldId id="1105" r:id="rId14"/>
    <p:sldId id="1084" r:id="rId15"/>
    <p:sldId id="1085" r:id="rId16"/>
    <p:sldId id="1086" r:id="rId17"/>
    <p:sldId id="1087" r:id="rId18"/>
    <p:sldId id="1088" r:id="rId19"/>
    <p:sldId id="1096" r:id="rId20"/>
    <p:sldId id="1095" r:id="rId21"/>
    <p:sldId id="1091" r:id="rId22"/>
    <p:sldId id="1092" r:id="rId23"/>
    <p:sldId id="1106" r:id="rId24"/>
    <p:sldId id="1074" r:id="rId25"/>
    <p:sldId id="1073" r:id="rId26"/>
  </p:sldIdLst>
  <p:sldSz cx="9144000" cy="6858000" type="screen4x3"/>
  <p:notesSz cx="6858000" cy="9144000"/>
  <p:custDataLst>
    <p:tags r:id="rId30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929"/>
    <a:srgbClr val="FF4747"/>
    <a:srgbClr val="FF00FF"/>
    <a:srgbClr val="FFCCFF"/>
    <a:srgbClr val="CC99FF"/>
    <a:srgbClr val="800080"/>
    <a:srgbClr val="CC6600"/>
    <a:srgbClr val="008000"/>
    <a:srgbClr val="A50021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4" autoAdjust="0"/>
    <p:restoredTop sz="94575" autoAdjust="0"/>
  </p:normalViewPr>
  <p:slideViewPr>
    <p:cSldViewPr>
      <p:cViewPr varScale="1">
        <p:scale>
          <a:sx n="150" d="100"/>
          <a:sy n="150" d="100"/>
        </p:scale>
        <p:origin x="-412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tags" Target="tags/tag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4623497-17EC-4C85-AF35-E567DE506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27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E03D026-CEFD-4132-B671-818C5F1E8B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5529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765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470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803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269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4621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1790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3536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6077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401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34"/>
          <p:cNvSpPr>
            <a:spLocks noChangeArrowheads="1"/>
          </p:cNvSpPr>
          <p:nvPr/>
        </p:nvSpPr>
        <p:spPr bwMode="auto">
          <a:xfrm>
            <a:off x="635000" y="24384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1035"/>
          <p:cNvSpPr>
            <a:spLocks noChangeArrowheads="1"/>
          </p:cNvSpPr>
          <p:nvPr/>
        </p:nvSpPr>
        <p:spPr bwMode="auto">
          <a:xfrm flipV="1">
            <a:off x="315913" y="3260725"/>
            <a:ext cx="8693150" cy="5556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9404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405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1038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906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smtClean="0"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9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r>
              <a:rPr lang="en-US"/>
              <a:t>OU Supercomputing Center for Education &amp; Research</a:t>
            </a:r>
          </a:p>
        </p:txBody>
      </p:sp>
      <p:sp>
        <p:nvSpPr>
          <p:cNvPr id="9" name="Rectangle 104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fld id="{0444E359-79E0-4AF8-A8E7-4848D3ACC6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" name="Picture 15" descr="ou201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667000"/>
            <a:ext cx="39370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35FF7-5179-46DA-B105-D41AB8E530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0525" y="457200"/>
            <a:ext cx="2043113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978525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A9AA8-B67F-451E-A4EA-DB0938330C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93038" cy="6778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371600"/>
            <a:ext cx="38862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862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12EC9EB-093D-4AEC-827C-43FD36EDF2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93038" cy="6778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09600" y="1371600"/>
            <a:ext cx="3886200" cy="4648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71600"/>
            <a:ext cx="38862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150A29B-C713-428D-8EEE-FBB5AB7521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93038" cy="6778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371600"/>
            <a:ext cx="7924800" cy="4648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696F83-8082-4514-8AA9-864DCCAA62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AFF6522-D39A-4EFB-9FD2-0F43165FD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2F73B-AF29-4A05-AF7F-4F48D4440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71600"/>
            <a:ext cx="38862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862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A04F282-5D9D-4EB2-A4AC-1849A209E5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AFA57-DB10-4D8E-B495-9E7DF239E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6324600" y="6096000"/>
            <a:ext cx="1524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E5F05-49DD-403D-8B1B-C58F7D6A2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A33A4-B068-4571-97F3-222EF8233F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CE84F-D98D-47F7-A4D6-21F3EE13A3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7" Type="http://schemas.openxmlformats.org/officeDocument/2006/relationships/image" Target="../media/image2.jpeg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8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33663" y="6172200"/>
            <a:ext cx="3995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 dirty="0" smtClean="0"/>
              <a:t>Write a CI Proposal</a:t>
            </a:r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sp>
        <p:nvSpPr>
          <p:cNvPr id="5838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19125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3E90D56-9F13-476E-9C0C-A76A957C9F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84" name="Picture 15" descr="ou201_logo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66800" y="6175524"/>
            <a:ext cx="39370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35" descr="oscer_logo_crimson_20060918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28600" y="6127899"/>
            <a:ext cx="776288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39" descr="ouit_logo_small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447800" y="6127899"/>
            <a:ext cx="1143000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5" name="Rectangle 7"/>
          <p:cNvSpPr>
            <a:spLocks noChangeArrowheads="1"/>
          </p:cNvSpPr>
          <p:nvPr userDrawn="1"/>
        </p:nvSpPr>
        <p:spPr bwMode="gray">
          <a:xfrm>
            <a:off x="609600" y="3810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en-US" sz="2400">
              <a:latin typeface="Tahoma" pitchFamily="34" charset="0"/>
            </a:endParaRPr>
          </a:p>
        </p:txBody>
      </p:sp>
      <p:sp>
        <p:nvSpPr>
          <p:cNvPr id="58376" name="Rectangle 8"/>
          <p:cNvSpPr>
            <a:spLocks noChangeArrowheads="1"/>
          </p:cNvSpPr>
          <p:nvPr userDrawn="1"/>
        </p:nvSpPr>
        <p:spPr bwMode="gray">
          <a:xfrm>
            <a:off x="304800" y="12192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en-US" sz="2400">
              <a:latin typeface="Tahoma" pitchFamily="34" charset="0"/>
            </a:endParaRPr>
          </a:p>
        </p:txBody>
      </p:sp>
      <p:sp>
        <p:nvSpPr>
          <p:cNvPr id="3079" name="Rectangle 9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762000" y="457200"/>
            <a:ext cx="8021638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80" name="Rectangle 10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609600" y="1371600"/>
            <a:ext cx="7924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9" name="Picture 15" descr="ou201_logo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78904" y="609600"/>
            <a:ext cx="39370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78" r:id="rId3"/>
    <p:sldLayoutId id="2147483687" r:id="rId4"/>
    <p:sldLayoutId id="2147483679" r:id="rId5"/>
    <p:sldLayoutId id="2147483688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9" r:id="rId12"/>
    <p:sldLayoutId id="2147483690" r:id="rId13"/>
    <p:sldLayoutId id="2147483691" r:id="rId14"/>
  </p:sldLayoutIdLst>
  <p:transition xmlns:p14="http://schemas.microsoft.com/office/powerpoint/2010/main"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3399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5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8000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6600"/>
        </a:buClr>
        <a:buSzPct val="5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1" Type="http://schemas.openxmlformats.org/officeDocument/2006/relationships/tags" Target="../tags/tag2.xml"/><Relationship Id="rId2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jpe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4" Type="http://schemas.openxmlformats.org/officeDocument/2006/relationships/image" Target="../media/image17.jpeg"/><Relationship Id="rId15" Type="http://schemas.openxmlformats.org/officeDocument/2006/relationships/image" Target="../media/image18.jpeg"/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7" Type="http://schemas.openxmlformats.org/officeDocument/2006/relationships/image" Target="../media/image10.jpeg"/><Relationship Id="rId8" Type="http://schemas.openxmlformats.org/officeDocument/2006/relationships/image" Target="../media/image11.jpeg"/><Relationship Id="rId9" Type="http://schemas.openxmlformats.org/officeDocument/2006/relationships/image" Target="../media/image12.jpeg"/><Relationship Id="rId10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tags" Target="../tags/tag8.xml"/><Relationship Id="rId3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tags" Target="../tags/tag5.xml"/><Relationship Id="rId3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www.nsf.gov/pubs/2011/nsf11011/nsf11011.jsp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381000" y="4724400"/>
            <a:ext cx="152400" cy="1676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954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1000" y="933448"/>
            <a:ext cx="8382000" cy="2362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44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So </a:t>
            </a:r>
            <a:r>
              <a:rPr lang="en-US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You Want to Write</a:t>
            </a:r>
            <a:br>
              <a:rPr lang="en-US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r>
              <a:rPr lang="en-US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a Cyberinfrastructure Proposal</a:t>
            </a:r>
            <a:endParaRPr lang="en-US" sz="4400" dirty="0"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238500"/>
            <a:ext cx="8001000" cy="160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b="1" dirty="0" smtClean="0"/>
              <a:t>Henry </a:t>
            </a:r>
            <a:r>
              <a:rPr lang="en-US" b="1" dirty="0" err="1" smtClean="0"/>
              <a:t>Neeman</a:t>
            </a:r>
            <a:r>
              <a:rPr lang="en-US" b="1" dirty="0" smtClean="0"/>
              <a:t>, University of Oklahoma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800" b="1" dirty="0" smtClean="0"/>
              <a:t>Director, OU Supercomputing Center for Education &amp; Research (OSCER)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800" b="1" dirty="0" smtClean="0"/>
              <a:t>Assistant Vice President, Information Technology - Research Strategy Advisor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800" b="1" dirty="0" smtClean="0"/>
              <a:t>Associate Professor, College of Engineering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800" b="1" dirty="0" smtClean="0"/>
              <a:t>Adjunct Faculty, School of Computer Science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800" b="1" dirty="0" smtClean="0"/>
              <a:t>ACI-REF Virtual Residency Workshop 2015</a:t>
            </a:r>
          </a:p>
          <a:p>
            <a:pPr eaLnBrk="1" hangingPunct="1">
              <a:spcBef>
                <a:spcPts val="0"/>
              </a:spcBef>
            </a:pPr>
            <a:r>
              <a:rPr lang="en-US" sz="1600" b="1" dirty="0" smtClean="0"/>
              <a:t>Thursday June 4 2015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667000" y="5254752"/>
            <a:ext cx="3886200" cy="1066800"/>
            <a:chOff x="1824" y="3120"/>
            <a:chExt cx="3168" cy="853"/>
          </a:xfrm>
        </p:grpSpPr>
        <p:pic>
          <p:nvPicPr>
            <p:cNvPr id="11272" name="Picture 9" descr="ouit_logo_small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3168"/>
              <a:ext cx="153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3" name="Picture 6" descr="ou201_logo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824" y="3264"/>
              <a:ext cx="432" cy="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4" name="Picture 7" descr="oscer_logo_crimson_2006091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304" y="3120"/>
              <a:ext cx="1209" cy="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270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AutoShape 4" descr="Image result for great plains network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MRI/CRI </a:t>
            </a:r>
            <a:r>
              <a:rPr lang="en-US" dirty="0" smtClean="0"/>
              <a:t>for Storage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9377"/>
            <a:ext cx="8229600" cy="4708525"/>
          </a:xfrm>
        </p:spPr>
        <p:txBody>
          <a:bodyPr/>
          <a:lstStyle/>
          <a:p>
            <a:r>
              <a:rPr lang="en-US" dirty="0" smtClean="0"/>
              <a:t>How much storage will be needed for this project?</a:t>
            </a:r>
          </a:p>
          <a:p>
            <a:pPr lvl="1"/>
            <a:r>
              <a:rPr lang="en-US" dirty="0" smtClean="0"/>
              <a:t>If this is a live storage MRI/CRI: What is the maximum amount of storage at a time that will be needed for this project?</a:t>
            </a:r>
          </a:p>
          <a:p>
            <a:pPr lvl="1"/>
            <a:r>
              <a:rPr lang="en-US" dirty="0" smtClean="0"/>
              <a:t>If this is an archival storage MRI/CRI: What is the total amount of storage needed over the lifetime of the instrument?</a:t>
            </a:r>
          </a:p>
          <a:p>
            <a:r>
              <a:rPr lang="en-US" dirty="0" smtClean="0"/>
              <a:t>How was that calculated?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30259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CC*DNI Questions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700" dirty="0" smtClean="0"/>
              <a:t>What </a:t>
            </a:r>
            <a:r>
              <a:rPr lang="en-US" sz="2700" dirty="0"/>
              <a:t>is the expected typical size of each dataset </a:t>
            </a:r>
            <a:r>
              <a:rPr lang="en-US" sz="2700" dirty="0" smtClean="0"/>
              <a:t>being transferred</a:t>
            </a:r>
            <a:r>
              <a:rPr lang="en-US" sz="2700" dirty="0"/>
              <a:t>?</a:t>
            </a:r>
          </a:p>
          <a:p>
            <a:pPr marL="0" indent="0">
              <a:buNone/>
            </a:pPr>
            <a:endParaRPr lang="en-US" sz="2700" dirty="0"/>
          </a:p>
          <a:p>
            <a:pPr marL="0" indent="0">
              <a:buNone/>
            </a:pPr>
            <a:r>
              <a:rPr lang="en-US" sz="2700" dirty="0"/>
              <a:t>(It would be helpful to know expected growth rate: A</a:t>
            </a:r>
            <a:r>
              <a:rPr lang="en-US" sz="2700" dirty="0" smtClean="0"/>
              <a:t>re you expecting </a:t>
            </a:r>
            <a:r>
              <a:rPr lang="en-US" sz="2700" dirty="0"/>
              <a:t>it to stay roughly the same over the next </a:t>
            </a:r>
            <a:r>
              <a:rPr lang="en-US" sz="2700" dirty="0" smtClean="0"/>
              <a:t>several years</a:t>
            </a:r>
            <a:r>
              <a:rPr lang="en-US" sz="2700" dirty="0"/>
              <a:t>, or to double every two years, or what</a:t>
            </a:r>
            <a:r>
              <a:rPr lang="en-US" sz="2700" dirty="0" smtClean="0"/>
              <a:t>?)</a:t>
            </a:r>
            <a:endParaRPr lang="en-US" sz="2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1559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CC*DNI Questions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700" dirty="0" smtClean="0"/>
              <a:t>Where </a:t>
            </a:r>
            <a:r>
              <a:rPr lang="en-US" sz="2700" dirty="0"/>
              <a:t>are such datasets originating, and where are </a:t>
            </a:r>
            <a:r>
              <a:rPr lang="en-US" sz="2700" dirty="0" smtClean="0"/>
              <a:t>they being </a:t>
            </a:r>
            <a:r>
              <a:rPr lang="en-US" sz="2700" dirty="0"/>
              <a:t>transferred to?</a:t>
            </a:r>
          </a:p>
          <a:p>
            <a:pPr marL="0" indent="0">
              <a:buNone/>
            </a:pPr>
            <a:endParaRPr lang="en-US" sz="2700" dirty="0"/>
          </a:p>
          <a:p>
            <a:r>
              <a:rPr lang="en-US" sz="2700" dirty="0" smtClean="0"/>
              <a:t>Why </a:t>
            </a:r>
            <a:r>
              <a:rPr lang="en-US" sz="2700" dirty="0"/>
              <a:t>do such datasets need to be transferred between </a:t>
            </a:r>
            <a:r>
              <a:rPr lang="en-US" sz="2700" dirty="0" smtClean="0"/>
              <a:t>these endpoints</a:t>
            </a:r>
            <a:r>
              <a:rPr lang="en-US" sz="2700" dirty="0"/>
              <a:t>?</a:t>
            </a:r>
          </a:p>
          <a:p>
            <a:pPr marL="0" indent="0">
              <a:buNone/>
            </a:pPr>
            <a:endParaRPr lang="en-US" sz="2700" dirty="0"/>
          </a:p>
          <a:p>
            <a:pPr marL="0" indent="0">
              <a:buNone/>
            </a:pPr>
            <a:r>
              <a:rPr lang="en-US" sz="2700" dirty="0" smtClean="0"/>
              <a:t>(That </a:t>
            </a:r>
            <a:r>
              <a:rPr lang="en-US" sz="2700" dirty="0"/>
              <a:t>is, what </a:t>
            </a:r>
            <a:r>
              <a:rPr lang="en-US" sz="2700" dirty="0" smtClean="0"/>
              <a:t>requirement do </a:t>
            </a:r>
            <a:r>
              <a:rPr lang="en-US" sz="2700" dirty="0"/>
              <a:t>these data transfers </a:t>
            </a:r>
            <a:r>
              <a:rPr lang="en-US" sz="2700" dirty="0" smtClean="0"/>
              <a:t>address for your team’s research?</a:t>
            </a:r>
            <a:r>
              <a:rPr lang="en-US" dirty="0"/>
              <a:t>)</a:t>
            </a:r>
            <a:endParaRPr lang="en-US" sz="2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217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CC*DNI Questions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800" dirty="0" smtClean="0"/>
              <a:t>What </a:t>
            </a:r>
            <a:r>
              <a:rPr lang="en-US" sz="3800" dirty="0"/>
              <a:t>is the time window for transferring each such dataset?</a:t>
            </a:r>
          </a:p>
          <a:p>
            <a:pPr marL="0" indent="0">
              <a:buNone/>
            </a:pPr>
            <a:endParaRPr lang="en-US" sz="3800" dirty="0"/>
          </a:p>
          <a:p>
            <a:r>
              <a:rPr lang="en-US" sz="3800" dirty="0" smtClean="0"/>
              <a:t>Why </a:t>
            </a:r>
            <a:r>
              <a:rPr lang="en-US" sz="3800" dirty="0"/>
              <a:t>does each such dataset need to be transferred </a:t>
            </a:r>
            <a:r>
              <a:rPr lang="en-US" sz="3800" dirty="0" smtClean="0"/>
              <a:t>during that </a:t>
            </a:r>
            <a:r>
              <a:rPr lang="en-US" sz="3800" dirty="0"/>
              <a:t>specific time window?</a:t>
            </a:r>
          </a:p>
          <a:p>
            <a:pPr marL="0" indent="0">
              <a:buNone/>
            </a:pPr>
            <a:endParaRPr lang="en-US" sz="3800" dirty="0"/>
          </a:p>
          <a:p>
            <a:pPr marL="0" indent="0">
              <a:buNone/>
            </a:pPr>
            <a:r>
              <a:rPr lang="en-US" sz="3800" dirty="0"/>
              <a:t>That is, what's the negative impact of the transfer taking</a:t>
            </a:r>
          </a:p>
          <a:p>
            <a:pPr marL="0" indent="0">
              <a:buNone/>
            </a:pPr>
            <a:r>
              <a:rPr lang="en-US" sz="3800" dirty="0" smtClean="0"/>
              <a:t>(</a:t>
            </a:r>
            <a:r>
              <a:rPr lang="en-US" sz="3800" dirty="0"/>
              <a:t>a</a:t>
            </a:r>
            <a:r>
              <a:rPr lang="en-US" sz="3800" dirty="0" smtClean="0"/>
              <a:t>) </a:t>
            </a:r>
            <a:r>
              <a:rPr lang="en-US" sz="3800" dirty="0"/>
              <a:t>marginally longer and </a:t>
            </a:r>
            <a:r>
              <a:rPr lang="en-US" sz="3800" dirty="0" smtClean="0"/>
              <a:t>(</a:t>
            </a:r>
            <a:r>
              <a:rPr lang="en-US" sz="3800" dirty="0"/>
              <a:t>b</a:t>
            </a:r>
            <a:r>
              <a:rPr lang="en-US" sz="3800" dirty="0" smtClean="0"/>
              <a:t>) </a:t>
            </a:r>
            <a:r>
              <a:rPr lang="en-US" sz="3800" dirty="0"/>
              <a:t>much longer?</a:t>
            </a:r>
          </a:p>
          <a:p>
            <a:pPr marL="0" indent="0">
              <a:buNone/>
            </a:pPr>
            <a:endParaRPr lang="en-US" sz="3800" dirty="0"/>
          </a:p>
          <a:p>
            <a:r>
              <a:rPr lang="en-US" sz="3800" dirty="0" smtClean="0"/>
              <a:t>How </a:t>
            </a:r>
            <a:r>
              <a:rPr lang="en-US" sz="3800" dirty="0"/>
              <a:t>often do you expect to have such a data transfer need</a:t>
            </a:r>
            <a:r>
              <a:rPr lang="en-US" sz="3800" dirty="0" smtClean="0"/>
              <a:t>?</a:t>
            </a:r>
            <a:endParaRPr lang="en-US" sz="3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7083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NSF proposal has to have a section on “Results from Prior NSF Support.”</a:t>
            </a:r>
          </a:p>
          <a:p>
            <a:r>
              <a:rPr lang="en-US" dirty="0" smtClean="0"/>
              <a:t>If your team has lots of that, you can’t fit it all. The solicitation and the NSF’s Grant Proposal Guide provide useful guidelines on that.</a:t>
            </a:r>
          </a:p>
          <a:p>
            <a:pPr lvl="1"/>
            <a:r>
              <a:rPr lang="en-US" dirty="0" smtClean="0"/>
              <a:t>The PI and each Co-PI should each provide the one most relevant grant.</a:t>
            </a:r>
          </a:p>
          <a:p>
            <a:r>
              <a:rPr lang="en-US" dirty="0" smtClean="0"/>
              <a:t>For an MRI, preference should be given to instrument grants, especially other MRIs.</a:t>
            </a:r>
          </a:p>
          <a:p>
            <a:r>
              <a:rPr lang="en-US" dirty="0" smtClean="0"/>
              <a:t>If you don’t have anything relevant, say that.</a:t>
            </a:r>
          </a:p>
          <a:p>
            <a:r>
              <a:rPr lang="en-US" dirty="0" smtClean="0"/>
              <a:t>If you do, is there a way that you can fit this proposal into a more coherent story about how your institution does CI?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807856"/>
      </p:ext>
    </p:extLst>
  </p:cSld>
  <p:clrMapOvr>
    <a:masterClrMapping/>
  </p:clrMapOvr>
  <p:transition xmlns:p14="http://schemas.microsoft.com/office/powerpoint/2010/main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 a rationale for the instrument. This reinforces your vision statement.</a:t>
            </a:r>
          </a:p>
          <a:p>
            <a:r>
              <a:rPr lang="en-US" dirty="0" smtClean="0"/>
              <a:t>Describe the purchase process.</a:t>
            </a:r>
          </a:p>
          <a:p>
            <a:r>
              <a:rPr lang="en-US" dirty="0" smtClean="0"/>
              <a:t>Describe current similar instruments at your institution or otherwise available to your researchers.</a:t>
            </a:r>
          </a:p>
          <a:p>
            <a:pPr lvl="1"/>
            <a:r>
              <a:rPr lang="en-US" dirty="0" smtClean="0"/>
              <a:t>Just because there’s another one nearby doesn’t mean your proposal isn’t fundable.</a:t>
            </a:r>
          </a:p>
          <a:p>
            <a:pPr lvl="1"/>
            <a:r>
              <a:rPr lang="en-US" dirty="0" smtClean="0"/>
              <a:t>Just because there are national centers with bigger resources doesn’t mean your proposal isn’t fundable.</a:t>
            </a:r>
          </a:p>
          <a:p>
            <a:r>
              <a:rPr lang="en-US" dirty="0" smtClean="0"/>
              <a:t>Describe the role of the instrument.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284605"/>
      </p:ext>
    </p:extLst>
  </p:cSld>
  <p:clrMapOvr>
    <a:masterClrMapping/>
  </p:clrMapOvr>
  <p:transition xmlns:p14="http://schemas.microsoft.com/office/powerpoint/2010/main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the instrument in detail. You can express lots of technical information in a modest number of paragraphs.</a:t>
            </a:r>
          </a:p>
          <a:p>
            <a:r>
              <a:rPr lang="en-US" dirty="0" smtClean="0"/>
              <a:t>Describe how the instrument will be accessed.</a:t>
            </a:r>
          </a:p>
          <a:p>
            <a:r>
              <a:rPr lang="en-US" dirty="0" smtClean="0"/>
              <a:t>Give the expected performance.</a:t>
            </a:r>
          </a:p>
          <a:p>
            <a:r>
              <a:rPr lang="en-US" dirty="0" smtClean="0"/>
              <a:t>Describe delivery, installation and operations training.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352616"/>
      </p:ext>
    </p:extLst>
  </p:cSld>
  <p:clrMapOvr>
    <a:masterClrMapping/>
  </p:clrMapOvr>
  <p:transition xmlns:p14="http://schemas.microsoft.com/office/powerpoint/2010/main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how the instrument will attract researchers. Will it be used to attract new faculty and/or new students?</a:t>
            </a:r>
          </a:p>
          <a:p>
            <a:r>
              <a:rPr lang="en-US" dirty="0" smtClean="0"/>
              <a:t>Refer back to the research section to describe the impact on your team’s research.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764913"/>
      </p:ext>
    </p:extLst>
  </p:cSld>
  <p:clrMapOvr>
    <a:masterClrMapping/>
  </p:clrMapOvr>
  <p:transition xmlns:p14="http://schemas.microsoft.com/office/powerpoint/2010/main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Broader 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4648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Describe the broader impacts.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Impact on STEM research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Integration of research and education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Underrepresented populations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minorities, women, disabled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non-PhD-granting institutions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rural vs urban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Technology transfer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Dissemination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Refer back to the individual research projects’ broader impacts.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You don’t need to have all of these items, but have some.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Your broader impacts are judged on what you’ve already done.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953462"/>
      </p:ext>
    </p:extLst>
  </p:cSld>
  <p:clrMapOvr>
    <a:masterClrMapping/>
  </p:clrMapOvr>
  <p:transition xmlns:p14="http://schemas.microsoft.com/office/powerpoint/2010/main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Describe the facility where the instrument will reside, in detail.</a:t>
            </a:r>
          </a:p>
          <a:p>
            <a:r>
              <a:rPr lang="en-US" dirty="0" smtClean="0"/>
              <a:t>Operations labor: who, what credentials, who will manage them.</a:t>
            </a:r>
          </a:p>
          <a:p>
            <a:pPr lvl="1"/>
            <a:r>
              <a:rPr lang="en-US" dirty="0"/>
              <a:t>You can make them or their boss Senior Personnel.</a:t>
            </a:r>
          </a:p>
          <a:p>
            <a:r>
              <a:rPr lang="en-US" dirty="0" smtClean="0"/>
              <a:t>Apportioning: Who will get how much? </a:t>
            </a:r>
          </a:p>
          <a:p>
            <a:r>
              <a:rPr lang="en-US" dirty="0" smtClean="0"/>
              <a:t>Decision making: Describe the procedure.</a:t>
            </a:r>
          </a:p>
          <a:p>
            <a:r>
              <a:rPr lang="en-US" dirty="0" smtClean="0"/>
              <a:t>Advisory committee(s)</a:t>
            </a:r>
          </a:p>
          <a:p>
            <a:pPr lvl="1"/>
            <a:r>
              <a:rPr lang="en-US" dirty="0" smtClean="0"/>
              <a:t>External: one </a:t>
            </a:r>
            <a:r>
              <a:rPr lang="en-US" dirty="0"/>
              <a:t>CI, one researcher, one broader </a:t>
            </a:r>
            <a:r>
              <a:rPr lang="en-US" dirty="0" smtClean="0"/>
              <a:t>impacts.</a:t>
            </a:r>
            <a:endParaRPr lang="en-US" dirty="0"/>
          </a:p>
          <a:p>
            <a:pPr lvl="1"/>
            <a:r>
              <a:rPr lang="en-US" dirty="0"/>
              <a:t>You can also have an Internal Advisory Committee.</a:t>
            </a:r>
          </a:p>
          <a:p>
            <a:r>
              <a:rPr lang="en-US" dirty="0" smtClean="0"/>
              <a:t>Timeline and milestones</a:t>
            </a:r>
          </a:p>
          <a:p>
            <a:r>
              <a:rPr lang="en-US" dirty="0" smtClean="0"/>
              <a:t>Sustainability plan: What happens when the grant ends?</a:t>
            </a:r>
          </a:p>
          <a:p>
            <a:endParaRPr lang="en-US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873804"/>
      </p:ext>
    </p:extLst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17639"/>
            <a:ext cx="8370277" cy="4455624"/>
          </a:xfrm>
        </p:spPr>
        <p:txBody>
          <a:bodyPr>
            <a:normAutofit/>
          </a:bodyPr>
          <a:lstStyle/>
          <a:p>
            <a:r>
              <a:rPr lang="en-US" dirty="0" smtClean="0"/>
              <a:t>Instrument Location and Type (MRI/CRI)</a:t>
            </a:r>
          </a:p>
          <a:p>
            <a:r>
              <a:rPr lang="en-US" dirty="0" smtClean="0"/>
              <a:t>Vision</a:t>
            </a:r>
          </a:p>
          <a:p>
            <a:r>
              <a:rPr lang="en-US" dirty="0" smtClean="0"/>
              <a:t>Research Activities to be Enabled</a:t>
            </a:r>
          </a:p>
          <a:p>
            <a:pPr lvl="1"/>
            <a:r>
              <a:rPr lang="en-US" dirty="0" smtClean="0"/>
              <a:t>Includes Results from Prior NSF Support</a:t>
            </a:r>
          </a:p>
          <a:p>
            <a:r>
              <a:rPr lang="en-US" dirty="0" smtClean="0"/>
              <a:t>Description of the Instrument and Needs</a:t>
            </a:r>
          </a:p>
          <a:p>
            <a:r>
              <a:rPr lang="en-US" dirty="0" smtClean="0"/>
              <a:t>Impact on Research and Training Infrastructure</a:t>
            </a:r>
          </a:p>
          <a:p>
            <a:r>
              <a:rPr lang="en-US" dirty="0" smtClean="0"/>
              <a:t>Management Plan</a:t>
            </a:r>
          </a:p>
          <a:p>
            <a:r>
              <a:rPr lang="en-US" dirty="0" smtClean="0"/>
              <a:t>Cost Share &amp; Institutional Commitment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9754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Plan: Facility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will the instrument reside? (e.g., data center)</a:t>
            </a:r>
          </a:p>
          <a:p>
            <a:r>
              <a:rPr lang="en-US" dirty="0" smtClean="0"/>
              <a:t>What capabilities does that location have?</a:t>
            </a:r>
          </a:p>
          <a:p>
            <a:pPr lvl="1"/>
            <a:r>
              <a:rPr lang="en-US" dirty="0" smtClean="0"/>
              <a:t>Space</a:t>
            </a:r>
          </a:p>
          <a:p>
            <a:pPr lvl="1"/>
            <a:r>
              <a:rPr lang="en-US" dirty="0" smtClean="0"/>
              <a:t>Power</a:t>
            </a:r>
          </a:p>
          <a:p>
            <a:pPr lvl="2"/>
            <a:r>
              <a:rPr lang="en-US" dirty="0" smtClean="0"/>
              <a:t>UPS? Generator?</a:t>
            </a:r>
          </a:p>
          <a:p>
            <a:pPr lvl="1"/>
            <a:r>
              <a:rPr lang="en-US" dirty="0" smtClean="0"/>
              <a:t>Cooling</a:t>
            </a:r>
          </a:p>
          <a:p>
            <a:pPr lvl="1"/>
            <a:r>
              <a:rPr lang="en-US" dirty="0" smtClean="0"/>
              <a:t>Fire suppression?</a:t>
            </a:r>
          </a:p>
          <a:p>
            <a:pPr lvl="1"/>
            <a:r>
              <a:rPr lang="en-US" dirty="0" smtClean="0"/>
              <a:t>Network</a:t>
            </a:r>
          </a:p>
          <a:p>
            <a:pPr lvl="1"/>
            <a:r>
              <a:rPr lang="en-US" dirty="0" smtClean="0"/>
              <a:t>Security</a:t>
            </a:r>
          </a:p>
          <a:p>
            <a:pPr lvl="1"/>
            <a:r>
              <a:rPr lang="en-US" dirty="0" smtClean="0"/>
              <a:t>Accessibility: Describe the path from loading dock to data center floor.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Write a CI Proposal</a:t>
            </a:r>
          </a:p>
          <a:p>
            <a:pPr>
              <a:defRPr/>
            </a:pPr>
            <a:r>
              <a:rPr lang="en-US" smtClean="0"/>
              <a:t>ACI-REF Virt Res 2015, Thu June 4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341917"/>
      </p:ext>
    </p:extLst>
  </p:cSld>
  <p:clrMapOvr>
    <a:masterClrMapping/>
  </p:clrMapOvr>
  <p:transition xmlns:p14="http://schemas.microsoft.com/office/powerpoint/2010/main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Mandatory according to the program solicitation.</a:t>
            </a:r>
          </a:p>
          <a:p>
            <a:r>
              <a:rPr lang="en-US" dirty="0" smtClean="0"/>
              <a:t>Can only be done at exactly the level required.</a:t>
            </a:r>
          </a:p>
          <a:p>
            <a:r>
              <a:rPr lang="en-US" dirty="0" smtClean="0"/>
              <a:t>There is </a:t>
            </a:r>
            <a:r>
              <a:rPr lang="en-US" b="1" u="sng" dirty="0" smtClean="0"/>
              <a:t>NO SUCH THING</a:t>
            </a:r>
            <a:r>
              <a:rPr lang="en-US" b="1" dirty="0" smtClean="0"/>
              <a:t> </a:t>
            </a:r>
            <a:r>
              <a:rPr lang="en-US" dirty="0" smtClean="0"/>
              <a:t>as voluntary cost share: if they don’t ask for it, you can’t include it.</a:t>
            </a:r>
          </a:p>
          <a:p>
            <a:pPr lvl="1"/>
            <a:r>
              <a:rPr lang="en-US" dirty="0" smtClean="0"/>
              <a:t>Your proposal may be returned without review.</a:t>
            </a:r>
          </a:p>
          <a:p>
            <a:r>
              <a:rPr lang="en-US" dirty="0" smtClean="0"/>
              <a:t>For MRI, cost share is required of PhD-granting institutions and non-degree-granting, but </a:t>
            </a:r>
            <a:r>
              <a:rPr lang="en-US" b="1" u="sng" dirty="0" smtClean="0"/>
              <a:t>NOT</a:t>
            </a:r>
            <a:r>
              <a:rPr lang="en-US" dirty="0" smtClean="0"/>
              <a:t> of non-PhD-granting degree-granting institutions.</a:t>
            </a:r>
          </a:p>
          <a:p>
            <a:pPr lvl="1"/>
            <a:r>
              <a:rPr lang="en-US" dirty="0" smtClean="0"/>
              <a:t>30% of total project budget (NSF pays 70%)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21046"/>
      </p:ext>
    </p:extLst>
  </p:cSld>
  <p:clrMapOvr>
    <a:masterClrMapping/>
  </p:clrMapOvr>
  <p:transition xmlns:p14="http://schemas.microsoft.com/office/powerpoint/2010/main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Institutional Commitment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the same as cost share.</a:t>
            </a:r>
          </a:p>
          <a:p>
            <a:r>
              <a:rPr lang="en-US" dirty="0" smtClean="0"/>
              <a:t>Not required nor prohibited.</a:t>
            </a:r>
          </a:p>
          <a:p>
            <a:r>
              <a:rPr lang="en-US" dirty="0" smtClean="0"/>
              <a:t>Strange rules:</a:t>
            </a:r>
          </a:p>
          <a:p>
            <a:pPr lvl="1"/>
            <a:r>
              <a:rPr lang="en-US" b="1" u="sng" dirty="0" smtClean="0"/>
              <a:t>CANNOT</a:t>
            </a:r>
            <a:r>
              <a:rPr lang="en-US" dirty="0" smtClean="0"/>
              <a:t> mention any dollar figures (or anything that can be straightforwardly translated into dollar figures).</a:t>
            </a:r>
          </a:p>
          <a:p>
            <a:pPr lvl="1"/>
            <a:r>
              <a:rPr lang="en-US" b="1" u="sng" dirty="0" smtClean="0"/>
              <a:t>MUST</a:t>
            </a:r>
            <a:r>
              <a:rPr lang="en-US" dirty="0" smtClean="0"/>
              <a:t> appear in the Facilities section (preference for at the end).</a:t>
            </a:r>
          </a:p>
          <a:p>
            <a:pPr lvl="1"/>
            <a:r>
              <a:rPr lang="en-US" b="1" u="sng" dirty="0" smtClean="0"/>
              <a:t>SHOULD</a:t>
            </a:r>
            <a:r>
              <a:rPr lang="en-US" dirty="0" smtClean="0"/>
              <a:t> be confirmed in a letter of commitment from someone who has the authority to commit.</a:t>
            </a:r>
          </a:p>
          <a:p>
            <a:pPr lvl="1"/>
            <a:r>
              <a:rPr lang="en-US" b="1" u="sng" dirty="0" smtClean="0"/>
              <a:t>MAY</a:t>
            </a:r>
            <a:r>
              <a:rPr lang="en-US" dirty="0" smtClean="0"/>
              <a:t> appear in the project description.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152571"/>
      </p:ext>
    </p:extLst>
  </p:cSld>
  <p:clrMapOvr>
    <a:masterClrMapping/>
  </p:clrMapOvr>
  <p:transition xmlns:p14="http://schemas.microsoft.com/office/powerpoint/2010/main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CC: Cyberinfrastructure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Description of campus network: detail is good!</a:t>
            </a:r>
          </a:p>
          <a:p>
            <a:r>
              <a:rPr lang="en-US" dirty="0" smtClean="0"/>
              <a:t>Description of statewide network, if appropriate</a:t>
            </a:r>
          </a:p>
          <a:p>
            <a:r>
              <a:rPr lang="en-US" dirty="0" smtClean="0"/>
              <a:t>Relevant networking grants, if any</a:t>
            </a:r>
          </a:p>
          <a:p>
            <a:r>
              <a:rPr lang="en-US" dirty="0" smtClean="0"/>
              <a:t>IPv6</a:t>
            </a:r>
          </a:p>
          <a:p>
            <a:r>
              <a:rPr lang="en-US" dirty="0" err="1" smtClean="0"/>
              <a:t>perfSonar</a:t>
            </a:r>
            <a:endParaRPr lang="en-US" dirty="0" smtClean="0"/>
          </a:p>
          <a:p>
            <a:r>
              <a:rPr lang="en-US" dirty="0" err="1" smtClean="0"/>
              <a:t>InCommon</a:t>
            </a:r>
            <a:endParaRPr lang="en-US" dirty="0" smtClean="0"/>
          </a:p>
          <a:p>
            <a:r>
              <a:rPr lang="en-US" dirty="0" smtClean="0"/>
              <a:t>BCP 38 (or </a:t>
            </a:r>
            <a:r>
              <a:rPr lang="en-US" dirty="0" err="1" smtClean="0"/>
              <a:t>uRPF</a:t>
            </a:r>
            <a:r>
              <a:rPr lang="en-US" dirty="0" smtClean="0"/>
              <a:t>)</a:t>
            </a:r>
          </a:p>
          <a:p>
            <a:r>
              <a:rPr lang="en-US" dirty="0" smtClean="0"/>
              <a:t>Connection to Internet2, AL2S, </a:t>
            </a:r>
            <a:r>
              <a:rPr lang="en-US" dirty="0" err="1" smtClean="0"/>
              <a:t>ESnet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Other relevant services (e.g., Globus Online, </a:t>
            </a:r>
            <a:r>
              <a:rPr lang="en-US" dirty="0" err="1" smtClean="0"/>
              <a:t>Cilogon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Be concise and specific ….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Write a CI Proposal</a:t>
            </a:r>
          </a:p>
          <a:p>
            <a:pPr>
              <a:defRPr/>
            </a:pPr>
            <a:r>
              <a:rPr lang="en-US" smtClean="0"/>
              <a:t>ACI-REF Virt Res 2015, Thu June 4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14288"/>
      </p:ext>
    </p:extLst>
  </p:cSld>
  <p:clrMapOvr>
    <a:masterClrMapping/>
  </p:clrMapOvr>
  <p:transition xmlns:p14="http://schemas.microsoft.com/office/powerpoint/2010/main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998784" y="1190625"/>
            <a:ext cx="1163542" cy="1520819"/>
            <a:chOff x="4572000" y="1190625"/>
            <a:chExt cx="1295400" cy="1752600"/>
          </a:xfrm>
        </p:grpSpPr>
        <p:pic>
          <p:nvPicPr>
            <p:cNvPr id="553987" name="Picture 3" descr="atkinsdaniel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19978" y="1263783"/>
              <a:ext cx="1237427" cy="1679442"/>
            </a:xfrm>
            <a:prstGeom prst="rect">
              <a:avLst/>
            </a:prstGeom>
            <a:noFill/>
          </p:spPr>
        </p:pic>
        <p:sp>
          <p:nvSpPr>
            <p:cNvPr id="553988" name="Rectangle 4"/>
            <p:cNvSpPr>
              <a:spLocks noChangeArrowheads="1"/>
            </p:cNvSpPr>
            <p:nvPr/>
          </p:nvSpPr>
          <p:spPr bwMode="auto">
            <a:xfrm>
              <a:off x="4572000" y="1190625"/>
              <a:ext cx="1295400" cy="25446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367" y="3476766"/>
            <a:ext cx="870838" cy="1306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58" name="Picture 2" descr="http://www.ncsa.illinois.edu/News/Stories/TransformComputing/tho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3767" y="3612796"/>
            <a:ext cx="1038822" cy="1142706"/>
          </a:xfrm>
          <a:prstGeom prst="rect">
            <a:avLst/>
          </a:prstGeom>
          <a:noFill/>
        </p:spPr>
      </p:pic>
      <p:sp>
        <p:nvSpPr>
          <p:cNvPr id="2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C6B874-FE2D-40EE-A33E-EB158CDD195A}" type="slidenum">
              <a:rPr lang="en-US"/>
              <a:pPr/>
              <a:t>24</a:t>
            </a:fld>
            <a:endParaRPr lang="en-US" dirty="0"/>
          </a:p>
        </p:txBody>
      </p:sp>
      <p:sp>
        <p:nvSpPr>
          <p:cNvPr id="55398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OK Supercomputing Symposium </a:t>
            </a:r>
            <a:r>
              <a:rPr lang="en-US" sz="3600" dirty="0" smtClean="0"/>
              <a:t>2015</a:t>
            </a:r>
            <a:endParaRPr lang="en-US" sz="3600" dirty="0"/>
          </a:p>
        </p:txBody>
      </p:sp>
      <p:sp>
        <p:nvSpPr>
          <p:cNvPr id="55399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807751" y="2599807"/>
            <a:ext cx="1600200" cy="129540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100" dirty="0"/>
              <a:t>2006 Keynote: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100" dirty="0"/>
              <a:t>Dan Atkins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100" dirty="0"/>
              <a:t>Head of NSF’s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100" dirty="0"/>
              <a:t>Office of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100" dirty="0" smtClean="0"/>
              <a:t>Cyberinfrastructure</a:t>
            </a:r>
            <a:endParaRPr lang="en-US" sz="1100" dirty="0"/>
          </a:p>
        </p:txBody>
      </p:sp>
      <p:pic>
        <p:nvPicPr>
          <p:cNvPr id="553991" name="Picture 7" descr="skim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67216" y="1447800"/>
            <a:ext cx="1500553" cy="1125415"/>
          </a:xfrm>
          <a:prstGeom prst="rect">
            <a:avLst/>
          </a:prstGeom>
          <a:noFill/>
        </p:spPr>
      </p:pic>
      <p:sp>
        <p:nvSpPr>
          <p:cNvPr id="553992" name="Rectangle 8"/>
          <p:cNvSpPr>
            <a:spLocks noChangeArrowheads="1"/>
          </p:cNvSpPr>
          <p:nvPr/>
        </p:nvSpPr>
        <p:spPr bwMode="auto">
          <a:xfrm>
            <a:off x="1624080" y="2598760"/>
            <a:ext cx="1447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2004 Keynote: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err="1"/>
              <a:t>Sangtae</a:t>
            </a:r>
            <a:r>
              <a:rPr lang="en-US" sz="1100" dirty="0"/>
              <a:t> Kim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NSF </a:t>
            </a:r>
            <a:r>
              <a:rPr lang="en-US" sz="1100" dirty="0" smtClean="0"/>
              <a:t>Shared 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Cyberinfrastructure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Division </a:t>
            </a:r>
            <a:r>
              <a:rPr lang="en-US" sz="1100" dirty="0"/>
              <a:t>Director</a:t>
            </a:r>
          </a:p>
        </p:txBody>
      </p:sp>
      <p:pic>
        <p:nvPicPr>
          <p:cNvPr id="553993" name="Picture 9" descr="freema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1447800"/>
            <a:ext cx="1066800" cy="1125415"/>
          </a:xfrm>
          <a:prstGeom prst="rect">
            <a:avLst/>
          </a:prstGeom>
          <a:noFill/>
        </p:spPr>
      </p:pic>
      <p:sp>
        <p:nvSpPr>
          <p:cNvPr id="553994" name="Rectangle 10"/>
          <p:cNvSpPr>
            <a:spLocks noChangeArrowheads="1"/>
          </p:cNvSpPr>
          <p:nvPr/>
        </p:nvSpPr>
        <p:spPr bwMode="auto">
          <a:xfrm>
            <a:off x="128850" y="2591835"/>
            <a:ext cx="1828800" cy="114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2003 Keynote:</a:t>
            </a:r>
          </a:p>
          <a:p>
            <a:pPr marL="342900" indent="-342900">
              <a:lnSpc>
                <a:spcPct val="6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Peter Freeman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NSF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Computer &amp; </a:t>
            </a:r>
            <a:r>
              <a:rPr lang="en-US" sz="1100" dirty="0"/>
              <a:t>Information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Science </a:t>
            </a:r>
            <a:r>
              <a:rPr lang="en-US" sz="1100" dirty="0" smtClean="0"/>
              <a:t>&amp; </a:t>
            </a:r>
            <a:r>
              <a:rPr lang="en-US" sz="1100" dirty="0"/>
              <a:t>Engineering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Assistant Director</a:t>
            </a:r>
          </a:p>
        </p:txBody>
      </p:sp>
      <p:pic>
        <p:nvPicPr>
          <p:cNvPr id="553995" name="Picture 11" descr="brook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07136" y="1447800"/>
            <a:ext cx="896815" cy="1125415"/>
          </a:xfrm>
          <a:prstGeom prst="rect">
            <a:avLst/>
          </a:prstGeom>
          <a:noFill/>
        </p:spPr>
      </p:pic>
      <p:sp>
        <p:nvSpPr>
          <p:cNvPr id="553996" name="Rectangle 12"/>
          <p:cNvSpPr>
            <a:spLocks noChangeArrowheads="1"/>
          </p:cNvSpPr>
          <p:nvPr/>
        </p:nvSpPr>
        <p:spPr bwMode="auto">
          <a:xfrm>
            <a:off x="2910687" y="2572511"/>
            <a:ext cx="1371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2005 Keynote: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Walt Brooks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NASA Advanced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Supercomputing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Division Director</a:t>
            </a:r>
          </a:p>
        </p:txBody>
      </p:sp>
      <p:pic>
        <p:nvPicPr>
          <p:cNvPr id="553997" name="Picture 13" descr="boisseau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16001" y="1416044"/>
            <a:ext cx="869148" cy="1157171"/>
          </a:xfrm>
          <a:prstGeom prst="rect">
            <a:avLst/>
          </a:prstGeom>
          <a:noFill/>
        </p:spPr>
      </p:pic>
      <p:sp>
        <p:nvSpPr>
          <p:cNvPr id="553998" name="Rectangle 14"/>
          <p:cNvSpPr>
            <a:spLocks noChangeArrowheads="1"/>
          </p:cNvSpPr>
          <p:nvPr/>
        </p:nvSpPr>
        <p:spPr bwMode="auto">
          <a:xfrm>
            <a:off x="4964775" y="2579225"/>
            <a:ext cx="1371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2007 Keynote: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Jay </a:t>
            </a:r>
            <a:r>
              <a:rPr lang="en-US" sz="1100" dirty="0" err="1"/>
              <a:t>Boisseau</a:t>
            </a:r>
            <a:endParaRPr lang="en-US" sz="1100" dirty="0"/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Director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Texas Advanced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Computing Center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U. Texas Austin</a:t>
            </a:r>
          </a:p>
        </p:txBody>
      </p:sp>
      <p:pic>
        <p:nvPicPr>
          <p:cNvPr id="554000" name="Picture 16" descr="jose_munoz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39306" y="1420420"/>
            <a:ext cx="900449" cy="1178340"/>
          </a:xfrm>
          <a:prstGeom prst="rect">
            <a:avLst/>
          </a:prstGeom>
          <a:noFill/>
        </p:spPr>
      </p:pic>
      <p:sp>
        <p:nvSpPr>
          <p:cNvPr id="554001" name="Text Box 17"/>
          <p:cNvSpPr txBox="1">
            <a:spLocks noChangeArrowheads="1"/>
          </p:cNvSpPr>
          <p:nvPr/>
        </p:nvSpPr>
        <p:spPr bwMode="auto">
          <a:xfrm>
            <a:off x="5947129" y="2572511"/>
            <a:ext cx="1524000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100" dirty="0"/>
              <a:t>2008 Keynote: </a:t>
            </a:r>
            <a:r>
              <a:rPr lang="en-US" sz="1100" dirty="0" smtClean="0"/>
              <a:t>        Jos</a:t>
            </a:r>
            <a:r>
              <a:rPr lang="en-US" sz="1100" dirty="0" smtClean="0">
                <a:cs typeface="Times New Roman" pitchFamily="18" charset="0"/>
              </a:rPr>
              <a:t>é </a:t>
            </a:r>
            <a:r>
              <a:rPr lang="en-US" sz="1100" dirty="0">
                <a:cs typeface="Times New Roman" pitchFamily="18" charset="0"/>
              </a:rPr>
              <a:t>Munoz </a:t>
            </a:r>
            <a:r>
              <a:rPr lang="en-US" sz="1100" dirty="0" smtClean="0">
                <a:cs typeface="Times New Roman" pitchFamily="18" charset="0"/>
              </a:rPr>
              <a:t>        Deputy </a:t>
            </a:r>
            <a:r>
              <a:rPr lang="en-US" sz="1100" dirty="0">
                <a:cs typeface="Times New Roman" pitchFamily="18" charset="0"/>
              </a:rPr>
              <a:t>Office </a:t>
            </a:r>
            <a:r>
              <a:rPr lang="en-US" sz="1100" dirty="0" smtClean="0">
                <a:cs typeface="Times New Roman" pitchFamily="18" charset="0"/>
              </a:rPr>
              <a:t>  Director/Senior </a:t>
            </a:r>
            <a:r>
              <a:rPr lang="en-US" sz="1100" dirty="0">
                <a:cs typeface="Times New Roman" pitchFamily="18" charset="0"/>
              </a:rPr>
              <a:t>Scientific Advisor </a:t>
            </a:r>
            <a:r>
              <a:rPr lang="en-US" sz="1100" dirty="0" smtClean="0">
                <a:cs typeface="Times New Roman" pitchFamily="18" charset="0"/>
              </a:rPr>
              <a:t> NSF Office </a:t>
            </a:r>
            <a:r>
              <a:rPr lang="en-US" sz="1100" dirty="0">
                <a:cs typeface="Times New Roman" pitchFamily="18" charset="0"/>
              </a:rPr>
              <a:t>of </a:t>
            </a:r>
            <a:r>
              <a:rPr lang="en-US" sz="1100" dirty="0" smtClean="0">
                <a:cs typeface="Times New Roman" pitchFamily="18" charset="0"/>
              </a:rPr>
              <a:t>Cyberinfrastructure</a:t>
            </a:r>
            <a:endParaRPr lang="en-US" sz="1100" dirty="0">
              <a:cs typeface="Times New Roman" pitchFamily="18" charset="0"/>
            </a:endParaRPr>
          </a:p>
        </p:txBody>
      </p:sp>
      <p:sp>
        <p:nvSpPr>
          <p:cNvPr id="554003" name="Text Box 19"/>
          <p:cNvSpPr txBox="1">
            <a:spLocks noChangeArrowheads="1"/>
          </p:cNvSpPr>
          <p:nvPr/>
        </p:nvSpPr>
        <p:spPr bwMode="auto">
          <a:xfrm>
            <a:off x="7095946" y="2590696"/>
            <a:ext cx="1447800" cy="100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100" dirty="0"/>
              <a:t>2009 Keynote: Douglass </a:t>
            </a:r>
            <a:r>
              <a:rPr lang="en-US" sz="1100" dirty="0" smtClean="0"/>
              <a:t>Post     Chief </a:t>
            </a:r>
            <a:r>
              <a:rPr lang="en-US" sz="1100" dirty="0"/>
              <a:t>Scientist         US Dept of Defense       HPC Modernization Program</a:t>
            </a:r>
          </a:p>
        </p:txBody>
      </p:sp>
      <p:grpSp>
        <p:nvGrpSpPr>
          <p:cNvPr id="3" name="Group 25"/>
          <p:cNvGrpSpPr/>
          <p:nvPr/>
        </p:nvGrpSpPr>
        <p:grpSpPr>
          <a:xfrm>
            <a:off x="6381120" y="3475077"/>
            <a:ext cx="2507013" cy="1945148"/>
            <a:chOff x="3500506" y="5029200"/>
            <a:chExt cx="4500494" cy="1945148"/>
          </a:xfrm>
        </p:grpSpPr>
        <p:sp>
          <p:nvSpPr>
            <p:cNvPr id="553999" name="Text Box 15"/>
            <p:cNvSpPr txBox="1">
              <a:spLocks noChangeArrowheads="1"/>
            </p:cNvSpPr>
            <p:nvPr/>
          </p:nvSpPr>
          <p:spPr bwMode="auto">
            <a:xfrm>
              <a:off x="3657601" y="5029200"/>
              <a:ext cx="4343399" cy="1945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FREE!</a:t>
              </a:r>
            </a:p>
            <a:p>
              <a:pPr>
                <a:spcBef>
                  <a:spcPts val="0"/>
                </a:spcBef>
              </a:pPr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Wed Sep 23 2015</a:t>
              </a:r>
            </a:p>
            <a:p>
              <a:pPr>
                <a:spcBef>
                  <a:spcPts val="0"/>
                </a:spcBef>
              </a:pPr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@ </a:t>
              </a:r>
              <a:r>
                <a:rPr 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OU</a:t>
              </a:r>
            </a:p>
            <a:p>
              <a:pPr>
                <a:lnSpc>
                  <a:spcPct val="30000"/>
                </a:lnSpc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</a:rPr>
                <a:t>Over 235 </a:t>
              </a:r>
              <a:r>
                <a:rPr lang="en-US" dirty="0" smtClean="0">
                  <a:solidFill>
                    <a:schemeClr val="bg1"/>
                  </a:solidFill>
                </a:rPr>
                <a:t>registra2ons </a:t>
              </a:r>
              <a:r>
                <a:rPr lang="en-US" dirty="0">
                  <a:solidFill>
                    <a:schemeClr val="bg1"/>
                  </a:solidFill>
                </a:rPr>
                <a:t>already!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</a:pPr>
              <a:r>
                <a:rPr lang="en-US" sz="1400" dirty="0">
                  <a:solidFill>
                    <a:schemeClr val="bg1"/>
                  </a:solidFill>
                </a:rPr>
                <a:t>Over 150 in the </a:t>
              </a:r>
              <a:r>
                <a:rPr lang="en-US" sz="1400" dirty="0" smtClean="0">
                  <a:solidFill>
                    <a:schemeClr val="bg1"/>
                  </a:solidFill>
                </a:rPr>
                <a:t>f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dy</a:t>
              </a:r>
              <a:r>
                <a:rPr lang="en-US" sz="1400" dirty="0">
                  <a:solidFill>
                    <a:schemeClr val="bg1"/>
                  </a:solidFill>
                </a:rPr>
                <a:t>, over 200 in the first week,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ver</a:t>
              </a:r>
              <a:r>
                <a:rPr lang="en-US" sz="1400" dirty="0" smtClean="0">
                  <a:solidFill>
                    <a:schemeClr val="bg1"/>
                  </a:solidFill>
                </a:rPr>
                <a:t> </a:t>
              </a:r>
              <a:r>
                <a:rPr lang="en-US" sz="1400" dirty="0">
                  <a:solidFill>
                    <a:schemeClr val="bg1"/>
                  </a:solidFill>
                </a:rPr>
                <a:t>225 in the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firstmonth</a:t>
              </a:r>
              <a:r>
                <a:rPr lang="en-US" sz="1400" dirty="0">
                  <a:solidFill>
                    <a:schemeClr val="bg1"/>
                  </a:solidFill>
                </a:rPr>
                <a:t>.</a:t>
              </a:r>
            </a:p>
          </p:txBody>
        </p:sp>
        <p:sp>
          <p:nvSpPr>
            <p:cNvPr id="554005" name="Text Box 21"/>
            <p:cNvSpPr txBox="1">
              <a:spLocks noChangeArrowheads="1"/>
            </p:cNvSpPr>
            <p:nvPr/>
          </p:nvSpPr>
          <p:spPr bwMode="auto">
            <a:xfrm>
              <a:off x="3500506" y="6047940"/>
              <a:ext cx="4495800" cy="87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500" b="1" dirty="0" smtClean="0"/>
                <a:t>Reception/Poster Session</a:t>
              </a:r>
            </a:p>
            <a:p>
              <a:pPr>
                <a:spcBef>
                  <a:spcPts val="0"/>
                </a:spcBef>
              </a:pPr>
              <a:r>
                <a:rPr lang="en-US" sz="1500" b="1" dirty="0" smtClean="0"/>
                <a:t>Tue Sep 22 2015 </a:t>
              </a:r>
              <a:r>
                <a:rPr lang="en-US" sz="1500" b="1" dirty="0"/>
                <a:t>@ </a:t>
              </a:r>
              <a:r>
                <a:rPr lang="en-US" sz="1500" b="1" dirty="0" smtClean="0"/>
                <a:t>OU</a:t>
              </a:r>
              <a:endParaRPr lang="en-US" sz="1500" b="1" dirty="0"/>
            </a:p>
            <a:p>
              <a:pPr>
                <a:lnSpc>
                  <a:spcPct val="20000"/>
                </a:lnSpc>
                <a:spcBef>
                  <a:spcPct val="50000"/>
                </a:spcBef>
              </a:pPr>
              <a:r>
                <a:rPr lang="en-US" sz="1500" b="1" dirty="0" smtClean="0"/>
                <a:t>Symposium</a:t>
              </a:r>
            </a:p>
            <a:p>
              <a:pPr>
                <a:lnSpc>
                  <a:spcPct val="20000"/>
                </a:lnSpc>
                <a:spcBef>
                  <a:spcPct val="50000"/>
                </a:spcBef>
              </a:pPr>
              <a:r>
                <a:rPr lang="en-US" sz="1500" b="1" dirty="0" smtClean="0"/>
                <a:t>Wed Sep 23 2015 </a:t>
              </a:r>
              <a:r>
                <a:rPr lang="en-US" sz="1500" b="1" dirty="0"/>
                <a:t>@ </a:t>
              </a:r>
              <a:r>
                <a:rPr lang="en-US" sz="1500" b="1" dirty="0" smtClean="0"/>
                <a:t>OU</a:t>
              </a:r>
            </a:p>
          </p:txBody>
        </p:sp>
      </p:grpSp>
      <p:pic>
        <p:nvPicPr>
          <p:cNvPr id="554006" name="Picture 22" descr="post_douglass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62800" y="1420420"/>
            <a:ext cx="943654" cy="1178340"/>
          </a:xfrm>
          <a:prstGeom prst="rect">
            <a:avLst/>
          </a:prstGeom>
          <a:noFill/>
        </p:spPr>
      </p:pic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34454" y="3583477"/>
            <a:ext cx="937146" cy="1199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258735" y="4769149"/>
            <a:ext cx="1447800" cy="85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100" dirty="0" smtClean="0"/>
              <a:t>2010 </a:t>
            </a:r>
            <a:r>
              <a:rPr lang="en-US" sz="1100" dirty="0"/>
              <a:t>Keynote</a:t>
            </a:r>
            <a:r>
              <a:rPr lang="en-US" sz="1100" dirty="0" smtClean="0"/>
              <a:t>:    Horst Simon     Deputy Director         Lawrence Berkeley National Laboratory</a:t>
            </a:r>
            <a:endParaRPr lang="en-US" sz="1100" dirty="0"/>
          </a:p>
        </p:txBody>
      </p:sp>
      <p:sp>
        <p:nvSpPr>
          <p:cNvPr id="3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pic>
        <p:nvPicPr>
          <p:cNvPr id="33" name="Picture 32" descr="schneider_barry_cropped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464901" y="3599148"/>
            <a:ext cx="911016" cy="1170001"/>
          </a:xfrm>
          <a:prstGeom prst="rect">
            <a:avLst/>
          </a:prstGeom>
        </p:spPr>
      </p:pic>
      <p:sp>
        <p:nvSpPr>
          <p:cNvPr id="34" name="Text Box 19"/>
          <p:cNvSpPr txBox="1">
            <a:spLocks noChangeArrowheads="1"/>
          </p:cNvSpPr>
          <p:nvPr/>
        </p:nvSpPr>
        <p:spPr bwMode="auto">
          <a:xfrm>
            <a:off x="1314773" y="4755501"/>
            <a:ext cx="1447800" cy="85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100" dirty="0" smtClean="0"/>
              <a:t>2011 </a:t>
            </a:r>
            <a:r>
              <a:rPr lang="en-US" sz="1100" dirty="0"/>
              <a:t>Keynote: </a:t>
            </a:r>
            <a:r>
              <a:rPr lang="en-US" sz="1100" dirty="0" smtClean="0"/>
              <a:t>   Barry Schneider  Program Manager         National Science Foundation</a:t>
            </a:r>
            <a:endParaRPr lang="en-US" sz="1100" dirty="0"/>
          </a:p>
        </p:txBody>
      </p:sp>
      <p:sp>
        <p:nvSpPr>
          <p:cNvPr id="32" name="Text Box 19"/>
          <p:cNvSpPr txBox="1">
            <a:spLocks noChangeArrowheads="1"/>
          </p:cNvSpPr>
          <p:nvPr/>
        </p:nvSpPr>
        <p:spPr bwMode="auto">
          <a:xfrm>
            <a:off x="2371453" y="4706622"/>
            <a:ext cx="1447800" cy="100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100" dirty="0" smtClean="0"/>
              <a:t>2012 </a:t>
            </a:r>
            <a:r>
              <a:rPr lang="en-US" sz="1100" dirty="0"/>
              <a:t>Keynote: </a:t>
            </a:r>
            <a:r>
              <a:rPr lang="en-US" sz="1100" dirty="0" smtClean="0"/>
              <a:t>   Thom Dunning  Director          National Center for Supercomputing Applications</a:t>
            </a:r>
            <a:endParaRPr lang="en-US" sz="1100" dirty="0"/>
          </a:p>
        </p:txBody>
      </p:sp>
      <p:sp>
        <p:nvSpPr>
          <p:cNvPr id="4" name="TextBox 3"/>
          <p:cNvSpPr txBox="1"/>
          <p:nvPr/>
        </p:nvSpPr>
        <p:spPr>
          <a:xfrm>
            <a:off x="3293421" y="4792844"/>
            <a:ext cx="15727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2013 Keynote:      </a:t>
            </a:r>
            <a:r>
              <a:rPr lang="en-US" sz="1100" dirty="0" smtClean="0"/>
              <a:t>       John </a:t>
            </a:r>
            <a:r>
              <a:rPr lang="en-US" sz="1100" dirty="0" err="1"/>
              <a:t>Shalf</a:t>
            </a:r>
            <a:r>
              <a:rPr lang="en-US" sz="1100" dirty="0"/>
              <a:t>           </a:t>
            </a:r>
            <a:r>
              <a:rPr lang="en-US" sz="1100" dirty="0" smtClean="0"/>
              <a:t>        </a:t>
            </a:r>
            <a:r>
              <a:rPr lang="en-US" sz="1100" dirty="0" err="1" smtClean="0"/>
              <a:t>Dept</a:t>
            </a:r>
            <a:r>
              <a:rPr lang="en-US" sz="1100" dirty="0" smtClean="0"/>
              <a:t> </a:t>
            </a:r>
            <a:r>
              <a:rPr lang="en-US" sz="1100" dirty="0"/>
              <a:t>Head </a:t>
            </a:r>
            <a:r>
              <a:rPr lang="en-US" sz="1100" dirty="0" smtClean="0"/>
              <a:t>CS Lawrence           Berkeley </a:t>
            </a:r>
            <a:r>
              <a:rPr lang="en-US" sz="1100" dirty="0"/>
              <a:t>Lab      </a:t>
            </a:r>
            <a:r>
              <a:rPr lang="en-US" sz="1100" dirty="0" smtClean="0"/>
              <a:t>    </a:t>
            </a:r>
            <a:r>
              <a:rPr lang="en-US" sz="1100" dirty="0"/>
              <a:t>CTO, </a:t>
            </a:r>
            <a:r>
              <a:rPr lang="en-US" sz="1100" dirty="0" smtClean="0"/>
              <a:t>NERSC</a:t>
            </a:r>
            <a:endParaRPr lang="en-US" sz="1100" dirty="0"/>
          </a:p>
        </p:txBody>
      </p:sp>
      <p:pic>
        <p:nvPicPr>
          <p:cNvPr id="2050" name="Picture 2" descr="http://151.1.219.218/0363ab79-79e0-4d83-a130-9d6d3eb28b6b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05" y="3612795"/>
            <a:ext cx="850249" cy="113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4331631" y="4755599"/>
            <a:ext cx="14721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2014 </a:t>
            </a:r>
            <a:r>
              <a:rPr lang="en-US" sz="1100" dirty="0"/>
              <a:t>Keynote:      </a:t>
            </a:r>
            <a:r>
              <a:rPr lang="en-US" sz="1100" dirty="0" smtClean="0"/>
              <a:t>       Irene </a:t>
            </a:r>
            <a:r>
              <a:rPr lang="en-US" sz="1100" dirty="0" err="1" smtClean="0"/>
              <a:t>Qualters</a:t>
            </a:r>
            <a:r>
              <a:rPr lang="en-US" sz="1100" dirty="0" smtClean="0"/>
              <a:t>                   Division Director Advanced           </a:t>
            </a:r>
            <a:r>
              <a:rPr lang="en-US" sz="1100" dirty="0" err="1" smtClean="0"/>
              <a:t>Cyberinfarstructure</a:t>
            </a:r>
            <a:r>
              <a:rPr lang="en-US" sz="1100" dirty="0" smtClean="0"/>
              <a:t>          Division, NSF</a:t>
            </a:r>
            <a:endParaRPr lang="en-US" sz="1100" dirty="0"/>
          </a:p>
        </p:txBody>
      </p:sp>
      <p:pic>
        <p:nvPicPr>
          <p:cNvPr id="3074" name="Picture 2" descr="https://conferences.xsede.org/documents/527334/925274/Kurose_Headshot.jpg/94410e30-19c4-42b7-b4c6-9a8ca131dce5?t=142921007237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534" y="3549976"/>
            <a:ext cx="886088" cy="1240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5334000" y="4845263"/>
            <a:ext cx="1828800" cy="114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2015 </a:t>
            </a:r>
            <a:r>
              <a:rPr lang="en-US" sz="1100" dirty="0"/>
              <a:t>Keynote:</a:t>
            </a:r>
          </a:p>
          <a:p>
            <a:pPr marL="342900" indent="-342900">
              <a:lnSpc>
                <a:spcPct val="6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Jim Kurose</a:t>
            </a:r>
            <a:endParaRPr lang="en-US" sz="1100" dirty="0"/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NSF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Computer &amp; </a:t>
            </a:r>
            <a:r>
              <a:rPr lang="en-US" sz="1100" dirty="0"/>
              <a:t>Information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Science </a:t>
            </a:r>
            <a:r>
              <a:rPr lang="en-US" sz="1100" dirty="0" smtClean="0"/>
              <a:t>&amp; </a:t>
            </a:r>
            <a:r>
              <a:rPr lang="en-US" sz="1100" dirty="0"/>
              <a:t>Engineering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Assistant Director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68134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733800"/>
            <a:ext cx="8001000" cy="1905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6000" dirty="0" smtClean="0">
                <a:latin typeface="Arial Black" panose="020B0A04020102020204" pitchFamily="34" charset="0"/>
              </a:rPr>
              <a:t>Thanks for your attention!</a:t>
            </a:r>
            <a:br>
              <a:rPr lang="en-US" sz="6000" dirty="0" smtClean="0">
                <a:latin typeface="Arial Black" panose="020B0A04020102020204" pitchFamily="34" charset="0"/>
              </a:rPr>
            </a:br>
            <a:r>
              <a:rPr lang="en-US" sz="6000" dirty="0" smtClean="0">
                <a:latin typeface="Arial Black" panose="020B0A04020102020204" pitchFamily="34" charset="0"/>
              </a:rPr>
              <a:t/>
            </a:r>
            <a:br>
              <a:rPr lang="en-US" sz="6000" dirty="0" smtClean="0">
                <a:latin typeface="Arial Black" panose="020B0A04020102020204" pitchFamily="34" charset="0"/>
              </a:rPr>
            </a:br>
            <a:r>
              <a:rPr lang="en-US" sz="6000" dirty="0" smtClean="0">
                <a:latin typeface="Arial Black" panose="020B0A04020102020204" pitchFamily="34" charset="0"/>
              </a:rPr>
              <a:t/>
            </a:r>
            <a:br>
              <a:rPr lang="en-US" sz="6000" dirty="0" smtClean="0">
                <a:latin typeface="Arial Black" panose="020B0A04020102020204" pitchFamily="34" charset="0"/>
              </a:rPr>
            </a:br>
            <a:r>
              <a:rPr lang="en-US" sz="6000" dirty="0" smtClean="0">
                <a:latin typeface="Arial Black" panose="020B0A04020102020204" pitchFamily="34" charset="0"/>
              </a:rPr>
              <a:t>Questions?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3200" dirty="0" smtClean="0"/>
              <a:t>hneeman@ou.edu</a:t>
            </a:r>
          </a:p>
        </p:txBody>
      </p:sp>
      <p:sp>
        <p:nvSpPr>
          <p:cNvPr id="80899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90559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8001000" cy="1905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6000" dirty="0" smtClean="0">
                <a:latin typeface="Arial Black" panose="020B0A04020102020204" pitchFamily="34" charset="0"/>
              </a:rPr>
              <a:t>Major Research Instrumentation</a:t>
            </a:r>
            <a:br>
              <a:rPr lang="en-US" sz="6000" dirty="0" smtClean="0">
                <a:latin typeface="Arial Black" panose="020B0A04020102020204" pitchFamily="34" charset="0"/>
              </a:rPr>
            </a:br>
            <a:r>
              <a:rPr lang="en-US" sz="6000" dirty="0" smtClean="0">
                <a:latin typeface="Arial Black" panose="020B0A04020102020204" pitchFamily="34" charset="0"/>
              </a:rPr>
              <a:t/>
            </a:r>
            <a:br>
              <a:rPr lang="en-US" sz="6000" dirty="0" smtClean="0">
                <a:latin typeface="Arial Black" panose="020B0A04020102020204" pitchFamily="34" charset="0"/>
              </a:rPr>
            </a:br>
            <a:endParaRPr lang="en-US" sz="3200" dirty="0" smtClean="0"/>
          </a:p>
        </p:txBody>
      </p:sp>
      <p:sp>
        <p:nvSpPr>
          <p:cNvPr id="80899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495649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869" y="1248779"/>
            <a:ext cx="8229600" cy="515202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Describe the overall project.</a:t>
            </a:r>
          </a:p>
          <a:p>
            <a:r>
              <a:rPr lang="en-US" dirty="0" smtClean="0"/>
              <a:t>Give your instrument a name. Use it often.</a:t>
            </a:r>
          </a:p>
          <a:p>
            <a:pPr lvl="1"/>
            <a:r>
              <a:rPr lang="en-US" dirty="0" smtClean="0"/>
              <a:t>It’s great if the name obviously relates to your institution.</a:t>
            </a:r>
          </a:p>
          <a:p>
            <a:r>
              <a:rPr lang="en-US" dirty="0" smtClean="0"/>
              <a:t>Justify: In your first paragraph, quote a report from a national body (e.g., NSF, national academies, </a:t>
            </a:r>
            <a:r>
              <a:rPr lang="en-US" dirty="0" err="1" smtClean="0"/>
              <a:t>etc</a:t>
            </a:r>
            <a:r>
              <a:rPr lang="en-US" dirty="0" smtClean="0"/>
              <a:t>) saying that this sort of project is important.</a:t>
            </a:r>
          </a:p>
          <a:p>
            <a:r>
              <a:rPr lang="en-US" dirty="0" smtClean="0"/>
              <a:t>What will be the outcome if the proposal </a:t>
            </a:r>
            <a:r>
              <a:rPr lang="en-US" b="1" u="sng" dirty="0" smtClean="0"/>
              <a:t>isn’t</a:t>
            </a:r>
            <a:r>
              <a:rPr lang="en-US" dirty="0" smtClean="0"/>
              <a:t> funded?</a:t>
            </a:r>
          </a:p>
          <a:p>
            <a:r>
              <a:rPr lang="en-US" dirty="0" smtClean="0"/>
              <a:t>Give a quick list of research projects.</a:t>
            </a:r>
          </a:p>
          <a:p>
            <a:r>
              <a:rPr lang="en-US" dirty="0" smtClean="0"/>
              <a:t>Give a quick description of the instrument.</a:t>
            </a:r>
          </a:p>
          <a:p>
            <a:r>
              <a:rPr lang="en-US" dirty="0" smtClean="0"/>
              <a:t>Provide a table of all projects, including how much of the resource they need, their funding and headcounts.</a:t>
            </a:r>
          </a:p>
          <a:p>
            <a:r>
              <a:rPr lang="en-US" dirty="0" smtClean="0"/>
              <a:t>If the proposal has no unifying science theme, provide a list of </a:t>
            </a:r>
            <a:r>
              <a:rPr lang="en-US" dirty="0" err="1" smtClean="0"/>
              <a:t>themeless</a:t>
            </a:r>
            <a:r>
              <a:rPr lang="en-US" dirty="0" smtClean="0"/>
              <a:t> funded MRI grants.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711853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4207"/>
            <a:ext cx="8229600" cy="4708525"/>
          </a:xfrm>
        </p:spPr>
        <p:txBody>
          <a:bodyPr/>
          <a:lstStyle/>
          <a:p>
            <a:r>
              <a:rPr lang="en-US" dirty="0" smtClean="0"/>
              <a:t>Each research project to be served by the instrument should have anywhere from a page to a few sentences of description, along with the answers to the questions on the next few slides.</a:t>
            </a:r>
          </a:p>
          <a:p>
            <a:pPr lvl="1"/>
            <a:r>
              <a:rPr lang="en-US" dirty="0" smtClean="0"/>
              <a:t>Prove that it’ll be full all the time, ideally oversubscribed.</a:t>
            </a:r>
          </a:p>
          <a:p>
            <a:r>
              <a:rPr lang="en-US" dirty="0" smtClean="0"/>
              <a:t>Hero projects should get the most proposal real estate and should come first; gradually reduce the length of later, less shiny projects.</a:t>
            </a:r>
          </a:p>
          <a:p>
            <a:r>
              <a:rPr lang="en-US" dirty="0" smtClean="0"/>
              <a:t>For a Cyberinfrastructure proposal, the biggest consumers of the resource should be early, but you don’t have to go in order of consumption -- go from most compelling to least.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086224"/>
      </p:ext>
    </p:extLst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Proposal Questions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 much funding does your research currently have? How much is pending? Planned? From what sources?</a:t>
            </a:r>
          </a:p>
          <a:p>
            <a:r>
              <a:rPr lang="en-US" dirty="0" smtClean="0"/>
              <a:t>How many faculty, staff, postdocs, grad students and undergrads on your team will be served by this equipment?</a:t>
            </a:r>
          </a:p>
          <a:p>
            <a:r>
              <a:rPr lang="en-US" dirty="0" smtClean="0"/>
              <a:t>What makes your research transformational?</a:t>
            </a:r>
          </a:p>
          <a:p>
            <a:r>
              <a:rPr lang="en-US" dirty="0" smtClean="0"/>
              <a:t>What are the broader impacts?</a:t>
            </a:r>
          </a:p>
          <a:p>
            <a:pPr lvl="1"/>
            <a:r>
              <a:rPr lang="en-US" dirty="0" smtClean="0"/>
              <a:t>Not just in the STEM research sense</a:t>
            </a:r>
          </a:p>
          <a:p>
            <a:pPr lvl="2"/>
            <a:r>
              <a:rPr lang="en-US" dirty="0" smtClean="0"/>
              <a:t>Underrepresented populations</a:t>
            </a:r>
          </a:p>
          <a:p>
            <a:pPr lvl="2"/>
            <a:r>
              <a:rPr lang="en-US" dirty="0" smtClean="0"/>
              <a:t>Integration of education and research</a:t>
            </a:r>
          </a:p>
          <a:p>
            <a:pPr lvl="2"/>
            <a:r>
              <a:rPr lang="en-US" dirty="0" smtClean="0"/>
              <a:t>Dissemination</a:t>
            </a:r>
          </a:p>
          <a:p>
            <a:pPr lvl="2"/>
            <a:r>
              <a:rPr lang="en-US" dirty="0" smtClean="0"/>
              <a:t>Societal impact</a:t>
            </a:r>
          </a:p>
          <a:p>
            <a:pPr lvl="2"/>
            <a:r>
              <a:rPr lang="en-US" dirty="0" err="1" smtClean="0"/>
              <a:t>etc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9988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Proposal Questions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much of </a:t>
            </a:r>
            <a:r>
              <a:rPr lang="en-US" dirty="0" smtClean="0"/>
              <a:t>the proposed </a:t>
            </a:r>
            <a:r>
              <a:rPr lang="en-US" dirty="0"/>
              <a:t>resource (CPU hours, storage, </a:t>
            </a:r>
            <a:r>
              <a:rPr lang="en-US" dirty="0" smtClean="0"/>
              <a:t>bandwidth, </a:t>
            </a:r>
            <a:r>
              <a:rPr lang="en-US" dirty="0"/>
              <a:t>whatever) do you expect to need over the next N years?</a:t>
            </a:r>
          </a:p>
          <a:p>
            <a:r>
              <a:rPr lang="en-US" dirty="0" smtClean="0"/>
              <a:t>How did you calculate this amount?</a:t>
            </a:r>
          </a:p>
          <a:p>
            <a:r>
              <a:rPr lang="en-US" dirty="0" smtClean="0"/>
              <a:t>Please give me a one page summary of your research that incorporates these issues.</a:t>
            </a:r>
          </a:p>
          <a:p>
            <a:pPr lvl="1"/>
            <a:r>
              <a:rPr lang="en-US" dirty="0" smtClean="0"/>
              <a:t>This is typically straightforward, because faculty often have either a 1 page summary from a grant proposal or a more broad research statement.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9638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50" dirty="0" smtClean="0"/>
              <a:t>MRI/CRI for HPC Cluster Questions #1</a:t>
            </a:r>
            <a:endParaRPr lang="en-US" sz="35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6350"/>
            <a:ext cx="8229600" cy="4849813"/>
          </a:xfrm>
        </p:spPr>
        <p:txBody>
          <a:bodyPr>
            <a:normAutofit/>
          </a:bodyPr>
          <a:lstStyle/>
          <a:p>
            <a:r>
              <a:rPr lang="en-US" dirty="0" smtClean="0"/>
              <a:t>How many CPU core hours or node hours will you need over the next N years?</a:t>
            </a:r>
          </a:p>
          <a:p>
            <a:r>
              <a:rPr lang="en-US" dirty="0" smtClean="0"/>
              <a:t>How did you determine that?</a:t>
            </a:r>
          </a:p>
          <a:p>
            <a:r>
              <a:rPr lang="en-US" dirty="0" smtClean="0"/>
              <a:t>Have you benchmarked your code?</a:t>
            </a:r>
          </a:p>
          <a:p>
            <a:pPr lvl="1"/>
            <a:r>
              <a:rPr lang="en-US" dirty="0" smtClean="0"/>
              <a:t>On what platform?</a:t>
            </a:r>
          </a:p>
          <a:p>
            <a:pPr lvl="1"/>
            <a:r>
              <a:rPr lang="en-US" dirty="0" smtClean="0"/>
              <a:t>What is the expected performance improvement on the proposed instrument, compared to the platform you benchmarked on?</a:t>
            </a:r>
          </a:p>
          <a:p>
            <a:pPr lvl="1"/>
            <a:r>
              <a:rPr lang="en-US" dirty="0" smtClean="0"/>
              <a:t>Do you plan to optimize the software? If so, what performance improvement do you anticipate?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r>
              <a:rPr lang="en-US" sz="2400" dirty="0" smtClean="0">
                <a:hlinkClick r:id="rId3"/>
              </a:rPr>
              <a:t>http://www.nsf.gov/pubs/2011/nsf11011/nsf11011.jsp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6170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50" dirty="0"/>
              <a:t>MRI/CRI </a:t>
            </a:r>
            <a:r>
              <a:rPr lang="en-US" sz="3550" dirty="0" smtClean="0"/>
              <a:t>for HPC </a:t>
            </a:r>
            <a:r>
              <a:rPr lang="en-US" sz="3550" dirty="0"/>
              <a:t>Cluster </a:t>
            </a:r>
            <a:r>
              <a:rPr lang="en-US" sz="3550" dirty="0" smtClean="0"/>
              <a:t>Questions #2</a:t>
            </a:r>
            <a:endParaRPr lang="en-US" sz="35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8"/>
            <a:ext cx="8229600" cy="4708525"/>
          </a:xfrm>
        </p:spPr>
        <p:txBody>
          <a:bodyPr/>
          <a:lstStyle/>
          <a:p>
            <a:r>
              <a:rPr lang="en-US" dirty="0" smtClean="0"/>
              <a:t>If the proposal is for a new type of platform (for example, accelerators such as GPUs or Intel Xeon Phi/MIC):</a:t>
            </a:r>
          </a:p>
          <a:p>
            <a:pPr lvl="1"/>
            <a:r>
              <a:rPr lang="en-US" dirty="0" smtClean="0"/>
              <a:t>Who will be responsible for porting the code to the new platform?</a:t>
            </a:r>
          </a:p>
          <a:p>
            <a:pPr lvl="2"/>
            <a:r>
              <a:rPr lang="en-US" dirty="0" smtClean="0"/>
              <a:t>If this is either a community code or a commercial code, the porting may already have been done by the developers. Say that.</a:t>
            </a:r>
          </a:p>
          <a:p>
            <a:pPr lvl="1"/>
            <a:r>
              <a:rPr lang="en-US" dirty="0" smtClean="0"/>
              <a:t>Have they committed to do so? How reliable is that commitment? How is that being funded?</a:t>
            </a:r>
          </a:p>
          <a:p>
            <a:pPr lvl="1"/>
            <a:r>
              <a:rPr lang="en-US" dirty="0" smtClean="0"/>
              <a:t>What speedup is expected on the new platform?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469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PWI" val="9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"/>
  <p:tag name="NBP" val="1"/>
  <p:tag name="BSN" val="1"/>
  <p:tag name="SVT" val="TRUE"/>
  <p:tag name="CVB" val="1"/>
  <p:tag name="SPT" val="FALSE"/>
  <p:tag name="CII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56"/>
  <p:tag name="NBP" val="1"/>
  <p:tag name="BSN" val="56"/>
  <p:tag name="SVT" val="TRUE"/>
  <p:tag name="CVB" val="56"/>
  <p:tag name="SPT" val="FALSE"/>
  <p:tag name="CII" val="5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75"/>
  <p:tag name="NBP" val="1"/>
  <p:tag name="CVB" val="75"/>
  <p:tag name="SPT" val="FALSE"/>
  <p:tag name="BSN" val="75"/>
  <p:tag name="LFXCI" val="0"/>
  <p:tag name="SVT" val="TRUE"/>
  <p:tag name="CII" val="7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56"/>
  <p:tag name="NBP" val="1"/>
  <p:tag name="BSN" val="56"/>
  <p:tag name="SVT" val="TRUE"/>
  <p:tag name="CVB" val="56"/>
  <p:tag name="SPT" val="FALSE"/>
  <p:tag name="CII" val="5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21854</TotalTime>
  <Words>2207</Words>
  <Application>Microsoft Macintosh PowerPoint</Application>
  <PresentationFormat>On-screen Show (4:3)</PresentationFormat>
  <Paragraphs>281</Paragraphs>
  <Slides>25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Blends</vt:lpstr>
      <vt:lpstr>So You Want to Write a Cyberinfrastructure Proposal</vt:lpstr>
      <vt:lpstr>Outline</vt:lpstr>
      <vt:lpstr>Major Research Instrumentation  </vt:lpstr>
      <vt:lpstr>Vision</vt:lpstr>
      <vt:lpstr>Research Projects</vt:lpstr>
      <vt:lpstr>Equipment Proposal Questions #1</vt:lpstr>
      <vt:lpstr>Equipment Proposal Questions #2</vt:lpstr>
      <vt:lpstr>MRI/CRI for HPC Cluster Questions #1</vt:lpstr>
      <vt:lpstr>MRI/CRI for HPC Cluster Questions #2</vt:lpstr>
      <vt:lpstr>MRI/CRI for Storage Questions</vt:lpstr>
      <vt:lpstr>CC*DNI Questions #1</vt:lpstr>
      <vt:lpstr>CC*DNI Questions #2</vt:lpstr>
      <vt:lpstr>CC*DNI Questions #3</vt:lpstr>
      <vt:lpstr>Prior Results</vt:lpstr>
      <vt:lpstr>Instrument Description</vt:lpstr>
      <vt:lpstr>Instrument Description</vt:lpstr>
      <vt:lpstr>Impact</vt:lpstr>
      <vt:lpstr>Broader Impacts</vt:lpstr>
      <vt:lpstr>Management Plan</vt:lpstr>
      <vt:lpstr>Management Plan: Facility</vt:lpstr>
      <vt:lpstr>Cost Share</vt:lpstr>
      <vt:lpstr>Institutional Commitment</vt:lpstr>
      <vt:lpstr>CC: Cyberinfrastructure Plan</vt:lpstr>
      <vt:lpstr>OK Supercomputing Symposium 2015</vt:lpstr>
      <vt:lpstr>Thanks for your attention!   Questions? hneeman@ou.edu</vt:lpstr>
    </vt:vector>
  </TitlesOfParts>
  <Company>University of Oklahoma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Supercomputing in Plain English: Overview</dc:title>
  <dc:creator>Henry Neeman</dc:creator>
  <cp:lastModifiedBy>Debi Gentis</cp:lastModifiedBy>
  <cp:revision>642</cp:revision>
  <cp:lastPrinted>1601-01-01T00:00:00Z</cp:lastPrinted>
  <dcterms:created xsi:type="dcterms:W3CDTF">2001-08-18T12:37:15Z</dcterms:created>
  <dcterms:modified xsi:type="dcterms:W3CDTF">2015-07-17T21:37:56Z</dcterms:modified>
</cp:coreProperties>
</file>