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5660" r:id="rId2"/>
    <p:sldMasterId id="2147485697" r:id="rId3"/>
  </p:sldMasterIdLst>
  <p:notesMasterIdLst>
    <p:notesMasterId r:id="rId66"/>
  </p:notesMasterIdLst>
  <p:handoutMasterIdLst>
    <p:handoutMasterId r:id="rId67"/>
  </p:handoutMasterIdLst>
  <p:sldIdLst>
    <p:sldId id="785" r:id="rId4"/>
    <p:sldId id="1104" r:id="rId5"/>
    <p:sldId id="1290" r:id="rId6"/>
    <p:sldId id="1319" r:id="rId7"/>
    <p:sldId id="1267" r:id="rId8"/>
    <p:sldId id="949" r:id="rId9"/>
    <p:sldId id="1321" r:id="rId10"/>
    <p:sldId id="1320" r:id="rId11"/>
    <p:sldId id="1289" r:id="rId12"/>
    <p:sldId id="1312" r:id="rId13"/>
    <p:sldId id="1286" r:id="rId14"/>
    <p:sldId id="1291" r:id="rId15"/>
    <p:sldId id="1302" r:id="rId16"/>
    <p:sldId id="1280" r:id="rId17"/>
    <p:sldId id="1292" r:id="rId18"/>
    <p:sldId id="1077" r:id="rId19"/>
    <p:sldId id="1285" r:id="rId20"/>
    <p:sldId id="1079" r:id="rId21"/>
    <p:sldId id="1272" r:id="rId22"/>
    <p:sldId id="1307" r:id="rId23"/>
    <p:sldId id="1078" r:id="rId24"/>
    <p:sldId id="1268" r:id="rId25"/>
    <p:sldId id="1270" r:id="rId26"/>
    <p:sldId id="1269" r:id="rId27"/>
    <p:sldId id="1271" r:id="rId28"/>
    <p:sldId id="1081" r:id="rId29"/>
    <p:sldId id="1314" r:id="rId30"/>
    <p:sldId id="1279" r:id="rId31"/>
    <p:sldId id="1293" r:id="rId32"/>
    <p:sldId id="1284" r:id="rId33"/>
    <p:sldId id="1278" r:id="rId34"/>
    <p:sldId id="1301" r:id="rId35"/>
    <p:sldId id="1294" r:id="rId36"/>
    <p:sldId id="1282" r:id="rId37"/>
    <p:sldId id="1283" r:id="rId38"/>
    <p:sldId id="1295" r:id="rId39"/>
    <p:sldId id="1076" r:id="rId40"/>
    <p:sldId id="1308" r:id="rId41"/>
    <p:sldId id="1315" r:id="rId42"/>
    <p:sldId id="1296" r:id="rId43"/>
    <p:sldId id="1080" r:id="rId44"/>
    <p:sldId id="1275" r:id="rId45"/>
    <p:sldId id="1273" r:id="rId46"/>
    <p:sldId id="1287" r:id="rId47"/>
    <p:sldId id="1288" r:id="rId48"/>
    <p:sldId id="1297" r:id="rId49"/>
    <p:sldId id="1276" r:id="rId50"/>
    <p:sldId id="1310" r:id="rId51"/>
    <p:sldId id="1311" r:id="rId52"/>
    <p:sldId id="1313" r:id="rId53"/>
    <p:sldId id="1298" r:id="rId54"/>
    <p:sldId id="1303" r:id="rId55"/>
    <p:sldId id="1299" r:id="rId56"/>
    <p:sldId id="1281" r:id="rId57"/>
    <p:sldId id="1316" r:id="rId58"/>
    <p:sldId id="1317" r:id="rId59"/>
    <p:sldId id="1300" r:id="rId60"/>
    <p:sldId id="1305" r:id="rId61"/>
    <p:sldId id="1309" r:id="rId62"/>
    <p:sldId id="1318" r:id="rId63"/>
    <p:sldId id="1277" r:id="rId64"/>
    <p:sldId id="978" r:id="rId65"/>
  </p:sldIdLst>
  <p:sldSz cx="9144000" cy="6858000" type="screen4x3"/>
  <p:notesSz cx="6858000" cy="9144000"/>
  <p:defaultTextStyle>
    <a:defPPr>
      <a:defRPr lang="en-US"/>
    </a:defPPr>
    <a:lvl1pPr algn="l" defTabSz="455613"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5613" indent="1588" algn="l" defTabSz="455613"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2813" indent="1588" algn="l" defTabSz="455613"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0013" indent="1588" algn="l" defTabSz="455613"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7213" indent="1588" algn="l" defTabSz="455613"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6" frameSlides="1"/>
  <p:clrMru>
    <a:srgbClr val="7A3E28"/>
    <a:srgbClr val="4B2819"/>
    <a:srgbClr val="C8721C"/>
    <a:srgbClr val="2ADB13"/>
    <a:srgbClr val="DB0006"/>
    <a:srgbClr val="F79710"/>
    <a:srgbClr val="67482E"/>
    <a:srgbClr val="213959"/>
    <a:srgbClr val="C64203"/>
    <a:srgbClr val="3E3C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72" autoAdjust="0"/>
    <p:restoredTop sz="79181" autoAdjust="0"/>
  </p:normalViewPr>
  <p:slideViewPr>
    <p:cSldViewPr snapToGrid="0" snapToObjects="1">
      <p:cViewPr>
        <p:scale>
          <a:sx n="75" d="100"/>
          <a:sy n="75" d="100"/>
        </p:scale>
        <p:origin x="-1712" y="-80"/>
      </p:cViewPr>
      <p:guideLst>
        <p:guide orient="horz" pos="2160"/>
        <p:guide pos="2880"/>
      </p:guideLst>
    </p:cSldViewPr>
  </p:slideViewPr>
  <p:notesTextViewPr>
    <p:cViewPr>
      <p:scale>
        <a:sx n="100" d="100"/>
        <a:sy n="100" d="100"/>
      </p:scale>
      <p:origin x="0" y="0"/>
    </p:cViewPr>
  </p:notesTextViewPr>
  <p:sorterViewPr>
    <p:cViewPr>
      <p:scale>
        <a:sx n="128" d="100"/>
        <a:sy n="128" d="100"/>
      </p:scale>
      <p:origin x="0" y="0"/>
    </p:cViewPr>
  </p:sorterViewPr>
  <p:notesViewPr>
    <p:cSldViewPr snapToGrid="0" snapToObjects="1">
      <p:cViewPr varScale="1">
        <p:scale>
          <a:sx n="75" d="100"/>
          <a:sy n="75" d="100"/>
        </p:scale>
        <p:origin x="-335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63" Type="http://schemas.openxmlformats.org/officeDocument/2006/relationships/slide" Target="slides/slide60.xml"/><Relationship Id="rId64" Type="http://schemas.openxmlformats.org/officeDocument/2006/relationships/slide" Target="slides/slide61.xml"/><Relationship Id="rId65" Type="http://schemas.openxmlformats.org/officeDocument/2006/relationships/slide" Target="slides/slide62.xml"/><Relationship Id="rId66" Type="http://schemas.openxmlformats.org/officeDocument/2006/relationships/notesMaster" Target="notesMasters/notesMaster1.xml"/><Relationship Id="rId67" Type="http://schemas.openxmlformats.org/officeDocument/2006/relationships/handoutMaster" Target="handoutMasters/handoutMaster1.xml"/><Relationship Id="rId68" Type="http://schemas.openxmlformats.org/officeDocument/2006/relationships/printerSettings" Target="printerSettings/printerSettings1.bin"/><Relationship Id="rId69" Type="http://schemas.openxmlformats.org/officeDocument/2006/relationships/presProps" Target="presProps.xml"/><Relationship Id="rId50" Type="http://schemas.openxmlformats.org/officeDocument/2006/relationships/slide" Target="slides/slide47.xml"/><Relationship Id="rId51" Type="http://schemas.openxmlformats.org/officeDocument/2006/relationships/slide" Target="slides/slide48.xml"/><Relationship Id="rId52" Type="http://schemas.openxmlformats.org/officeDocument/2006/relationships/slide" Target="slides/slide49.xml"/><Relationship Id="rId53" Type="http://schemas.openxmlformats.org/officeDocument/2006/relationships/slide" Target="slides/slide50.xml"/><Relationship Id="rId54" Type="http://schemas.openxmlformats.org/officeDocument/2006/relationships/slide" Target="slides/slide51.xml"/><Relationship Id="rId55" Type="http://schemas.openxmlformats.org/officeDocument/2006/relationships/slide" Target="slides/slide52.xml"/><Relationship Id="rId56" Type="http://schemas.openxmlformats.org/officeDocument/2006/relationships/slide" Target="slides/slide53.xml"/><Relationship Id="rId57" Type="http://schemas.openxmlformats.org/officeDocument/2006/relationships/slide" Target="slides/slide54.xml"/><Relationship Id="rId58" Type="http://schemas.openxmlformats.org/officeDocument/2006/relationships/slide" Target="slides/slide55.xml"/><Relationship Id="rId59" Type="http://schemas.openxmlformats.org/officeDocument/2006/relationships/slide" Target="slides/slide56.xml"/><Relationship Id="rId40" Type="http://schemas.openxmlformats.org/officeDocument/2006/relationships/slide" Target="slides/slide37.xml"/><Relationship Id="rId41" Type="http://schemas.openxmlformats.org/officeDocument/2006/relationships/slide" Target="slides/slide38.xml"/><Relationship Id="rId42" Type="http://schemas.openxmlformats.org/officeDocument/2006/relationships/slide" Target="slides/slide39.xml"/><Relationship Id="rId43" Type="http://schemas.openxmlformats.org/officeDocument/2006/relationships/slide" Target="slides/slide40.xml"/><Relationship Id="rId44" Type="http://schemas.openxmlformats.org/officeDocument/2006/relationships/slide" Target="slides/slide41.xml"/><Relationship Id="rId45" Type="http://schemas.openxmlformats.org/officeDocument/2006/relationships/slide" Target="slides/slide42.xml"/><Relationship Id="rId46" Type="http://schemas.openxmlformats.org/officeDocument/2006/relationships/slide" Target="slides/slide43.xml"/><Relationship Id="rId47" Type="http://schemas.openxmlformats.org/officeDocument/2006/relationships/slide" Target="slides/slide44.xml"/><Relationship Id="rId48" Type="http://schemas.openxmlformats.org/officeDocument/2006/relationships/slide" Target="slides/slide45.xml"/><Relationship Id="rId49" Type="http://schemas.openxmlformats.org/officeDocument/2006/relationships/slide" Target="slides/slide46.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slide" Target="slides/slide32.xml"/><Relationship Id="rId36" Type="http://schemas.openxmlformats.org/officeDocument/2006/relationships/slide" Target="slides/slide33.xml"/><Relationship Id="rId37" Type="http://schemas.openxmlformats.org/officeDocument/2006/relationships/slide" Target="slides/slide34.xml"/><Relationship Id="rId38" Type="http://schemas.openxmlformats.org/officeDocument/2006/relationships/slide" Target="slides/slide35.xml"/><Relationship Id="rId39" Type="http://schemas.openxmlformats.org/officeDocument/2006/relationships/slide" Target="slides/slide36.xml"/><Relationship Id="rId70" Type="http://schemas.openxmlformats.org/officeDocument/2006/relationships/viewProps" Target="viewProps.xml"/><Relationship Id="rId71" Type="http://schemas.openxmlformats.org/officeDocument/2006/relationships/theme" Target="theme/theme1.xml"/><Relationship Id="rId72" Type="http://schemas.openxmlformats.org/officeDocument/2006/relationships/tableStyles" Target="tableStyles.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60" Type="http://schemas.openxmlformats.org/officeDocument/2006/relationships/slide" Target="slides/slide57.xml"/><Relationship Id="rId61" Type="http://schemas.openxmlformats.org/officeDocument/2006/relationships/slide" Target="slides/slide58.xml"/><Relationship Id="rId62" Type="http://schemas.openxmlformats.org/officeDocument/2006/relationships/slide" Target="slides/slide59.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57154">
              <a:defRPr sz="1200"/>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457154">
              <a:defRPr sz="1200"/>
            </a:lvl1pPr>
          </a:lstStyle>
          <a:p>
            <a:pPr>
              <a:defRPr/>
            </a:pPr>
            <a:fld id="{384CDA4D-932B-CA49-8DBE-BCA70B6470F7}" type="datetimeFigureOut">
              <a:rPr lang="en-US"/>
              <a:pPr>
                <a:defRPr/>
              </a:pPr>
              <a:t>12/17/15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457154">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457154">
              <a:defRPr sz="1200"/>
            </a:lvl1pPr>
          </a:lstStyle>
          <a:p>
            <a:pPr>
              <a:defRPr/>
            </a:pPr>
            <a:fld id="{2CC9D075-CA17-7142-8243-FDCECB15C76C}" type="slidenum">
              <a:rPr lang="en-US"/>
              <a:pPr>
                <a:defRPr/>
              </a:pPr>
              <a:t>‹#›</a:t>
            </a:fld>
            <a:endParaRPr lang="en-US"/>
          </a:p>
        </p:txBody>
      </p:sp>
    </p:spTree>
    <p:extLst>
      <p:ext uri="{BB962C8B-B14F-4D97-AF65-F5344CB8AC3E}">
        <p14:creationId xmlns:p14="http://schemas.microsoft.com/office/powerpoint/2010/main" val="29716309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457154"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57154">
              <a:defRPr sz="1200">
                <a:latin typeface="Calibri" charset="0"/>
              </a:defRPr>
            </a:lvl1pPr>
          </a:lstStyle>
          <a:p>
            <a:pPr>
              <a:defRPr/>
            </a:pPr>
            <a:fld id="{EC7902D1-7764-8D4A-8DFA-0CAB1DEAA71C}" type="datetime1">
              <a:rPr lang="en-US"/>
              <a:pPr>
                <a:defRPr/>
              </a:pPr>
              <a:t>12/17/15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457154"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57154">
              <a:defRPr sz="1200">
                <a:latin typeface="Calibri" charset="0"/>
              </a:defRPr>
            </a:lvl1pPr>
          </a:lstStyle>
          <a:p>
            <a:pPr>
              <a:defRPr/>
            </a:pPr>
            <a:fld id="{B1682D38-7223-004E-9F9A-99B9B8232823}" type="slidenum">
              <a:rPr lang="en-US"/>
              <a:pPr>
                <a:defRPr/>
              </a:pPr>
              <a:t>‹#›</a:t>
            </a:fld>
            <a:endParaRPr lang="en-US"/>
          </a:p>
        </p:txBody>
      </p:sp>
    </p:spTree>
    <p:extLst>
      <p:ext uri="{BB962C8B-B14F-4D97-AF65-F5344CB8AC3E}">
        <p14:creationId xmlns:p14="http://schemas.microsoft.com/office/powerpoint/2010/main" val="3758286080"/>
      </p:ext>
    </p:extLst>
  </p:cSld>
  <p:clrMap bg1="lt1" tx1="dk1" bg2="lt2" tx2="dk2" accent1="accent1" accent2="accent2" accent3="accent3" accent4="accent4" accent5="accent5" accent6="accent6" hlink="hlink" folHlink="folHlink"/>
  <p:notesStyle>
    <a:lvl1pPr algn="l" defTabSz="455613"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5613" algn="l" defTabSz="455613"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2813" algn="l" defTabSz="455613"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0013" algn="l" defTabSz="455613"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7213" algn="l" defTabSz="455613"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5766" algn="l" defTabSz="457154" rtl="0" eaLnBrk="1" latinLnBrk="0" hangingPunct="1">
      <a:defRPr sz="1200" kern="1200">
        <a:solidFill>
          <a:schemeClr val="tx1"/>
        </a:solidFill>
        <a:latin typeface="+mn-lt"/>
        <a:ea typeface="+mn-ea"/>
        <a:cs typeface="+mn-cs"/>
      </a:defRPr>
    </a:lvl6pPr>
    <a:lvl7pPr marL="2742920" algn="l" defTabSz="457154" rtl="0" eaLnBrk="1" latinLnBrk="0" hangingPunct="1">
      <a:defRPr sz="1200" kern="1200">
        <a:solidFill>
          <a:schemeClr val="tx1"/>
        </a:solidFill>
        <a:latin typeface="+mn-lt"/>
        <a:ea typeface="+mn-ea"/>
        <a:cs typeface="+mn-cs"/>
      </a:defRPr>
    </a:lvl7pPr>
    <a:lvl8pPr marL="3200072" algn="l" defTabSz="457154" rtl="0" eaLnBrk="1" latinLnBrk="0" hangingPunct="1">
      <a:defRPr sz="1200" kern="1200">
        <a:solidFill>
          <a:schemeClr val="tx1"/>
        </a:solidFill>
        <a:latin typeface="+mn-lt"/>
        <a:ea typeface="+mn-ea"/>
        <a:cs typeface="+mn-cs"/>
      </a:defRPr>
    </a:lvl8pPr>
    <a:lvl9pPr marL="3657226" algn="l" defTabSz="45715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638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defTabSz="455613"/>
            <a:endParaRPr lang="en-US" sz="2400" dirty="0">
              <a:latin typeface="Arial" charset="0"/>
            </a:endParaRPr>
          </a:p>
        </p:txBody>
      </p:sp>
      <p:sp>
        <p:nvSpPr>
          <p:cNvPr id="1638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5613" eaLnBrk="0" hangingPunct="0">
              <a:defRPr sz="2400">
                <a:solidFill>
                  <a:schemeClr val="tx1"/>
                </a:solidFill>
                <a:latin typeface="Arial" charset="0"/>
                <a:ea typeface="ＭＳ Ｐゴシック" charset="0"/>
                <a:cs typeface="ＭＳ Ｐゴシック" charset="0"/>
              </a:defRPr>
            </a:lvl1pPr>
            <a:lvl2pPr marL="742950" indent="-285750" defTabSz="455613" eaLnBrk="0" hangingPunct="0">
              <a:defRPr sz="2400">
                <a:solidFill>
                  <a:schemeClr val="tx1"/>
                </a:solidFill>
                <a:latin typeface="Arial" charset="0"/>
                <a:ea typeface="ＭＳ Ｐゴシック" charset="0"/>
              </a:defRPr>
            </a:lvl2pPr>
            <a:lvl3pPr marL="1143000" indent="-228600" defTabSz="455613" eaLnBrk="0" hangingPunct="0">
              <a:defRPr sz="2400">
                <a:solidFill>
                  <a:schemeClr val="tx1"/>
                </a:solidFill>
                <a:latin typeface="Arial" charset="0"/>
                <a:ea typeface="ＭＳ Ｐゴシック" charset="0"/>
              </a:defRPr>
            </a:lvl3pPr>
            <a:lvl4pPr marL="1600200" indent="-228600" defTabSz="455613" eaLnBrk="0" hangingPunct="0">
              <a:defRPr sz="2400">
                <a:solidFill>
                  <a:schemeClr val="tx1"/>
                </a:solidFill>
                <a:latin typeface="Arial" charset="0"/>
                <a:ea typeface="ＭＳ Ｐゴシック" charset="0"/>
              </a:defRPr>
            </a:lvl4pPr>
            <a:lvl5pPr marL="2057400" indent="-228600" defTabSz="455613" eaLnBrk="0" hangingPunct="0">
              <a:defRPr sz="2400">
                <a:solidFill>
                  <a:schemeClr val="tx1"/>
                </a:solidFill>
                <a:latin typeface="Arial" charset="0"/>
                <a:ea typeface="ＭＳ Ｐゴシック" charset="0"/>
              </a:defRPr>
            </a:lvl5pPr>
            <a:lvl6pPr marL="2514600" indent="-228600" defTabSz="455613" eaLnBrk="0" fontAlgn="base" hangingPunct="0">
              <a:spcBef>
                <a:spcPct val="0"/>
              </a:spcBef>
              <a:spcAft>
                <a:spcPct val="0"/>
              </a:spcAft>
              <a:defRPr sz="2400">
                <a:solidFill>
                  <a:schemeClr val="tx1"/>
                </a:solidFill>
                <a:latin typeface="Arial" charset="0"/>
                <a:ea typeface="ＭＳ Ｐゴシック" charset="0"/>
              </a:defRPr>
            </a:lvl6pPr>
            <a:lvl7pPr marL="2971800" indent="-228600" defTabSz="455613" eaLnBrk="0" fontAlgn="base" hangingPunct="0">
              <a:spcBef>
                <a:spcPct val="0"/>
              </a:spcBef>
              <a:spcAft>
                <a:spcPct val="0"/>
              </a:spcAft>
              <a:defRPr sz="2400">
                <a:solidFill>
                  <a:schemeClr val="tx1"/>
                </a:solidFill>
                <a:latin typeface="Arial" charset="0"/>
                <a:ea typeface="ＭＳ Ｐゴシック" charset="0"/>
              </a:defRPr>
            </a:lvl7pPr>
            <a:lvl8pPr marL="3429000" indent="-228600" defTabSz="455613" eaLnBrk="0" fontAlgn="base" hangingPunct="0">
              <a:spcBef>
                <a:spcPct val="0"/>
              </a:spcBef>
              <a:spcAft>
                <a:spcPct val="0"/>
              </a:spcAft>
              <a:defRPr sz="2400">
                <a:solidFill>
                  <a:schemeClr val="tx1"/>
                </a:solidFill>
                <a:latin typeface="Arial" charset="0"/>
                <a:ea typeface="ＭＳ Ｐゴシック" charset="0"/>
              </a:defRPr>
            </a:lvl8pPr>
            <a:lvl9pPr marL="3886200" indent="-228600" defTabSz="455613"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F2C6901-E534-1B4E-9F2A-D0AB87501D47}" type="slidenum">
              <a:rPr lang="en-US" sz="1200">
                <a:solidFill>
                  <a:prstClr val="black"/>
                </a:solidFill>
                <a:latin typeface="Calibri" charset="0"/>
              </a:rPr>
              <a:pPr eaLnBrk="1" hangingPunct="1"/>
              <a:t>1</a:t>
            </a:fld>
            <a:endParaRPr lang="en-US" sz="1200">
              <a:solidFill>
                <a:prstClr val="black"/>
              </a:solidFill>
              <a:latin typeface="Calibri"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Galileo’s incline</a:t>
            </a:r>
            <a:r>
              <a:rPr lang="en-US" baseline="0" dirty="0" smtClean="0"/>
              <a:t> plane</a:t>
            </a: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22</a:t>
            </a:fld>
            <a:endParaRPr lang="en-US"/>
          </a:p>
        </p:txBody>
      </p:sp>
    </p:spTree>
    <p:extLst>
      <p:ext uri="{BB962C8B-B14F-4D97-AF65-F5344CB8AC3E}">
        <p14:creationId xmlns:p14="http://schemas.microsoft.com/office/powerpoint/2010/main" val="22978525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Main lobby theatre</a:t>
            </a:r>
          </a:p>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24</a:t>
            </a:fld>
            <a:endParaRPr lang="en-US"/>
          </a:p>
        </p:txBody>
      </p:sp>
    </p:spTree>
    <p:extLst>
      <p:ext uri="{BB962C8B-B14F-4D97-AF65-F5344CB8AC3E}">
        <p14:creationId xmlns:p14="http://schemas.microsoft.com/office/powerpoint/2010/main" val="3741911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29</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dirty="0" smtClean="0"/>
              <a:t>We</a:t>
            </a:r>
            <a:r>
              <a:rPr lang="en-US" sz="2000" baseline="0" dirty="0" smtClean="0"/>
              <a:t> digitize at very high resolutions to capture details of or beyond the ability of the naked eye to see. The images can be resized in order to examine very fine details, including the evenness of the printer’s ink, texture of the paper and the structure of the binding.</a:t>
            </a:r>
          </a:p>
          <a:p>
            <a:endParaRPr lang="en-US" sz="2000" baseline="0" dirty="0" smtClean="0"/>
          </a:p>
          <a:p>
            <a:r>
              <a:rPr lang="en-US" sz="2000" baseline="0" dirty="0" smtClean="0"/>
              <a:t>Lab has two full time staff and about 40 undergrad and grad students that worked on Galileo’s World.</a:t>
            </a:r>
            <a:endParaRPr lang="en-US" sz="2000"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31</a:t>
            </a:fld>
            <a:endParaRPr lang="en-US"/>
          </a:p>
        </p:txBody>
      </p:sp>
    </p:spTree>
    <p:extLst>
      <p:ext uri="{BB962C8B-B14F-4D97-AF65-F5344CB8AC3E}">
        <p14:creationId xmlns:p14="http://schemas.microsoft.com/office/powerpoint/2010/main" val="1564720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33</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36</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40</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41</a:t>
            </a:fld>
            <a:endParaRPr lang="en-US"/>
          </a:p>
        </p:txBody>
      </p:sp>
    </p:spTree>
    <p:extLst>
      <p:ext uri="{BB962C8B-B14F-4D97-AF65-F5344CB8AC3E}">
        <p14:creationId xmlns:p14="http://schemas.microsoft.com/office/powerpoint/2010/main" val="5505208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Map GORES</a:t>
            </a:r>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42</a:t>
            </a:fld>
            <a:endParaRPr lang="en-US"/>
          </a:p>
        </p:txBody>
      </p:sp>
    </p:spTree>
    <p:extLst>
      <p:ext uri="{BB962C8B-B14F-4D97-AF65-F5344CB8AC3E}">
        <p14:creationId xmlns:p14="http://schemas.microsoft.com/office/powerpoint/2010/main" val="3634561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46</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2</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51</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53</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55</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57</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880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Arial" charset="0"/>
            </a:endParaRPr>
          </a:p>
        </p:txBody>
      </p:sp>
      <p:sp>
        <p:nvSpPr>
          <p:cNvPr id="880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5FCA6C5-D8A7-6441-9192-542B7CF935BC}" type="slidenum">
              <a:rPr lang="en-US" sz="1200">
                <a:solidFill>
                  <a:prstClr val="black"/>
                </a:solidFill>
              </a:rPr>
              <a:pPr eaLnBrk="1" hangingPunct="1"/>
              <a:t>62</a:t>
            </a:fld>
            <a:endParaRPr lang="en-US" sz="120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3</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55613"/>
            <a:r>
              <a:rPr lang="en-US" sz="1200" dirty="0" smtClean="0">
                <a:latin typeface="Arial" charset="0"/>
              </a:rPr>
              <a:t>OU</a:t>
            </a:r>
            <a:r>
              <a:rPr lang="en-US" sz="1200" baseline="0" dirty="0" smtClean="0">
                <a:latin typeface="Arial" charset="0"/>
              </a:rPr>
              <a:t> is celebrating its 125 anniversary.  It has been centered on Galileo’s World and of course, a fund raising drive.</a:t>
            </a:r>
          </a:p>
          <a:p>
            <a:pPr defTabSz="455613"/>
            <a:endParaRPr lang="en-US" sz="1200" dirty="0" smtClean="0">
              <a:latin typeface="Arial" charset="0"/>
            </a:endParaRPr>
          </a:p>
          <a:p>
            <a:pPr defTabSz="455613"/>
            <a:r>
              <a:rPr lang="en-US" sz="1200" dirty="0" smtClean="0">
                <a:latin typeface="Arial" charset="0"/>
              </a:rPr>
              <a:t>We</a:t>
            </a:r>
            <a:r>
              <a:rPr lang="en-US" sz="1200" baseline="0" dirty="0" smtClean="0">
                <a:latin typeface="Arial" charset="0"/>
              </a:rPr>
              <a:t> called our exhibition Galileo’s World  and the word World is important.  It is not about pure history of science exhibit, nor is it strictly about Galileo.  It’s about our world and all the ways Galileo provided us with the foundations upon which today’s knowledge is built.  It’s about knowledge building on knowledge.  It’s about the importance of science.</a:t>
            </a:r>
          </a:p>
          <a:p>
            <a:pPr defTabSz="455613"/>
            <a:endParaRPr lang="en-US" sz="1200" baseline="0" dirty="0" smtClean="0">
              <a:latin typeface="Arial" charset="0"/>
            </a:endParaRPr>
          </a:p>
          <a:p>
            <a:pPr defTabSz="455613"/>
            <a:r>
              <a:rPr lang="en-US" sz="1200" baseline="0" dirty="0" smtClean="0">
                <a:latin typeface="Arial" charset="0"/>
              </a:rPr>
              <a:t>You probably don’t realize that the OU is one of only two libraries on earth that have all 12 of Galileo’s first edition works. (The other library is the Vatican).   Four of ours have Galileo’s handwriting in them.  </a:t>
            </a:r>
          </a:p>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4</a:t>
            </a:fld>
            <a:endParaRPr lang="en-US"/>
          </a:p>
        </p:txBody>
      </p:sp>
    </p:spTree>
    <p:extLst>
      <p:ext uri="{BB962C8B-B14F-4D97-AF65-F5344CB8AC3E}">
        <p14:creationId xmlns:p14="http://schemas.microsoft.com/office/powerpoint/2010/main" val="7786634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 name="Notes Placeholder 2"/>
          <p:cNvSpPr>
            <a:spLocks noGrp="1"/>
          </p:cNvSpPr>
          <p:nvPr>
            <p:ph type="body" idx="1"/>
          </p:nvPr>
        </p:nvSpPr>
        <p:spPr/>
        <p:txBody>
          <a:bodyPr>
            <a:normAutofit fontScale="85000" lnSpcReduction="10000"/>
          </a:bodyPr>
          <a:lstStyle/>
          <a:p>
            <a:pPr>
              <a:defRPr/>
            </a:pPr>
            <a:r>
              <a:rPr lang="en-US" sz="2000" dirty="0" smtClean="0"/>
              <a:t>At the highest level, are the goals of the university.</a:t>
            </a:r>
          </a:p>
          <a:p>
            <a:pPr>
              <a:defRPr/>
            </a:pPr>
            <a:r>
              <a:rPr lang="en-US" sz="2000" dirty="0" smtClean="0"/>
              <a:t>The library strategic plan is written to support those goals.</a:t>
            </a:r>
          </a:p>
          <a:p>
            <a:pPr>
              <a:defRPr/>
            </a:pPr>
            <a:r>
              <a:rPr lang="en-US" sz="2000" dirty="0" smtClean="0"/>
              <a:t>As resources, we have our collections, consisting of physical and digital content, both owned and licensed.  Then we have our faculty and staff.  Services are produced.  All of this is housed in our facilities and all of this is leveraged and extended through technology.</a:t>
            </a:r>
          </a:p>
          <a:p>
            <a:pPr>
              <a:defRPr/>
            </a:pPr>
            <a:endParaRPr lang="en-US" sz="2000" dirty="0" smtClean="0"/>
          </a:p>
          <a:p>
            <a:pPr>
              <a:defRPr/>
            </a:pPr>
            <a:r>
              <a:rPr lang="en-US" sz="2000" dirty="0" smtClean="0">
                <a:latin typeface="+mn-lt"/>
                <a:cs typeface="American Typewriter"/>
              </a:rPr>
              <a:t>The focus of our strategic plan are these five things that we see as moving us towards becoming a 21</a:t>
            </a:r>
            <a:r>
              <a:rPr lang="en-US" sz="2000" baseline="30000" dirty="0" smtClean="0">
                <a:latin typeface="+mn-lt"/>
                <a:cs typeface="American Typewriter"/>
              </a:rPr>
              <a:t>st</a:t>
            </a:r>
            <a:r>
              <a:rPr lang="en-US" sz="2000" dirty="0" smtClean="0">
                <a:latin typeface="+mn-lt"/>
                <a:cs typeface="American Typewriter"/>
              </a:rPr>
              <a:t> century library.</a:t>
            </a:r>
          </a:p>
          <a:p>
            <a:pPr>
              <a:defRPr/>
            </a:pPr>
            <a:endParaRPr lang="en-US" sz="2000" dirty="0" smtClean="0">
              <a:latin typeface="+mn-lt"/>
              <a:cs typeface="American Typewriter"/>
            </a:endParaRPr>
          </a:p>
          <a:p>
            <a:pPr>
              <a:defRPr/>
            </a:pPr>
            <a:r>
              <a:rPr lang="en-US" sz="2000" dirty="0" smtClean="0">
                <a:latin typeface="+mn-lt"/>
                <a:cs typeface="American Typewriter"/>
              </a:rPr>
              <a:t>Go over 5 pillars above.</a:t>
            </a:r>
          </a:p>
        </p:txBody>
      </p:sp>
      <p:sp>
        <p:nvSpPr>
          <p:cNvPr id="2048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431232A-716C-354A-B344-650E339695F9}" type="slidenum">
              <a:rPr lang="en-US" sz="1200">
                <a:solidFill>
                  <a:prstClr val="black"/>
                </a:solidFill>
              </a:rPr>
              <a:pPr eaLnBrk="1" hangingPunct="1"/>
              <a:t>5</a:t>
            </a:fld>
            <a:endParaRPr lang="en-US" sz="120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smtClean="0">
                <a:latin typeface="Arial"/>
                <a:cs typeface="Arial"/>
              </a:rPr>
              <a:t>We</a:t>
            </a:r>
            <a:r>
              <a:rPr lang="en-US" sz="1400" baseline="0" dirty="0" smtClean="0">
                <a:latin typeface="Arial"/>
                <a:cs typeface="Arial"/>
              </a:rPr>
              <a:t> ARE the intellection commons, the crossroads of the community we serve.</a:t>
            </a:r>
          </a:p>
          <a:p>
            <a:endParaRPr lang="en-US" sz="2000" baseline="0" dirty="0" smtClean="0">
              <a:latin typeface="Arial"/>
              <a:cs typeface="Arial"/>
            </a:endParaRPr>
          </a:p>
          <a:p>
            <a:endParaRPr lang="en-US" sz="2000" dirty="0">
              <a:latin typeface="Arial"/>
              <a:cs typeface="Arial"/>
            </a:endParaRPr>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6</a:t>
            </a:fld>
            <a:endParaRPr lang="en-US"/>
          </a:p>
        </p:txBody>
      </p:sp>
    </p:spTree>
    <p:extLst>
      <p:ext uri="{BB962C8B-B14F-4D97-AF65-F5344CB8AC3E}">
        <p14:creationId xmlns:p14="http://schemas.microsoft.com/office/powerpoint/2010/main" val="16175579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12</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15</a:t>
            </a:fld>
            <a:endParaRPr lang="en-US"/>
          </a:p>
        </p:txBody>
      </p:sp>
    </p:spTree>
    <p:extLst>
      <p:ext uri="{BB962C8B-B14F-4D97-AF65-F5344CB8AC3E}">
        <p14:creationId xmlns:p14="http://schemas.microsoft.com/office/powerpoint/2010/main" val="501288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floor explores the impact of Galileo’s work on today’s world.</a:t>
            </a:r>
            <a:endParaRPr lang="en-US" dirty="0"/>
          </a:p>
        </p:txBody>
      </p:sp>
      <p:sp>
        <p:nvSpPr>
          <p:cNvPr id="4" name="Slide Number Placeholder 3"/>
          <p:cNvSpPr>
            <a:spLocks noGrp="1"/>
          </p:cNvSpPr>
          <p:nvPr>
            <p:ph type="sldNum" sz="quarter" idx="10"/>
          </p:nvPr>
        </p:nvSpPr>
        <p:spPr/>
        <p:txBody>
          <a:bodyPr/>
          <a:lstStyle/>
          <a:p>
            <a:pPr>
              <a:defRPr/>
            </a:pPr>
            <a:fld id="{B1682D38-7223-004E-9F9A-99B9B8232823}" type="slidenum">
              <a:rPr lang="en-US" smtClean="0"/>
              <a:pPr>
                <a:defRPr/>
              </a:pPr>
              <a:t>17</a:t>
            </a:fld>
            <a:endParaRPr lang="en-US"/>
          </a:p>
        </p:txBody>
      </p:sp>
    </p:spTree>
    <p:extLst>
      <p:ext uri="{BB962C8B-B14F-4D97-AF65-F5344CB8AC3E}">
        <p14:creationId xmlns:p14="http://schemas.microsoft.com/office/powerpoint/2010/main" val="2161785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54" indent="0" algn="ctr">
              <a:buNone/>
              <a:defRPr>
                <a:solidFill>
                  <a:schemeClr val="tx1">
                    <a:tint val="75000"/>
                  </a:schemeClr>
                </a:solidFill>
              </a:defRPr>
            </a:lvl2pPr>
            <a:lvl3pPr marL="914306" indent="0" algn="ctr">
              <a:buNone/>
              <a:defRPr>
                <a:solidFill>
                  <a:schemeClr val="tx1">
                    <a:tint val="75000"/>
                  </a:schemeClr>
                </a:solidFill>
              </a:defRPr>
            </a:lvl3pPr>
            <a:lvl4pPr marL="1371460" indent="0" algn="ctr">
              <a:buNone/>
              <a:defRPr>
                <a:solidFill>
                  <a:schemeClr val="tx1">
                    <a:tint val="75000"/>
                  </a:schemeClr>
                </a:solidFill>
              </a:defRPr>
            </a:lvl4pPr>
            <a:lvl5pPr marL="1828613" indent="0" algn="ctr">
              <a:buNone/>
              <a:defRPr>
                <a:solidFill>
                  <a:schemeClr val="tx1">
                    <a:tint val="75000"/>
                  </a:schemeClr>
                </a:solidFill>
              </a:defRPr>
            </a:lvl5pPr>
            <a:lvl6pPr marL="2285766" indent="0" algn="ctr">
              <a:buNone/>
              <a:defRPr>
                <a:solidFill>
                  <a:schemeClr val="tx1">
                    <a:tint val="75000"/>
                  </a:schemeClr>
                </a:solidFill>
              </a:defRPr>
            </a:lvl6pPr>
            <a:lvl7pPr marL="2742920" indent="0" algn="ctr">
              <a:buNone/>
              <a:defRPr>
                <a:solidFill>
                  <a:schemeClr val="tx1">
                    <a:tint val="75000"/>
                  </a:schemeClr>
                </a:solidFill>
              </a:defRPr>
            </a:lvl7pPr>
            <a:lvl8pPr marL="3200072" indent="0" algn="ctr">
              <a:buNone/>
              <a:defRPr>
                <a:solidFill>
                  <a:schemeClr val="tx1">
                    <a:tint val="75000"/>
                  </a:schemeClr>
                </a:solidFill>
              </a:defRPr>
            </a:lvl8pPr>
            <a:lvl9pPr marL="365722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2598D34-EFD7-7948-863A-6EFC89EC9960}" type="datetime1">
              <a:rPr lang="en-US"/>
              <a:pPr>
                <a:defRPr/>
              </a:pPr>
              <a:t>12/17/15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D6485D8-E151-664B-ABC8-AA82C8D0CE88}" type="slidenum">
              <a:rPr lang="en-US"/>
              <a:pPr>
                <a:defRPr/>
              </a:pPr>
              <a:t>‹#›</a:t>
            </a:fld>
            <a:endParaRPr lang="en-US"/>
          </a:p>
        </p:txBody>
      </p:sp>
    </p:spTree>
    <p:extLst>
      <p:ext uri="{BB962C8B-B14F-4D97-AF65-F5344CB8AC3E}">
        <p14:creationId xmlns:p14="http://schemas.microsoft.com/office/powerpoint/2010/main" val="39694678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97CC3BB-1F24-5C4C-9249-5CF14265B453}" type="datetime1">
              <a:rPr lang="en-US"/>
              <a:pPr>
                <a:defRPr/>
              </a:pPr>
              <a:t>12/17/15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002642D-4BF8-7A42-9C45-3451743B7873}" type="slidenum">
              <a:rPr lang="en-US"/>
              <a:pPr>
                <a:defRPr/>
              </a:pPr>
              <a:t>‹#›</a:t>
            </a:fld>
            <a:endParaRPr lang="en-US"/>
          </a:p>
        </p:txBody>
      </p:sp>
    </p:spTree>
    <p:extLst>
      <p:ext uri="{BB962C8B-B14F-4D97-AF65-F5344CB8AC3E}">
        <p14:creationId xmlns:p14="http://schemas.microsoft.com/office/powerpoint/2010/main" val="657105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A2EE23-909F-3B4B-809E-501DA83F61B5}" type="datetime1">
              <a:rPr lang="en-US"/>
              <a:pPr>
                <a:defRPr/>
              </a:pPr>
              <a:t>12/17/15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3E03562-1003-2547-AC76-399C2550FE38}" type="slidenum">
              <a:rPr lang="en-US"/>
              <a:pPr>
                <a:defRPr/>
              </a:pPr>
              <a:t>‹#›</a:t>
            </a:fld>
            <a:endParaRPr lang="en-US"/>
          </a:p>
        </p:txBody>
      </p:sp>
    </p:spTree>
    <p:extLst>
      <p:ext uri="{BB962C8B-B14F-4D97-AF65-F5344CB8AC3E}">
        <p14:creationId xmlns:p14="http://schemas.microsoft.com/office/powerpoint/2010/main" val="7355981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154" indent="0" algn="ctr">
              <a:buNone/>
              <a:defRPr>
                <a:solidFill>
                  <a:schemeClr val="tx1">
                    <a:tint val="75000"/>
                  </a:schemeClr>
                </a:solidFill>
              </a:defRPr>
            </a:lvl2pPr>
            <a:lvl3pPr marL="914306" indent="0" algn="ctr">
              <a:buNone/>
              <a:defRPr>
                <a:solidFill>
                  <a:schemeClr val="tx1">
                    <a:tint val="75000"/>
                  </a:schemeClr>
                </a:solidFill>
              </a:defRPr>
            </a:lvl3pPr>
            <a:lvl4pPr marL="1371460" indent="0" algn="ctr">
              <a:buNone/>
              <a:defRPr>
                <a:solidFill>
                  <a:schemeClr val="tx1">
                    <a:tint val="75000"/>
                  </a:schemeClr>
                </a:solidFill>
              </a:defRPr>
            </a:lvl4pPr>
            <a:lvl5pPr marL="1828613" indent="0" algn="ctr">
              <a:buNone/>
              <a:defRPr>
                <a:solidFill>
                  <a:schemeClr val="tx1">
                    <a:tint val="75000"/>
                  </a:schemeClr>
                </a:solidFill>
              </a:defRPr>
            </a:lvl5pPr>
            <a:lvl6pPr marL="2285766" indent="0" algn="ctr">
              <a:buNone/>
              <a:defRPr>
                <a:solidFill>
                  <a:schemeClr val="tx1">
                    <a:tint val="75000"/>
                  </a:schemeClr>
                </a:solidFill>
              </a:defRPr>
            </a:lvl6pPr>
            <a:lvl7pPr marL="2742920" indent="0" algn="ctr">
              <a:buNone/>
              <a:defRPr>
                <a:solidFill>
                  <a:schemeClr val="tx1">
                    <a:tint val="75000"/>
                  </a:schemeClr>
                </a:solidFill>
              </a:defRPr>
            </a:lvl7pPr>
            <a:lvl8pPr marL="3200072" indent="0" algn="ctr">
              <a:buNone/>
              <a:defRPr>
                <a:solidFill>
                  <a:schemeClr val="tx1">
                    <a:tint val="75000"/>
                  </a:schemeClr>
                </a:solidFill>
              </a:defRPr>
            </a:lvl8pPr>
            <a:lvl9pPr marL="365722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2EAD0A38-98CF-F445-A678-929F4766279C}" type="datetime1">
              <a:rPr lang="en-US"/>
              <a:pPr>
                <a:defRPr/>
              </a:pPr>
              <a:t>12/17/15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741CD413-E6E5-174F-82E9-73D4C8A1CE8A}" type="slidenum">
              <a:rPr lang="en-US"/>
              <a:pPr>
                <a:defRPr/>
              </a:pPr>
              <a:t>‹#›</a:t>
            </a:fld>
            <a:endParaRPr lang="en-US"/>
          </a:p>
        </p:txBody>
      </p:sp>
    </p:spTree>
    <p:extLst>
      <p:ext uri="{BB962C8B-B14F-4D97-AF65-F5344CB8AC3E}">
        <p14:creationId xmlns:p14="http://schemas.microsoft.com/office/powerpoint/2010/main" val="2043181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595DA35-0172-894F-863F-E7F92F97FA81}" type="datetime1">
              <a:rPr lang="en-US"/>
              <a:pPr>
                <a:defRPr/>
              </a:pPr>
              <a:t>12/17/15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75D48264-067C-2047-ADBD-754941DE7AF3}" type="slidenum">
              <a:rPr lang="en-US"/>
              <a:pPr>
                <a:defRPr/>
              </a:pPr>
              <a:t>‹#›</a:t>
            </a:fld>
            <a:endParaRPr lang="en-US"/>
          </a:p>
        </p:txBody>
      </p:sp>
    </p:spTree>
    <p:extLst>
      <p:ext uri="{BB962C8B-B14F-4D97-AF65-F5344CB8AC3E}">
        <p14:creationId xmlns:p14="http://schemas.microsoft.com/office/powerpoint/2010/main" val="30393943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54" indent="0">
              <a:buNone/>
              <a:defRPr sz="1800">
                <a:solidFill>
                  <a:schemeClr val="tx1">
                    <a:tint val="75000"/>
                  </a:schemeClr>
                </a:solidFill>
              </a:defRPr>
            </a:lvl2pPr>
            <a:lvl3pPr marL="914306" indent="0">
              <a:buNone/>
              <a:defRPr sz="1600">
                <a:solidFill>
                  <a:schemeClr val="tx1">
                    <a:tint val="75000"/>
                  </a:schemeClr>
                </a:solidFill>
              </a:defRPr>
            </a:lvl3pPr>
            <a:lvl4pPr marL="1371460" indent="0">
              <a:buNone/>
              <a:defRPr sz="1400">
                <a:solidFill>
                  <a:schemeClr val="tx1">
                    <a:tint val="75000"/>
                  </a:schemeClr>
                </a:solidFill>
              </a:defRPr>
            </a:lvl4pPr>
            <a:lvl5pPr marL="1828613" indent="0">
              <a:buNone/>
              <a:defRPr sz="1400">
                <a:solidFill>
                  <a:schemeClr val="tx1">
                    <a:tint val="75000"/>
                  </a:schemeClr>
                </a:solidFill>
              </a:defRPr>
            </a:lvl5pPr>
            <a:lvl6pPr marL="2285766" indent="0">
              <a:buNone/>
              <a:defRPr sz="1400">
                <a:solidFill>
                  <a:schemeClr val="tx1">
                    <a:tint val="75000"/>
                  </a:schemeClr>
                </a:solidFill>
              </a:defRPr>
            </a:lvl6pPr>
            <a:lvl7pPr marL="2742920" indent="0">
              <a:buNone/>
              <a:defRPr sz="1400">
                <a:solidFill>
                  <a:schemeClr val="tx1">
                    <a:tint val="75000"/>
                  </a:schemeClr>
                </a:solidFill>
              </a:defRPr>
            </a:lvl7pPr>
            <a:lvl8pPr marL="3200072" indent="0">
              <a:buNone/>
              <a:defRPr sz="1400">
                <a:solidFill>
                  <a:schemeClr val="tx1">
                    <a:tint val="75000"/>
                  </a:schemeClr>
                </a:solidFill>
              </a:defRPr>
            </a:lvl8pPr>
            <a:lvl9pPr marL="3657226"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B8E4890-8C45-1E42-A160-BD4BDFD4C368}" type="datetime1">
              <a:rPr lang="en-US"/>
              <a:pPr>
                <a:defRPr/>
              </a:pPr>
              <a:t>12/17/15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F8C62D5E-FD5E-934A-A6E7-9DCBFBF9CBCA}" type="slidenum">
              <a:rPr lang="en-US"/>
              <a:pPr>
                <a:defRPr/>
              </a:pPr>
              <a:t>‹#›</a:t>
            </a:fld>
            <a:endParaRPr lang="en-US"/>
          </a:p>
        </p:txBody>
      </p:sp>
    </p:spTree>
    <p:extLst>
      <p:ext uri="{BB962C8B-B14F-4D97-AF65-F5344CB8AC3E}">
        <p14:creationId xmlns:p14="http://schemas.microsoft.com/office/powerpoint/2010/main" val="8443023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35567C6-C07E-FF43-831C-1709B7CB2C6F}" type="datetime1">
              <a:rPr lang="en-US"/>
              <a:pPr>
                <a:defRPr/>
              </a:pPr>
              <a:t>12/17/15</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pPr>
              <a:defRPr/>
            </a:pPr>
            <a:fld id="{6D509EA5-9601-4E49-9B49-944B7E1BC75B}" type="slidenum">
              <a:rPr lang="en-US"/>
              <a:pPr>
                <a:defRPr/>
              </a:pPr>
              <a:t>‹#›</a:t>
            </a:fld>
            <a:endParaRPr lang="en-US"/>
          </a:p>
        </p:txBody>
      </p:sp>
    </p:spTree>
    <p:extLst>
      <p:ext uri="{BB962C8B-B14F-4D97-AF65-F5344CB8AC3E}">
        <p14:creationId xmlns:p14="http://schemas.microsoft.com/office/powerpoint/2010/main" val="7001607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54" indent="0">
              <a:buNone/>
              <a:defRPr sz="2000" b="1"/>
            </a:lvl2pPr>
            <a:lvl3pPr marL="914306" indent="0">
              <a:buNone/>
              <a:defRPr sz="1800" b="1"/>
            </a:lvl3pPr>
            <a:lvl4pPr marL="1371460" indent="0">
              <a:buNone/>
              <a:defRPr sz="1600" b="1"/>
            </a:lvl4pPr>
            <a:lvl5pPr marL="1828613" indent="0">
              <a:buNone/>
              <a:defRPr sz="1600" b="1"/>
            </a:lvl5pPr>
            <a:lvl6pPr marL="2285766" indent="0">
              <a:buNone/>
              <a:defRPr sz="1600" b="1"/>
            </a:lvl6pPr>
            <a:lvl7pPr marL="2742920" indent="0">
              <a:buNone/>
              <a:defRPr sz="1600" b="1"/>
            </a:lvl7pPr>
            <a:lvl8pPr marL="3200072" indent="0">
              <a:buNone/>
              <a:defRPr sz="1600" b="1"/>
            </a:lvl8pPr>
            <a:lvl9pPr marL="365722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54" indent="0">
              <a:buNone/>
              <a:defRPr sz="2000" b="1"/>
            </a:lvl2pPr>
            <a:lvl3pPr marL="914306" indent="0">
              <a:buNone/>
              <a:defRPr sz="1800" b="1"/>
            </a:lvl3pPr>
            <a:lvl4pPr marL="1371460" indent="0">
              <a:buNone/>
              <a:defRPr sz="1600" b="1"/>
            </a:lvl4pPr>
            <a:lvl5pPr marL="1828613" indent="0">
              <a:buNone/>
              <a:defRPr sz="1600" b="1"/>
            </a:lvl5pPr>
            <a:lvl6pPr marL="2285766" indent="0">
              <a:buNone/>
              <a:defRPr sz="1600" b="1"/>
            </a:lvl6pPr>
            <a:lvl7pPr marL="2742920" indent="0">
              <a:buNone/>
              <a:defRPr sz="1600" b="1"/>
            </a:lvl7pPr>
            <a:lvl8pPr marL="3200072" indent="0">
              <a:buNone/>
              <a:defRPr sz="1600" b="1"/>
            </a:lvl8pPr>
            <a:lvl9pPr marL="365722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38A51E9-B275-0A48-8B9D-E4A799C90341}" type="datetime1">
              <a:rPr lang="en-US"/>
              <a:pPr>
                <a:defRPr/>
              </a:pPr>
              <a:t>12/17/15</a:t>
            </a:fld>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9" name="Slide Number Placeholder 5"/>
          <p:cNvSpPr>
            <a:spLocks noGrp="1"/>
          </p:cNvSpPr>
          <p:nvPr>
            <p:ph type="sldNum" sz="quarter" idx="12"/>
          </p:nvPr>
        </p:nvSpPr>
        <p:spPr/>
        <p:txBody>
          <a:bodyPr/>
          <a:lstStyle>
            <a:lvl1pPr>
              <a:defRPr/>
            </a:lvl1pPr>
          </a:lstStyle>
          <a:p>
            <a:pPr>
              <a:defRPr/>
            </a:pPr>
            <a:fld id="{D07D4976-C01F-B84F-B1BA-52BB9B6E90D4}" type="slidenum">
              <a:rPr lang="en-US"/>
              <a:pPr>
                <a:defRPr/>
              </a:pPr>
              <a:t>‹#›</a:t>
            </a:fld>
            <a:endParaRPr lang="en-US"/>
          </a:p>
        </p:txBody>
      </p:sp>
    </p:spTree>
    <p:extLst>
      <p:ext uri="{BB962C8B-B14F-4D97-AF65-F5344CB8AC3E}">
        <p14:creationId xmlns:p14="http://schemas.microsoft.com/office/powerpoint/2010/main" val="39577793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599F719-47D3-2E41-AB70-A21A6ABB9F04}" type="datetime1">
              <a:rPr lang="en-US"/>
              <a:pPr>
                <a:defRPr/>
              </a:pPr>
              <a:t>12/17/15</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5" name="Slide Number Placeholder 5"/>
          <p:cNvSpPr>
            <a:spLocks noGrp="1"/>
          </p:cNvSpPr>
          <p:nvPr>
            <p:ph type="sldNum" sz="quarter" idx="12"/>
          </p:nvPr>
        </p:nvSpPr>
        <p:spPr/>
        <p:txBody>
          <a:bodyPr/>
          <a:lstStyle>
            <a:lvl1pPr>
              <a:defRPr/>
            </a:lvl1pPr>
          </a:lstStyle>
          <a:p>
            <a:pPr>
              <a:defRPr/>
            </a:pPr>
            <a:fld id="{B8B92964-DDC3-DA4D-9607-DDA2AC7226E5}" type="slidenum">
              <a:rPr lang="en-US"/>
              <a:pPr>
                <a:defRPr/>
              </a:pPr>
              <a:t>‹#›</a:t>
            </a:fld>
            <a:endParaRPr lang="en-US"/>
          </a:p>
        </p:txBody>
      </p:sp>
    </p:spTree>
    <p:extLst>
      <p:ext uri="{BB962C8B-B14F-4D97-AF65-F5344CB8AC3E}">
        <p14:creationId xmlns:p14="http://schemas.microsoft.com/office/powerpoint/2010/main" val="5248180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F0E2CB19-AB9C-5841-AAD0-7E511360A0DB}" type="datetime1">
              <a:rPr lang="en-US"/>
              <a:pPr>
                <a:defRPr/>
              </a:pPr>
              <a:t>12/17/15</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4" name="Slide Number Placeholder 5"/>
          <p:cNvSpPr>
            <a:spLocks noGrp="1"/>
          </p:cNvSpPr>
          <p:nvPr>
            <p:ph type="sldNum" sz="quarter" idx="12"/>
          </p:nvPr>
        </p:nvSpPr>
        <p:spPr/>
        <p:txBody>
          <a:bodyPr/>
          <a:lstStyle>
            <a:lvl1pPr>
              <a:defRPr/>
            </a:lvl1pPr>
          </a:lstStyle>
          <a:p>
            <a:pPr>
              <a:defRPr/>
            </a:pPr>
            <a:fld id="{73F4E04D-653D-504D-AED9-887DC693A701}" type="slidenum">
              <a:rPr lang="en-US"/>
              <a:pPr>
                <a:defRPr/>
              </a:pPr>
              <a:t>‹#›</a:t>
            </a:fld>
            <a:endParaRPr lang="en-US"/>
          </a:p>
        </p:txBody>
      </p:sp>
    </p:spTree>
    <p:extLst>
      <p:ext uri="{BB962C8B-B14F-4D97-AF65-F5344CB8AC3E}">
        <p14:creationId xmlns:p14="http://schemas.microsoft.com/office/powerpoint/2010/main" val="17071207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7154" indent="0">
              <a:buNone/>
              <a:defRPr sz="1200"/>
            </a:lvl2pPr>
            <a:lvl3pPr marL="914306" indent="0">
              <a:buNone/>
              <a:defRPr sz="1000"/>
            </a:lvl3pPr>
            <a:lvl4pPr marL="1371460" indent="0">
              <a:buNone/>
              <a:defRPr sz="900"/>
            </a:lvl4pPr>
            <a:lvl5pPr marL="1828613" indent="0">
              <a:buNone/>
              <a:defRPr sz="900"/>
            </a:lvl5pPr>
            <a:lvl6pPr marL="2285766" indent="0">
              <a:buNone/>
              <a:defRPr sz="900"/>
            </a:lvl6pPr>
            <a:lvl7pPr marL="2742920" indent="0">
              <a:buNone/>
              <a:defRPr sz="900"/>
            </a:lvl7pPr>
            <a:lvl8pPr marL="3200072" indent="0">
              <a:buNone/>
              <a:defRPr sz="900"/>
            </a:lvl8pPr>
            <a:lvl9pPr marL="3657226"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3598184-860E-884D-ADB2-227B2BB9E3EC}" type="datetime1">
              <a:rPr lang="en-US"/>
              <a:pPr>
                <a:defRPr/>
              </a:pPr>
              <a:t>12/17/15</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pPr>
              <a:defRPr/>
            </a:pPr>
            <a:fld id="{00F72BA9-4334-FF47-B469-6E2191A4282E}" type="slidenum">
              <a:rPr lang="en-US"/>
              <a:pPr>
                <a:defRPr/>
              </a:pPr>
              <a:t>‹#›</a:t>
            </a:fld>
            <a:endParaRPr lang="en-US"/>
          </a:p>
        </p:txBody>
      </p:sp>
    </p:spTree>
    <p:extLst>
      <p:ext uri="{BB962C8B-B14F-4D97-AF65-F5344CB8AC3E}">
        <p14:creationId xmlns:p14="http://schemas.microsoft.com/office/powerpoint/2010/main" val="1879339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BABB3DE-ADCA-D541-BE56-693A37413DF3}" type="datetime1">
              <a:rPr lang="en-US"/>
              <a:pPr>
                <a:defRPr/>
              </a:pPr>
              <a:t>12/17/15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B604B45-0297-734E-B613-12CF0EF290E5}" type="slidenum">
              <a:rPr lang="en-US"/>
              <a:pPr>
                <a:defRPr/>
              </a:pPr>
              <a:t>‹#›</a:t>
            </a:fld>
            <a:endParaRPr lang="en-US"/>
          </a:p>
        </p:txBody>
      </p:sp>
    </p:spTree>
    <p:extLst>
      <p:ext uri="{BB962C8B-B14F-4D97-AF65-F5344CB8AC3E}">
        <p14:creationId xmlns:p14="http://schemas.microsoft.com/office/powerpoint/2010/main" val="18478888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154" indent="0">
              <a:buNone/>
              <a:defRPr sz="2800"/>
            </a:lvl2pPr>
            <a:lvl3pPr marL="914306" indent="0">
              <a:buNone/>
              <a:defRPr sz="2400"/>
            </a:lvl3pPr>
            <a:lvl4pPr marL="1371460" indent="0">
              <a:buNone/>
              <a:defRPr sz="2000"/>
            </a:lvl4pPr>
            <a:lvl5pPr marL="1828613" indent="0">
              <a:buNone/>
              <a:defRPr sz="2000"/>
            </a:lvl5pPr>
            <a:lvl6pPr marL="2285766" indent="0">
              <a:buNone/>
              <a:defRPr sz="2000"/>
            </a:lvl6pPr>
            <a:lvl7pPr marL="2742920" indent="0">
              <a:buNone/>
              <a:defRPr sz="2000"/>
            </a:lvl7pPr>
            <a:lvl8pPr marL="3200072" indent="0">
              <a:buNone/>
              <a:defRPr sz="2000"/>
            </a:lvl8pPr>
            <a:lvl9pPr marL="3657226"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4" indent="0">
              <a:buNone/>
              <a:defRPr sz="1200"/>
            </a:lvl2pPr>
            <a:lvl3pPr marL="914306" indent="0">
              <a:buNone/>
              <a:defRPr sz="1000"/>
            </a:lvl3pPr>
            <a:lvl4pPr marL="1371460" indent="0">
              <a:buNone/>
              <a:defRPr sz="900"/>
            </a:lvl4pPr>
            <a:lvl5pPr marL="1828613" indent="0">
              <a:buNone/>
              <a:defRPr sz="900"/>
            </a:lvl5pPr>
            <a:lvl6pPr marL="2285766" indent="0">
              <a:buNone/>
              <a:defRPr sz="900"/>
            </a:lvl6pPr>
            <a:lvl7pPr marL="2742920" indent="0">
              <a:buNone/>
              <a:defRPr sz="900"/>
            </a:lvl7pPr>
            <a:lvl8pPr marL="3200072" indent="0">
              <a:buNone/>
              <a:defRPr sz="900"/>
            </a:lvl8pPr>
            <a:lvl9pPr marL="3657226"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0B6A9D4-7828-BC4D-9595-B4C1E13E9104}" type="datetime1">
              <a:rPr lang="en-US"/>
              <a:pPr>
                <a:defRPr/>
              </a:pPr>
              <a:t>12/17/15</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7" name="Slide Number Placeholder 5"/>
          <p:cNvSpPr>
            <a:spLocks noGrp="1"/>
          </p:cNvSpPr>
          <p:nvPr>
            <p:ph type="sldNum" sz="quarter" idx="12"/>
          </p:nvPr>
        </p:nvSpPr>
        <p:spPr/>
        <p:txBody>
          <a:bodyPr/>
          <a:lstStyle>
            <a:lvl1pPr>
              <a:defRPr/>
            </a:lvl1pPr>
          </a:lstStyle>
          <a:p>
            <a:pPr>
              <a:defRPr/>
            </a:pPr>
            <a:fld id="{9BB27FD9-00D6-D242-B4C6-34C5E9CB65B3}" type="slidenum">
              <a:rPr lang="en-US"/>
              <a:pPr>
                <a:defRPr/>
              </a:pPr>
              <a:t>‹#›</a:t>
            </a:fld>
            <a:endParaRPr lang="en-US"/>
          </a:p>
        </p:txBody>
      </p:sp>
    </p:spTree>
    <p:extLst>
      <p:ext uri="{BB962C8B-B14F-4D97-AF65-F5344CB8AC3E}">
        <p14:creationId xmlns:p14="http://schemas.microsoft.com/office/powerpoint/2010/main" val="27921329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0134268-2A34-E948-9717-E2A813E44B30}" type="datetime1">
              <a:rPr lang="en-US"/>
              <a:pPr>
                <a:defRPr/>
              </a:pPr>
              <a:t>12/17/15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AB3529F5-C8C0-844F-A2C8-CE43710A078F}" type="slidenum">
              <a:rPr lang="en-US"/>
              <a:pPr>
                <a:defRPr/>
              </a:pPr>
              <a:t>‹#›</a:t>
            </a:fld>
            <a:endParaRPr lang="en-US"/>
          </a:p>
        </p:txBody>
      </p:sp>
    </p:spTree>
    <p:extLst>
      <p:ext uri="{BB962C8B-B14F-4D97-AF65-F5344CB8AC3E}">
        <p14:creationId xmlns:p14="http://schemas.microsoft.com/office/powerpoint/2010/main" val="16013979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28ADF9C-1EA4-E14E-A3CA-97F2FD78DB2A}" type="datetime1">
              <a:rPr lang="en-US"/>
              <a:pPr>
                <a:defRPr/>
              </a:pPr>
              <a:t>12/17/15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pPr>
              <a:defRPr/>
            </a:pPr>
            <a:fld id="{05D6EC37-0831-064F-BF76-067BC7F40C44}" type="slidenum">
              <a:rPr lang="en-US"/>
              <a:pPr>
                <a:defRPr/>
              </a:pPr>
              <a:t>‹#›</a:t>
            </a:fld>
            <a:endParaRPr lang="en-US"/>
          </a:p>
        </p:txBody>
      </p:sp>
    </p:spTree>
    <p:extLst>
      <p:ext uri="{BB962C8B-B14F-4D97-AF65-F5344CB8AC3E}">
        <p14:creationId xmlns:p14="http://schemas.microsoft.com/office/powerpoint/2010/main" val="7764762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8E0D7D8F-37E1-BD49-9595-71FBEB9B1D5D}" type="datetime1">
              <a:rPr lang="en-US">
                <a:solidFill>
                  <a:prstClr val="black"/>
                </a:solidFill>
              </a:rPr>
              <a:pPr defTabSz="457200">
                <a:defRPr/>
              </a:pPr>
              <a:t>12/17/15</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76560C0D-DD98-6F40-B264-B4B3612A8BD4}"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3233722049"/>
      </p:ext>
    </p:extLst>
  </p:cSld>
  <p:clrMapOvr>
    <a:masterClrMapping/>
  </p:clrMapOvr>
  <p:transition xmlns:p14="http://schemas.microsoft.com/office/powerpoint/2010/main" spd="med">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715F9249-49D2-4041-B37C-F350EC9233A6}" type="datetime1">
              <a:rPr lang="en-US">
                <a:solidFill>
                  <a:prstClr val="black"/>
                </a:solidFill>
              </a:rPr>
              <a:pPr defTabSz="457200">
                <a:defRPr/>
              </a:pPr>
              <a:t>12/17/15</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BE633A30-A58F-9B4D-8C87-5B4A3A04A094}"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1513722077"/>
      </p:ext>
    </p:extLst>
  </p:cSld>
  <p:clrMapOvr>
    <a:masterClrMapping/>
  </p:clrMapOvr>
  <p:transition xmlns:p14="http://schemas.microsoft.com/office/powerpoint/2010/mai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058D3D74-502B-064B-A0A0-BD623C9C1B0C}" type="datetime1">
              <a:rPr lang="en-US">
                <a:solidFill>
                  <a:prstClr val="black"/>
                </a:solidFill>
              </a:rPr>
              <a:pPr defTabSz="457200">
                <a:defRPr/>
              </a:pPr>
              <a:t>12/17/15</a:t>
            </a:fld>
            <a:endParaRPr lang="en-US">
              <a:solidFill>
                <a:prstClr val="black"/>
              </a:solidFill>
            </a:endParaRPr>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869011CD-57C0-2C46-90A9-A399E2254181}"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3820748154"/>
      </p:ext>
    </p:extLst>
  </p:cSld>
  <p:clrMapOvr>
    <a:masterClrMapping/>
  </p:clrMapOvr>
  <p:transition xmlns:p14="http://schemas.microsoft.com/office/powerpoint/2010/main" spd="med">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3C516297-AD2B-FA41-96DB-2B8ADB894883}" type="datetime1">
              <a:rPr lang="en-US">
                <a:solidFill>
                  <a:prstClr val="black"/>
                </a:solidFill>
              </a:rPr>
              <a:pPr defTabSz="457200">
                <a:defRPr/>
              </a:pPr>
              <a:t>12/17/15</a:t>
            </a:fld>
            <a:endParaRPr lang="en-US">
              <a:solidFill>
                <a:prstClr val="black"/>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CB87C60D-847F-4743-AF98-768C33B50DFD}"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2742390339"/>
      </p:ext>
    </p:extLst>
  </p:cSld>
  <p:clrMapOvr>
    <a:masterClrMapping/>
  </p:clrMapOvr>
  <p:transition xmlns:p14="http://schemas.microsoft.com/office/powerpoint/2010/main" spd="med">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DC4605E4-0F6E-D144-BF5F-522D072C7B7E}" type="datetime1">
              <a:rPr lang="en-US">
                <a:solidFill>
                  <a:prstClr val="black"/>
                </a:solidFill>
              </a:rPr>
              <a:pPr defTabSz="457200">
                <a:defRPr/>
              </a:pPr>
              <a:t>12/17/15</a:t>
            </a:fld>
            <a:endParaRPr lang="en-US">
              <a:solidFill>
                <a:prstClr val="black"/>
              </a:solidFill>
            </a:endParaRPr>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70143547-27A1-E24B-B7C3-D7127B3431B4}"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52394266"/>
      </p:ext>
    </p:extLst>
  </p:cSld>
  <p:clrMapOvr>
    <a:masterClrMapping/>
  </p:clrMapOvr>
  <p:transition xmlns:p14="http://schemas.microsoft.com/office/powerpoint/2010/main" spd="med">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4BC91552-F8AE-FC46-ADF8-37091DAAB276}" type="datetime1">
              <a:rPr lang="en-US">
                <a:solidFill>
                  <a:prstClr val="black"/>
                </a:solidFill>
              </a:rPr>
              <a:pPr defTabSz="457200">
                <a:defRPr/>
              </a:pPr>
              <a:t>12/17/15</a:t>
            </a:fld>
            <a:endParaRPr lang="en-US">
              <a:solidFill>
                <a:prstClr val="black"/>
              </a:solidFill>
            </a:endParaRPr>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85021905-753B-ED4E-9045-522ADFA661D5}"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2112268515"/>
      </p:ext>
    </p:extLst>
  </p:cSld>
  <p:clrMapOvr>
    <a:masterClrMapping/>
  </p:clrMapOvr>
  <p:transition xmlns:p14="http://schemas.microsoft.com/office/powerpoint/2010/main" spd="med">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1"/>
          <p:cNvSpPr txBox="1">
            <a:spLocks noChangeArrowheads="1"/>
          </p:cNvSpPr>
          <p:nvPr userDrawn="1"/>
        </p:nvSpPr>
        <p:spPr bwMode="auto">
          <a:xfrm>
            <a:off x="2743200" y="6505575"/>
            <a:ext cx="3411538" cy="369888"/>
          </a:xfrm>
          <a:prstGeom prst="rect">
            <a:avLst/>
          </a:prstGeom>
          <a:no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457200" eaLnBrk="1" hangingPunct="1">
              <a:defRPr/>
            </a:pPr>
            <a:r>
              <a:rPr lang="en-US" sz="1800" dirty="0" smtClean="0">
                <a:solidFill>
                  <a:srgbClr val="FFFFFF"/>
                </a:solidFill>
              </a:rPr>
              <a:t>   Rick Luce </a:t>
            </a:r>
            <a:r>
              <a:rPr lang="en-US" sz="1400" dirty="0" smtClean="0">
                <a:solidFill>
                  <a:srgbClr val="FFFFFF"/>
                </a:solidFill>
              </a:rPr>
              <a:t>– 2012</a:t>
            </a:r>
            <a:r>
              <a:rPr lang="en-US" sz="1600" dirty="0" smtClean="0">
                <a:solidFill>
                  <a:srgbClr val="FFFFFF"/>
                </a:solidFill>
              </a:rPr>
              <a:t>, </a:t>
            </a:r>
            <a:r>
              <a:rPr lang="en-US" sz="1200" dirty="0" smtClean="0">
                <a:solidFill>
                  <a:srgbClr val="FFFFFF"/>
                </a:solidFill>
              </a:rPr>
              <a:t>all rights reserved</a:t>
            </a:r>
          </a:p>
        </p:txBody>
      </p:sp>
      <p:sp>
        <p:nvSpPr>
          <p:cNvPr id="3" name="Date Placeholder 1"/>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B95D7BF9-FDA6-6A47-BF3D-6ED4EBB25C4B}" type="datetime1">
              <a:rPr lang="en-US">
                <a:solidFill>
                  <a:prstClr val="black"/>
                </a:solidFill>
              </a:rPr>
              <a:pPr defTabSz="457200">
                <a:defRPr/>
              </a:pPr>
              <a:t>12/17/15</a:t>
            </a:fld>
            <a:endParaRPr lang="en-US">
              <a:solidFill>
                <a:prstClr val="black"/>
              </a:solidFill>
            </a:endParaRPr>
          </a:p>
        </p:txBody>
      </p:sp>
      <p:sp>
        <p:nvSpPr>
          <p:cNvPr id="4" name="Footer Placeholder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5"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881C2324-01CB-FA41-A29E-78C25B55C664}"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3982244401"/>
      </p:ext>
    </p:extLst>
  </p:cSld>
  <p:clrMapOvr>
    <a:masterClrMapping/>
  </p:clrMapOvr>
  <p:transition xmlns:p14="http://schemas.microsoft.com/office/powerpoint/2010/mai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154" indent="0">
              <a:buNone/>
              <a:defRPr sz="1800">
                <a:solidFill>
                  <a:schemeClr val="tx1">
                    <a:tint val="75000"/>
                  </a:schemeClr>
                </a:solidFill>
              </a:defRPr>
            </a:lvl2pPr>
            <a:lvl3pPr marL="914306" indent="0">
              <a:buNone/>
              <a:defRPr sz="1600">
                <a:solidFill>
                  <a:schemeClr val="tx1">
                    <a:tint val="75000"/>
                  </a:schemeClr>
                </a:solidFill>
              </a:defRPr>
            </a:lvl3pPr>
            <a:lvl4pPr marL="1371460" indent="0">
              <a:buNone/>
              <a:defRPr sz="1400">
                <a:solidFill>
                  <a:schemeClr val="tx1">
                    <a:tint val="75000"/>
                  </a:schemeClr>
                </a:solidFill>
              </a:defRPr>
            </a:lvl4pPr>
            <a:lvl5pPr marL="1828613" indent="0">
              <a:buNone/>
              <a:defRPr sz="1400">
                <a:solidFill>
                  <a:schemeClr val="tx1">
                    <a:tint val="75000"/>
                  </a:schemeClr>
                </a:solidFill>
              </a:defRPr>
            </a:lvl5pPr>
            <a:lvl6pPr marL="2285766" indent="0">
              <a:buNone/>
              <a:defRPr sz="1400">
                <a:solidFill>
                  <a:schemeClr val="tx1">
                    <a:tint val="75000"/>
                  </a:schemeClr>
                </a:solidFill>
              </a:defRPr>
            </a:lvl6pPr>
            <a:lvl7pPr marL="2742920" indent="0">
              <a:buNone/>
              <a:defRPr sz="1400">
                <a:solidFill>
                  <a:schemeClr val="tx1">
                    <a:tint val="75000"/>
                  </a:schemeClr>
                </a:solidFill>
              </a:defRPr>
            </a:lvl7pPr>
            <a:lvl8pPr marL="3200072" indent="0">
              <a:buNone/>
              <a:defRPr sz="1400">
                <a:solidFill>
                  <a:schemeClr val="tx1">
                    <a:tint val="75000"/>
                  </a:schemeClr>
                </a:solidFill>
              </a:defRPr>
            </a:lvl8pPr>
            <a:lvl9pPr marL="3657226"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E2F1D62-FC91-4C46-A57B-5249A535D11C}" type="datetime1">
              <a:rPr lang="en-US"/>
              <a:pPr>
                <a:defRPr/>
              </a:pPr>
              <a:t>12/17/15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908F042-B135-744D-BE0A-AF2A56B9281B}" type="slidenum">
              <a:rPr lang="en-US"/>
              <a:pPr>
                <a:defRPr/>
              </a:pPr>
              <a:t>‹#›</a:t>
            </a:fld>
            <a:endParaRPr lang="en-US"/>
          </a:p>
        </p:txBody>
      </p:sp>
    </p:spTree>
    <p:extLst>
      <p:ext uri="{BB962C8B-B14F-4D97-AF65-F5344CB8AC3E}">
        <p14:creationId xmlns:p14="http://schemas.microsoft.com/office/powerpoint/2010/main" val="21905999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1"/>
          <p:cNvSpPr txBox="1">
            <a:spLocks noChangeArrowheads="1"/>
          </p:cNvSpPr>
          <p:nvPr userDrawn="1"/>
        </p:nvSpPr>
        <p:spPr bwMode="auto">
          <a:xfrm>
            <a:off x="2743200" y="6505575"/>
            <a:ext cx="3411538" cy="369888"/>
          </a:xfrm>
          <a:prstGeom prst="rect">
            <a:avLst/>
          </a:prstGeom>
          <a:no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457200" eaLnBrk="1" hangingPunct="1">
              <a:defRPr/>
            </a:pPr>
            <a:r>
              <a:rPr lang="en-US" sz="1800" dirty="0" smtClean="0">
                <a:solidFill>
                  <a:srgbClr val="FFFFFF"/>
                </a:solidFill>
              </a:rPr>
              <a:t>   Rick Luce </a:t>
            </a:r>
            <a:r>
              <a:rPr lang="en-US" sz="1400" dirty="0" smtClean="0">
                <a:solidFill>
                  <a:srgbClr val="FFFFFF"/>
                </a:solidFill>
              </a:rPr>
              <a:t>– 2012</a:t>
            </a:r>
            <a:r>
              <a:rPr lang="en-US" sz="1600" dirty="0" smtClean="0">
                <a:solidFill>
                  <a:srgbClr val="FFFFFF"/>
                </a:solidFill>
              </a:rPr>
              <a:t>, </a:t>
            </a:r>
            <a:r>
              <a:rPr lang="en-US" sz="1200" dirty="0" smtClean="0">
                <a:solidFill>
                  <a:srgbClr val="FFFFFF"/>
                </a:solidFill>
              </a:rPr>
              <a:t>all rights reserved</a:t>
            </a:r>
          </a:p>
        </p:txBody>
      </p:sp>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117C1905-6A6C-8549-8833-A7521F579D4F}" type="datetime1">
              <a:rPr lang="en-US">
                <a:solidFill>
                  <a:prstClr val="black"/>
                </a:solidFill>
              </a:rPr>
              <a:pPr defTabSz="457200">
                <a:defRPr/>
              </a:pPr>
              <a:t>12/17/15</a:t>
            </a:fld>
            <a:endParaRPr lang="en-US">
              <a:solidFill>
                <a:prstClr val="black"/>
              </a:solidFill>
            </a:endParaRPr>
          </a:p>
        </p:txBody>
      </p:sp>
      <p:sp>
        <p:nvSpPr>
          <p:cNvPr id="7"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8"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EC5C91D3-74A3-CB4D-B58C-3134E1B617B2}"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1190968532"/>
      </p:ext>
    </p:extLst>
  </p:cSld>
  <p:clrMapOvr>
    <a:masterClrMapping/>
  </p:clrMapOvr>
  <p:transition xmlns:p14="http://schemas.microsoft.com/office/powerpoint/2010/main" spd="med">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1"/>
          <p:cNvSpPr txBox="1">
            <a:spLocks noChangeArrowheads="1"/>
          </p:cNvSpPr>
          <p:nvPr userDrawn="1"/>
        </p:nvSpPr>
        <p:spPr bwMode="auto">
          <a:xfrm>
            <a:off x="2743200" y="6505575"/>
            <a:ext cx="3411538" cy="369888"/>
          </a:xfrm>
          <a:prstGeom prst="rect">
            <a:avLst/>
          </a:prstGeom>
          <a:no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457200" eaLnBrk="1" hangingPunct="1">
              <a:defRPr/>
            </a:pPr>
            <a:r>
              <a:rPr lang="en-US" sz="1800" dirty="0" smtClean="0">
                <a:solidFill>
                  <a:srgbClr val="FFFFFF"/>
                </a:solidFill>
              </a:rPr>
              <a:t>   Rick Luce </a:t>
            </a:r>
            <a:r>
              <a:rPr lang="en-US" sz="1400" dirty="0" smtClean="0">
                <a:solidFill>
                  <a:srgbClr val="FFFFFF"/>
                </a:solidFill>
              </a:rPr>
              <a:t>– 2012</a:t>
            </a:r>
            <a:r>
              <a:rPr lang="en-US" sz="1600" dirty="0" smtClean="0">
                <a:solidFill>
                  <a:srgbClr val="FFFFFF"/>
                </a:solidFill>
              </a:rPr>
              <a:t>, </a:t>
            </a:r>
            <a:r>
              <a:rPr lang="en-US" sz="1200" dirty="0" smtClean="0">
                <a:solidFill>
                  <a:srgbClr val="FFFFFF"/>
                </a:solidFill>
              </a:rPr>
              <a:t>all rights reserved</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DDEE5FFB-08CF-394E-BADF-77305837962B}" type="datetime1">
              <a:rPr lang="en-US">
                <a:solidFill>
                  <a:prstClr val="black"/>
                </a:solidFill>
              </a:rPr>
              <a:pPr defTabSz="457200">
                <a:defRPr/>
              </a:pPr>
              <a:t>12/17/15</a:t>
            </a:fld>
            <a:endParaRPr lang="en-US">
              <a:solidFill>
                <a:prstClr val="black"/>
              </a:solidFill>
            </a:endParaRPr>
          </a:p>
        </p:txBody>
      </p:sp>
      <p:sp>
        <p:nvSpPr>
          <p:cNvPr id="7" name="Footer Placeholder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8"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8E84841E-E8DD-3C4C-8C76-2A135C155F6D}"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169212749"/>
      </p:ext>
    </p:extLst>
  </p:cSld>
  <p:clrMapOvr>
    <a:masterClrMapping/>
  </p:clrMapOvr>
  <p:transition xmlns:p14="http://schemas.microsoft.com/office/powerpoint/2010/main" spd="med">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4" name="TextBox 1"/>
          <p:cNvSpPr txBox="1">
            <a:spLocks noChangeArrowheads="1"/>
          </p:cNvSpPr>
          <p:nvPr userDrawn="1"/>
        </p:nvSpPr>
        <p:spPr bwMode="auto">
          <a:xfrm>
            <a:off x="2743200" y="6505575"/>
            <a:ext cx="3411538" cy="369888"/>
          </a:xfrm>
          <a:prstGeom prst="rect">
            <a:avLst/>
          </a:prstGeom>
          <a:no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457200" eaLnBrk="1" hangingPunct="1">
              <a:defRPr/>
            </a:pPr>
            <a:r>
              <a:rPr lang="en-US" sz="1800" dirty="0" smtClean="0">
                <a:solidFill>
                  <a:srgbClr val="FFFFFF"/>
                </a:solidFill>
              </a:rPr>
              <a:t>   Rick Luce </a:t>
            </a:r>
            <a:r>
              <a:rPr lang="en-US" sz="1400" dirty="0" smtClean="0">
                <a:solidFill>
                  <a:srgbClr val="FFFFFF"/>
                </a:solidFill>
              </a:rPr>
              <a:t>– 2012</a:t>
            </a:r>
            <a:r>
              <a:rPr lang="en-US" sz="1600" dirty="0" smtClean="0">
                <a:solidFill>
                  <a:srgbClr val="FFFFFF"/>
                </a:solidFill>
              </a:rPr>
              <a:t>, </a:t>
            </a:r>
            <a:r>
              <a:rPr lang="en-US" sz="1200" dirty="0" smtClean="0">
                <a:solidFill>
                  <a:srgbClr val="FFFFFF"/>
                </a:solidFill>
              </a:rPr>
              <a:t>all rights reserved</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064B6733-8B21-574A-ACFE-05E27FC68675}" type="datetime1">
              <a:rPr lang="en-US">
                <a:solidFill>
                  <a:prstClr val="black"/>
                </a:solidFill>
              </a:rPr>
              <a:pPr defTabSz="457200">
                <a:defRPr/>
              </a:pPr>
              <a:t>12/17/15</a:t>
            </a:fld>
            <a:endParaRPr lang="en-US">
              <a:solidFill>
                <a:prstClr val="black"/>
              </a:solidFill>
            </a:endParaRP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7"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87A0039A-EA90-2A44-BAF1-62C8298F5B4E}"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1406435953"/>
      </p:ext>
    </p:extLst>
  </p:cSld>
  <p:clrMapOvr>
    <a:masterClrMapping/>
  </p:clrMapOvr>
  <p:transition xmlns:p14="http://schemas.microsoft.com/office/powerpoint/2010/main" spd="med">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TextBox 1"/>
          <p:cNvSpPr txBox="1">
            <a:spLocks noChangeArrowheads="1"/>
          </p:cNvSpPr>
          <p:nvPr userDrawn="1"/>
        </p:nvSpPr>
        <p:spPr bwMode="auto">
          <a:xfrm>
            <a:off x="2743200" y="6505575"/>
            <a:ext cx="3411538" cy="369888"/>
          </a:xfrm>
          <a:prstGeom prst="rect">
            <a:avLst/>
          </a:prstGeom>
          <a:no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457200" eaLnBrk="1" hangingPunct="1">
              <a:defRPr/>
            </a:pPr>
            <a:r>
              <a:rPr lang="en-US" sz="1800" dirty="0" smtClean="0">
                <a:solidFill>
                  <a:srgbClr val="FFFFFF"/>
                </a:solidFill>
              </a:rPr>
              <a:t>   Rick Luce </a:t>
            </a:r>
            <a:r>
              <a:rPr lang="en-US" sz="1400" dirty="0" smtClean="0">
                <a:solidFill>
                  <a:srgbClr val="FFFFFF"/>
                </a:solidFill>
              </a:rPr>
              <a:t>– 2012</a:t>
            </a:r>
            <a:r>
              <a:rPr lang="en-US" sz="1600" dirty="0" smtClean="0">
                <a:solidFill>
                  <a:srgbClr val="FFFFFF"/>
                </a:solidFill>
              </a:rPr>
              <a:t>, </a:t>
            </a:r>
            <a:r>
              <a:rPr lang="en-US" sz="1200" dirty="0" smtClean="0">
                <a:solidFill>
                  <a:srgbClr val="FFFFFF"/>
                </a:solidFill>
              </a:rPr>
              <a:t>all rights reserved</a:t>
            </a:r>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a:xfrm>
            <a:off x="2286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A07D2F78-FE03-BF46-AEA3-1B3B0AC5C473}" type="datetime1">
              <a:rPr lang="en-US">
                <a:solidFill>
                  <a:prstClr val="black"/>
                </a:solidFill>
              </a:rPr>
              <a:pPr defTabSz="457200">
                <a:defRPr/>
              </a:pPr>
              <a:t>12/17/15</a:t>
            </a:fld>
            <a:endParaRPr lang="en-US">
              <a:solidFill>
                <a:prstClr val="black"/>
              </a:solidFill>
            </a:endParaRPr>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sz="1800">
                <a:latin typeface="+mn-lt"/>
                <a:ea typeface="+mn-ea"/>
                <a:cs typeface="+mn-cs"/>
              </a:defRPr>
            </a:lvl1pPr>
          </a:lstStyle>
          <a:p>
            <a:pPr defTabSz="457200">
              <a:defRPr/>
            </a:pPr>
            <a:endParaRPr lang="en-US">
              <a:solidFill>
                <a:prstClr val="black"/>
              </a:solidFill>
              <a:latin typeface="Arial"/>
            </a:endParaRPr>
          </a:p>
        </p:txBody>
      </p:sp>
      <p:sp>
        <p:nvSpPr>
          <p:cNvPr id="7"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lvl1pPr>
          </a:lstStyle>
          <a:p>
            <a:pPr defTabSz="457200">
              <a:defRPr/>
            </a:pPr>
            <a:fld id="{3120872A-FF21-5542-91B3-98740D31D455}" type="slidenum">
              <a:rPr lang="en-US">
                <a:solidFill>
                  <a:prstClr val="black"/>
                </a:solidFill>
              </a:rPr>
              <a:pPr defTabSz="457200">
                <a:defRPr/>
              </a:pPr>
              <a:t>‹#›</a:t>
            </a:fld>
            <a:endParaRPr lang="en-US">
              <a:solidFill>
                <a:prstClr val="black"/>
              </a:solidFill>
            </a:endParaRPr>
          </a:p>
        </p:txBody>
      </p:sp>
    </p:spTree>
    <p:extLst>
      <p:ext uri="{BB962C8B-B14F-4D97-AF65-F5344CB8AC3E}">
        <p14:creationId xmlns:p14="http://schemas.microsoft.com/office/powerpoint/2010/main" val="310643931"/>
      </p:ext>
    </p:extLst>
  </p:cSld>
  <p:clrMapOvr>
    <a:masterClrMapping/>
  </p:clrMapOvr>
  <p:transition xmlns:p14="http://schemas.microsoft.com/office/powerpoint/2010/main" spd="med">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33402" y="3810002"/>
            <a:ext cx="6399213" cy="531813"/>
          </a:xfrm>
        </p:spPr>
        <p:txBody>
          <a:bodyPr/>
          <a:lstStyle/>
          <a:p>
            <a:r>
              <a:rPr lang="en-US" smtClean="0"/>
              <a:t>Click to edit Master title style</a:t>
            </a:r>
            <a:endParaRPr lang="en-US"/>
          </a:p>
        </p:txBody>
      </p:sp>
    </p:spTree>
    <p:extLst>
      <p:ext uri="{BB962C8B-B14F-4D97-AF65-F5344CB8AC3E}">
        <p14:creationId xmlns:p14="http://schemas.microsoft.com/office/powerpoint/2010/main" val="403569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A3C00CE-7BBF-7A41-B3A9-86D1BEF98DD2}" type="datetime1">
              <a:rPr lang="en-US"/>
              <a:pPr>
                <a:defRPr/>
              </a:pPr>
              <a:t>12/17/15</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F781A6D-50EB-BE42-ABE9-526D532D0D8D}" type="slidenum">
              <a:rPr lang="en-US"/>
              <a:pPr>
                <a:defRPr/>
              </a:pPr>
              <a:t>‹#›</a:t>
            </a:fld>
            <a:endParaRPr lang="en-US"/>
          </a:p>
        </p:txBody>
      </p:sp>
    </p:spTree>
    <p:extLst>
      <p:ext uri="{BB962C8B-B14F-4D97-AF65-F5344CB8AC3E}">
        <p14:creationId xmlns:p14="http://schemas.microsoft.com/office/powerpoint/2010/main" val="920457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54" indent="0">
              <a:buNone/>
              <a:defRPr sz="2000" b="1"/>
            </a:lvl2pPr>
            <a:lvl3pPr marL="914306" indent="0">
              <a:buNone/>
              <a:defRPr sz="1800" b="1"/>
            </a:lvl3pPr>
            <a:lvl4pPr marL="1371460" indent="0">
              <a:buNone/>
              <a:defRPr sz="1600" b="1"/>
            </a:lvl4pPr>
            <a:lvl5pPr marL="1828613" indent="0">
              <a:buNone/>
              <a:defRPr sz="1600" b="1"/>
            </a:lvl5pPr>
            <a:lvl6pPr marL="2285766" indent="0">
              <a:buNone/>
              <a:defRPr sz="1600" b="1"/>
            </a:lvl6pPr>
            <a:lvl7pPr marL="2742920" indent="0">
              <a:buNone/>
              <a:defRPr sz="1600" b="1"/>
            </a:lvl7pPr>
            <a:lvl8pPr marL="3200072" indent="0">
              <a:buNone/>
              <a:defRPr sz="1600" b="1"/>
            </a:lvl8pPr>
            <a:lvl9pPr marL="3657226"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54" indent="0">
              <a:buNone/>
              <a:defRPr sz="2000" b="1"/>
            </a:lvl2pPr>
            <a:lvl3pPr marL="914306" indent="0">
              <a:buNone/>
              <a:defRPr sz="1800" b="1"/>
            </a:lvl3pPr>
            <a:lvl4pPr marL="1371460" indent="0">
              <a:buNone/>
              <a:defRPr sz="1600" b="1"/>
            </a:lvl4pPr>
            <a:lvl5pPr marL="1828613" indent="0">
              <a:buNone/>
              <a:defRPr sz="1600" b="1"/>
            </a:lvl5pPr>
            <a:lvl6pPr marL="2285766" indent="0">
              <a:buNone/>
              <a:defRPr sz="1600" b="1"/>
            </a:lvl6pPr>
            <a:lvl7pPr marL="2742920" indent="0">
              <a:buNone/>
              <a:defRPr sz="1600" b="1"/>
            </a:lvl7pPr>
            <a:lvl8pPr marL="3200072" indent="0">
              <a:buNone/>
              <a:defRPr sz="1600" b="1"/>
            </a:lvl8pPr>
            <a:lvl9pPr marL="3657226"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183BE7C-6644-CD48-9EC5-10B50F5668E9}" type="datetime1">
              <a:rPr lang="en-US"/>
              <a:pPr>
                <a:defRPr/>
              </a:pPr>
              <a:t>12/17/15</a:t>
            </a:fld>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D256614-4C38-8D41-BB9F-CC2A4F7B364C}" type="slidenum">
              <a:rPr lang="en-US"/>
              <a:pPr>
                <a:defRPr/>
              </a:pPr>
              <a:t>‹#›</a:t>
            </a:fld>
            <a:endParaRPr lang="en-US"/>
          </a:p>
        </p:txBody>
      </p:sp>
    </p:spTree>
    <p:extLst>
      <p:ext uri="{BB962C8B-B14F-4D97-AF65-F5344CB8AC3E}">
        <p14:creationId xmlns:p14="http://schemas.microsoft.com/office/powerpoint/2010/main" val="297172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8BE0B71-58AC-F34A-B78D-DF021AEA3964}" type="datetime1">
              <a:rPr lang="en-US"/>
              <a:pPr>
                <a:defRPr/>
              </a:pPr>
              <a:t>12/17/15</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E1FB7757-40E7-9F4D-A35A-7379EEC60DE7}" type="slidenum">
              <a:rPr lang="en-US"/>
              <a:pPr>
                <a:defRPr/>
              </a:pPr>
              <a:t>‹#›</a:t>
            </a:fld>
            <a:endParaRPr lang="en-US"/>
          </a:p>
        </p:txBody>
      </p:sp>
    </p:spTree>
    <p:extLst>
      <p:ext uri="{BB962C8B-B14F-4D97-AF65-F5344CB8AC3E}">
        <p14:creationId xmlns:p14="http://schemas.microsoft.com/office/powerpoint/2010/main" val="503120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8841CFE-B666-3F44-A0ED-F2E3B5F4EC35}" type="datetime1">
              <a:rPr lang="en-US"/>
              <a:pPr>
                <a:defRPr/>
              </a:pPr>
              <a:t>12/17/15</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DF6DEED-3747-8747-B612-87D17730A6E2}" type="slidenum">
              <a:rPr lang="en-US"/>
              <a:pPr>
                <a:defRPr/>
              </a:pPr>
              <a:t>‹#›</a:t>
            </a:fld>
            <a:endParaRPr lang="en-US"/>
          </a:p>
        </p:txBody>
      </p:sp>
    </p:spTree>
    <p:extLst>
      <p:ext uri="{BB962C8B-B14F-4D97-AF65-F5344CB8AC3E}">
        <p14:creationId xmlns:p14="http://schemas.microsoft.com/office/powerpoint/2010/main" val="41904631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1"/>
            <a:ext cx="3008313" cy="4691063"/>
          </a:xfrm>
        </p:spPr>
        <p:txBody>
          <a:bodyPr/>
          <a:lstStyle>
            <a:lvl1pPr marL="0" indent="0">
              <a:buNone/>
              <a:defRPr sz="1400"/>
            </a:lvl1pPr>
            <a:lvl2pPr marL="457154" indent="0">
              <a:buNone/>
              <a:defRPr sz="1200"/>
            </a:lvl2pPr>
            <a:lvl3pPr marL="914306" indent="0">
              <a:buNone/>
              <a:defRPr sz="1000"/>
            </a:lvl3pPr>
            <a:lvl4pPr marL="1371460" indent="0">
              <a:buNone/>
              <a:defRPr sz="900"/>
            </a:lvl4pPr>
            <a:lvl5pPr marL="1828613" indent="0">
              <a:buNone/>
              <a:defRPr sz="900"/>
            </a:lvl5pPr>
            <a:lvl6pPr marL="2285766" indent="0">
              <a:buNone/>
              <a:defRPr sz="900"/>
            </a:lvl6pPr>
            <a:lvl7pPr marL="2742920" indent="0">
              <a:buNone/>
              <a:defRPr sz="900"/>
            </a:lvl7pPr>
            <a:lvl8pPr marL="3200072" indent="0">
              <a:buNone/>
              <a:defRPr sz="900"/>
            </a:lvl8pPr>
            <a:lvl9pPr marL="3657226"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91E23D-2332-F84B-B04E-022D8D3086C3}" type="datetime1">
              <a:rPr lang="en-US"/>
              <a:pPr>
                <a:defRPr/>
              </a:pPr>
              <a:t>12/17/15</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2FC3449-CBE2-944E-987C-A61C1DCC9C3B}" type="slidenum">
              <a:rPr lang="en-US"/>
              <a:pPr>
                <a:defRPr/>
              </a:pPr>
              <a:t>‹#›</a:t>
            </a:fld>
            <a:endParaRPr lang="en-US"/>
          </a:p>
        </p:txBody>
      </p:sp>
    </p:spTree>
    <p:extLst>
      <p:ext uri="{BB962C8B-B14F-4D97-AF65-F5344CB8AC3E}">
        <p14:creationId xmlns:p14="http://schemas.microsoft.com/office/powerpoint/2010/main" val="29319662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154" indent="0">
              <a:buNone/>
              <a:defRPr sz="2800"/>
            </a:lvl2pPr>
            <a:lvl3pPr marL="914306" indent="0">
              <a:buNone/>
              <a:defRPr sz="2400"/>
            </a:lvl3pPr>
            <a:lvl4pPr marL="1371460" indent="0">
              <a:buNone/>
              <a:defRPr sz="2000"/>
            </a:lvl4pPr>
            <a:lvl5pPr marL="1828613" indent="0">
              <a:buNone/>
              <a:defRPr sz="2000"/>
            </a:lvl5pPr>
            <a:lvl6pPr marL="2285766" indent="0">
              <a:buNone/>
              <a:defRPr sz="2000"/>
            </a:lvl6pPr>
            <a:lvl7pPr marL="2742920" indent="0">
              <a:buNone/>
              <a:defRPr sz="2000"/>
            </a:lvl7pPr>
            <a:lvl8pPr marL="3200072" indent="0">
              <a:buNone/>
              <a:defRPr sz="2000"/>
            </a:lvl8pPr>
            <a:lvl9pPr marL="3657226"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54" indent="0">
              <a:buNone/>
              <a:defRPr sz="1200"/>
            </a:lvl2pPr>
            <a:lvl3pPr marL="914306" indent="0">
              <a:buNone/>
              <a:defRPr sz="1000"/>
            </a:lvl3pPr>
            <a:lvl4pPr marL="1371460" indent="0">
              <a:buNone/>
              <a:defRPr sz="900"/>
            </a:lvl4pPr>
            <a:lvl5pPr marL="1828613" indent="0">
              <a:buNone/>
              <a:defRPr sz="900"/>
            </a:lvl5pPr>
            <a:lvl6pPr marL="2285766" indent="0">
              <a:buNone/>
              <a:defRPr sz="900"/>
            </a:lvl6pPr>
            <a:lvl7pPr marL="2742920" indent="0">
              <a:buNone/>
              <a:defRPr sz="900"/>
            </a:lvl7pPr>
            <a:lvl8pPr marL="3200072" indent="0">
              <a:buNone/>
              <a:defRPr sz="900"/>
            </a:lvl8pPr>
            <a:lvl9pPr marL="3657226"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95D0414-F5D4-1D44-9B26-8F6E7EB7B358}" type="datetime1">
              <a:rPr lang="en-US"/>
              <a:pPr>
                <a:defRPr/>
              </a:pPr>
              <a:t>12/17/15</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BE02FB3-D39D-A54F-B4D0-2D7F4CC561B0}" type="slidenum">
              <a:rPr lang="en-US"/>
              <a:pPr>
                <a:defRPr/>
              </a:pPr>
              <a:t>‹#›</a:t>
            </a:fld>
            <a:endParaRPr lang="en-US"/>
          </a:p>
        </p:txBody>
      </p:sp>
    </p:spTree>
    <p:extLst>
      <p:ext uri="{BB962C8B-B14F-4D97-AF65-F5344CB8AC3E}">
        <p14:creationId xmlns:p14="http://schemas.microsoft.com/office/powerpoint/2010/main" val="9855169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0" tIns="45716" rIns="91430" bIns="45716"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0" tIns="45716" rIns="91430" bIns="4571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30" tIns="45716" rIns="91430" bIns="45716" numCol="1" anchor="ctr" anchorCtr="0" compatLnSpc="1">
            <a:prstTxWarp prst="textNoShape">
              <a:avLst/>
            </a:prstTxWarp>
          </a:bodyPr>
          <a:lstStyle>
            <a:lvl1pPr defTabSz="457154">
              <a:defRPr sz="1200">
                <a:solidFill>
                  <a:srgbClr val="898989"/>
                </a:solidFill>
                <a:latin typeface="Calibri" charset="0"/>
              </a:defRPr>
            </a:lvl1pPr>
          </a:lstStyle>
          <a:p>
            <a:pPr>
              <a:defRPr/>
            </a:pPr>
            <a:fld id="{5DD89668-DAFC-2141-83EF-4ECBC084719E}" type="datetime1">
              <a:rPr lang="en-US"/>
              <a:pPr>
                <a:defRPr/>
              </a:pPr>
              <a:t>12/17/15</a:t>
            </a:fld>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30" tIns="45716" rIns="91430" bIns="45716" numCol="1" anchor="ctr" anchorCtr="0" compatLnSpc="1">
            <a:prstTxWarp prst="textNoShape">
              <a:avLst/>
            </a:prstTxWarp>
          </a:bodyPr>
          <a:lstStyle>
            <a:lvl1pPr algn="r" defTabSz="457154">
              <a:defRPr sz="1200">
                <a:solidFill>
                  <a:srgbClr val="898989"/>
                </a:solidFill>
                <a:latin typeface="Calibri" charset="0"/>
              </a:defRPr>
            </a:lvl1pPr>
          </a:lstStyle>
          <a:p>
            <a:pPr>
              <a:defRPr/>
            </a:pPr>
            <a:fld id="{6567C878-A45C-5A41-AF0B-4D49E3D0F3C5}" type="slidenum">
              <a:rPr lang="en-US"/>
              <a:pPr>
                <a:defRPr/>
              </a:pPr>
              <a:t>‹#›</a:t>
            </a:fld>
            <a:endParaRPr lang="en-US"/>
          </a:p>
        </p:txBody>
      </p:sp>
      <p:pic>
        <p:nvPicPr>
          <p:cNvPr id="1030" name="Picture 1"/>
          <p:cNvPicPr>
            <a:picLocks noChangeAspect="1"/>
          </p:cNvPicPr>
          <p:nvPr userDrawn="1"/>
        </p:nvPicPr>
        <p:blipFill>
          <a:blip r:embed="rId13">
            <a:extLst>
              <a:ext uri="{28A0092B-C50C-407E-A947-70E740481C1C}">
                <a14:useLocalDpi xmlns:a14="http://schemas.microsoft.com/office/drawing/2010/main"/>
              </a:ext>
            </a:extLst>
          </a:blip>
          <a:srcRect/>
          <a:stretch>
            <a:fillRect/>
          </a:stretch>
        </p:blipFill>
        <p:spPr bwMode="auto">
          <a:xfrm>
            <a:off x="3581400" y="6251575"/>
            <a:ext cx="21256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47" r:id="rId1"/>
    <p:sldLayoutId id="2147485648" r:id="rId2"/>
    <p:sldLayoutId id="2147485649" r:id="rId3"/>
    <p:sldLayoutId id="2147485650" r:id="rId4"/>
    <p:sldLayoutId id="2147485651" r:id="rId5"/>
    <p:sldLayoutId id="2147485652" r:id="rId6"/>
    <p:sldLayoutId id="2147485653" r:id="rId7"/>
    <p:sldLayoutId id="2147485654" r:id="rId8"/>
    <p:sldLayoutId id="2147485655" r:id="rId9"/>
    <p:sldLayoutId id="2147485656" r:id="rId10"/>
    <p:sldLayoutId id="2147485657" r:id="rId11"/>
  </p:sldLayoutIdLst>
  <p:txStyles>
    <p:titleStyle>
      <a:lvl1pPr algn="ctr" defTabSz="455613"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5613"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5613"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5613"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5613"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154" algn="ctr" defTabSz="457154"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306" algn="ctr" defTabSz="457154"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460" algn="ctr" defTabSz="457154"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613" algn="ctr" defTabSz="457154"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1313" indent="-341313" algn="l" defTabSz="455613"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1363" indent="-284163" algn="l" defTabSz="455613"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1413" indent="-227013" algn="l" defTabSz="455613"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598613" indent="-2270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5813" indent="-2270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343" indent="-228576" algn="l" defTabSz="457154" rtl="0" eaLnBrk="1" latinLnBrk="0" hangingPunct="1">
        <a:spcBef>
          <a:spcPct val="20000"/>
        </a:spcBef>
        <a:buFont typeface="Arial"/>
        <a:buChar char="•"/>
        <a:defRPr sz="2000" kern="1200">
          <a:solidFill>
            <a:schemeClr val="tx1"/>
          </a:solidFill>
          <a:latin typeface="+mn-lt"/>
          <a:ea typeface="+mn-ea"/>
          <a:cs typeface="+mn-cs"/>
        </a:defRPr>
      </a:lvl6pPr>
      <a:lvl7pPr marL="2971496" indent="-228576" algn="l" defTabSz="457154" rtl="0" eaLnBrk="1" latinLnBrk="0" hangingPunct="1">
        <a:spcBef>
          <a:spcPct val="20000"/>
        </a:spcBef>
        <a:buFont typeface="Arial"/>
        <a:buChar char="•"/>
        <a:defRPr sz="2000" kern="1200">
          <a:solidFill>
            <a:schemeClr val="tx1"/>
          </a:solidFill>
          <a:latin typeface="+mn-lt"/>
          <a:ea typeface="+mn-ea"/>
          <a:cs typeface="+mn-cs"/>
        </a:defRPr>
      </a:lvl7pPr>
      <a:lvl8pPr marL="3428650" indent="-228576" algn="l" defTabSz="457154" rtl="0" eaLnBrk="1" latinLnBrk="0" hangingPunct="1">
        <a:spcBef>
          <a:spcPct val="20000"/>
        </a:spcBef>
        <a:buFont typeface="Arial"/>
        <a:buChar char="•"/>
        <a:defRPr sz="2000" kern="1200">
          <a:solidFill>
            <a:schemeClr val="tx1"/>
          </a:solidFill>
          <a:latin typeface="+mn-lt"/>
          <a:ea typeface="+mn-ea"/>
          <a:cs typeface="+mn-cs"/>
        </a:defRPr>
      </a:lvl8pPr>
      <a:lvl9pPr marL="3885802" indent="-228576" algn="l" defTabSz="45715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4" rtl="0" eaLnBrk="1" latinLnBrk="0" hangingPunct="1">
        <a:defRPr sz="1800" kern="1200">
          <a:solidFill>
            <a:schemeClr val="tx1"/>
          </a:solidFill>
          <a:latin typeface="+mn-lt"/>
          <a:ea typeface="+mn-ea"/>
          <a:cs typeface="+mn-cs"/>
        </a:defRPr>
      </a:lvl1pPr>
      <a:lvl2pPr marL="457154" algn="l" defTabSz="457154" rtl="0" eaLnBrk="1" latinLnBrk="0" hangingPunct="1">
        <a:defRPr sz="1800" kern="1200">
          <a:solidFill>
            <a:schemeClr val="tx1"/>
          </a:solidFill>
          <a:latin typeface="+mn-lt"/>
          <a:ea typeface="+mn-ea"/>
          <a:cs typeface="+mn-cs"/>
        </a:defRPr>
      </a:lvl2pPr>
      <a:lvl3pPr marL="914306" algn="l" defTabSz="457154" rtl="0" eaLnBrk="1" latinLnBrk="0" hangingPunct="1">
        <a:defRPr sz="1800" kern="1200">
          <a:solidFill>
            <a:schemeClr val="tx1"/>
          </a:solidFill>
          <a:latin typeface="+mn-lt"/>
          <a:ea typeface="+mn-ea"/>
          <a:cs typeface="+mn-cs"/>
        </a:defRPr>
      </a:lvl3pPr>
      <a:lvl4pPr marL="1371460" algn="l" defTabSz="457154" rtl="0" eaLnBrk="1" latinLnBrk="0" hangingPunct="1">
        <a:defRPr sz="1800" kern="1200">
          <a:solidFill>
            <a:schemeClr val="tx1"/>
          </a:solidFill>
          <a:latin typeface="+mn-lt"/>
          <a:ea typeface="+mn-ea"/>
          <a:cs typeface="+mn-cs"/>
        </a:defRPr>
      </a:lvl4pPr>
      <a:lvl5pPr marL="1828613" algn="l" defTabSz="457154" rtl="0" eaLnBrk="1" latinLnBrk="0" hangingPunct="1">
        <a:defRPr sz="1800" kern="1200">
          <a:solidFill>
            <a:schemeClr val="tx1"/>
          </a:solidFill>
          <a:latin typeface="+mn-lt"/>
          <a:ea typeface="+mn-ea"/>
          <a:cs typeface="+mn-cs"/>
        </a:defRPr>
      </a:lvl5pPr>
      <a:lvl6pPr marL="2285766" algn="l" defTabSz="457154" rtl="0" eaLnBrk="1" latinLnBrk="0" hangingPunct="1">
        <a:defRPr sz="1800" kern="1200">
          <a:solidFill>
            <a:schemeClr val="tx1"/>
          </a:solidFill>
          <a:latin typeface="+mn-lt"/>
          <a:ea typeface="+mn-ea"/>
          <a:cs typeface="+mn-cs"/>
        </a:defRPr>
      </a:lvl6pPr>
      <a:lvl7pPr marL="2742920" algn="l" defTabSz="457154" rtl="0" eaLnBrk="1" latinLnBrk="0" hangingPunct="1">
        <a:defRPr sz="1800" kern="1200">
          <a:solidFill>
            <a:schemeClr val="tx1"/>
          </a:solidFill>
          <a:latin typeface="+mn-lt"/>
          <a:ea typeface="+mn-ea"/>
          <a:cs typeface="+mn-cs"/>
        </a:defRPr>
      </a:lvl7pPr>
      <a:lvl8pPr marL="3200072" algn="l" defTabSz="457154" rtl="0" eaLnBrk="1" latinLnBrk="0" hangingPunct="1">
        <a:defRPr sz="1800" kern="1200">
          <a:solidFill>
            <a:schemeClr val="tx1"/>
          </a:solidFill>
          <a:latin typeface="+mn-lt"/>
          <a:ea typeface="+mn-ea"/>
          <a:cs typeface="+mn-cs"/>
        </a:defRPr>
      </a:lvl8pPr>
      <a:lvl9pPr marL="3657226" algn="l" defTabSz="45715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0" tIns="45716" rIns="91430" bIns="45716"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0" tIns="45716" rIns="91430" bIns="4571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30" tIns="45716" rIns="91430" bIns="45716" numCol="1" anchor="ctr" anchorCtr="0" compatLnSpc="1">
            <a:prstTxWarp prst="textNoShape">
              <a:avLst/>
            </a:prstTxWarp>
          </a:bodyPr>
          <a:lstStyle>
            <a:lvl1pPr defTabSz="457154">
              <a:defRPr sz="1200">
                <a:solidFill>
                  <a:srgbClr val="898989"/>
                </a:solidFill>
                <a:latin typeface="Calibri" charset="0"/>
              </a:defRPr>
            </a:lvl1pPr>
          </a:lstStyle>
          <a:p>
            <a:pPr>
              <a:defRPr/>
            </a:pPr>
            <a:fld id="{880A3A46-4287-1E4B-B308-BEC536361657}" type="datetime1">
              <a:rPr lang="en-US"/>
              <a:pPr>
                <a:defRPr/>
              </a:pPr>
              <a:t>12/17/15</a:t>
            </a:fld>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30" tIns="45716" rIns="91430" bIns="45716" numCol="1" anchor="ctr" anchorCtr="0" compatLnSpc="1">
            <a:prstTxWarp prst="textNoShape">
              <a:avLst/>
            </a:prstTxWarp>
          </a:bodyPr>
          <a:lstStyle>
            <a:lvl1pPr algn="r" defTabSz="457154">
              <a:defRPr sz="1200">
                <a:solidFill>
                  <a:srgbClr val="898989"/>
                </a:solidFill>
                <a:latin typeface="Calibri" charset="0"/>
              </a:defRPr>
            </a:lvl1pPr>
          </a:lstStyle>
          <a:p>
            <a:pPr>
              <a:defRPr/>
            </a:pPr>
            <a:fld id="{30110195-5316-0042-B5C3-6C2DB26DD026}" type="slidenum">
              <a:rPr lang="en-US"/>
              <a:pPr>
                <a:defRPr/>
              </a:pPr>
              <a:t>‹#›</a:t>
            </a:fld>
            <a:endParaRPr lang="en-US"/>
          </a:p>
        </p:txBody>
      </p:sp>
      <p:pic>
        <p:nvPicPr>
          <p:cNvPr id="1030" name="Picture 1"/>
          <p:cNvPicPr>
            <a:picLocks noChangeAspect="1"/>
          </p:cNvPicPr>
          <p:nvPr userDrawn="1"/>
        </p:nvPicPr>
        <p:blipFill>
          <a:blip r:embed="rId13">
            <a:extLst>
              <a:ext uri="{28A0092B-C50C-407E-A947-70E740481C1C}">
                <a14:useLocalDpi xmlns:a14="http://schemas.microsoft.com/office/drawing/2010/main"/>
              </a:ext>
            </a:extLst>
          </a:blip>
          <a:srcRect/>
          <a:stretch>
            <a:fillRect/>
          </a:stretch>
        </p:blipFill>
        <p:spPr bwMode="auto">
          <a:xfrm>
            <a:off x="3581400" y="6251575"/>
            <a:ext cx="2125663" cy="52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661" r:id="rId1"/>
    <p:sldLayoutId id="2147485662" r:id="rId2"/>
    <p:sldLayoutId id="2147485663" r:id="rId3"/>
    <p:sldLayoutId id="2147485664" r:id="rId4"/>
    <p:sldLayoutId id="2147485665" r:id="rId5"/>
    <p:sldLayoutId id="2147485666" r:id="rId6"/>
    <p:sldLayoutId id="2147485667" r:id="rId7"/>
    <p:sldLayoutId id="2147485668" r:id="rId8"/>
    <p:sldLayoutId id="2147485669" r:id="rId9"/>
    <p:sldLayoutId id="2147485670" r:id="rId10"/>
    <p:sldLayoutId id="2147485671" r:id="rId11"/>
  </p:sldLayoutIdLst>
  <p:txStyles>
    <p:titleStyle>
      <a:lvl1pPr algn="ctr" defTabSz="455613"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5613"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5613"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5613"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5613"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154" algn="ctr" defTabSz="457154"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306" algn="ctr" defTabSz="457154"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460" algn="ctr" defTabSz="457154"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613" algn="ctr" defTabSz="457154"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1313" indent="-341313" algn="l" defTabSz="455613" rtl="0" eaLnBrk="0" fontAlgn="base" hangingPunct="0">
        <a:spcBef>
          <a:spcPct val="20000"/>
        </a:spcBef>
        <a:spcAft>
          <a:spcPct val="0"/>
        </a:spcAft>
        <a:buFont typeface="Arial" charset="0"/>
        <a:buChar char="•"/>
        <a:defRPr sz="3200" kern="1200">
          <a:solidFill>
            <a:schemeClr val="tx1"/>
          </a:solidFill>
          <a:latin typeface="+mn-lt"/>
          <a:ea typeface="ＭＳ Ｐゴシック" charset="-128"/>
          <a:cs typeface="ＭＳ Ｐゴシック" charset="-128"/>
        </a:defRPr>
      </a:lvl1pPr>
      <a:lvl2pPr marL="741363" indent="-284163" algn="l" defTabSz="455613" rtl="0" eaLnBrk="0" fontAlgn="base" hangingPunct="0">
        <a:spcBef>
          <a:spcPct val="20000"/>
        </a:spcBef>
        <a:spcAft>
          <a:spcPct val="0"/>
        </a:spcAft>
        <a:buFont typeface="Arial" charset="0"/>
        <a:buChar char="–"/>
        <a:defRPr sz="2800" kern="1200">
          <a:solidFill>
            <a:schemeClr val="tx1"/>
          </a:solidFill>
          <a:latin typeface="+mn-lt"/>
          <a:ea typeface="ＭＳ Ｐゴシック" charset="-128"/>
          <a:cs typeface="+mn-cs"/>
        </a:defRPr>
      </a:lvl2pPr>
      <a:lvl3pPr marL="1141413" indent="-227013" algn="l" defTabSz="455613" rtl="0" eaLnBrk="0" fontAlgn="base" hangingPunct="0">
        <a:spcBef>
          <a:spcPct val="20000"/>
        </a:spcBef>
        <a:spcAft>
          <a:spcPct val="0"/>
        </a:spcAft>
        <a:buFont typeface="Arial" charset="0"/>
        <a:buChar char="•"/>
        <a:defRPr sz="2400" kern="1200">
          <a:solidFill>
            <a:schemeClr val="tx1"/>
          </a:solidFill>
          <a:latin typeface="+mn-lt"/>
          <a:ea typeface="ＭＳ Ｐゴシック" charset="-128"/>
          <a:cs typeface="+mn-cs"/>
        </a:defRPr>
      </a:lvl3pPr>
      <a:lvl4pPr marL="1598613" indent="-2270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4pPr>
      <a:lvl5pPr marL="2055813" indent="-227013" algn="l" defTabSz="455613" rtl="0" eaLnBrk="0" fontAlgn="base" hangingPunct="0">
        <a:spcBef>
          <a:spcPct val="20000"/>
        </a:spcBef>
        <a:spcAft>
          <a:spcPct val="0"/>
        </a:spcAft>
        <a:buFont typeface="Arial" charset="0"/>
        <a:buChar char="»"/>
        <a:defRPr sz="2000" kern="1200">
          <a:solidFill>
            <a:schemeClr val="tx1"/>
          </a:solidFill>
          <a:latin typeface="+mn-lt"/>
          <a:ea typeface="ＭＳ Ｐゴシック" charset="-128"/>
          <a:cs typeface="+mn-cs"/>
        </a:defRPr>
      </a:lvl5pPr>
      <a:lvl6pPr marL="2514343" indent="-228576" algn="l" defTabSz="457154" rtl="0" eaLnBrk="1" latinLnBrk="0" hangingPunct="1">
        <a:spcBef>
          <a:spcPct val="20000"/>
        </a:spcBef>
        <a:buFont typeface="Arial"/>
        <a:buChar char="•"/>
        <a:defRPr sz="2000" kern="1200">
          <a:solidFill>
            <a:schemeClr val="tx1"/>
          </a:solidFill>
          <a:latin typeface="+mn-lt"/>
          <a:ea typeface="+mn-ea"/>
          <a:cs typeface="+mn-cs"/>
        </a:defRPr>
      </a:lvl6pPr>
      <a:lvl7pPr marL="2971496" indent="-228576" algn="l" defTabSz="457154" rtl="0" eaLnBrk="1" latinLnBrk="0" hangingPunct="1">
        <a:spcBef>
          <a:spcPct val="20000"/>
        </a:spcBef>
        <a:buFont typeface="Arial"/>
        <a:buChar char="•"/>
        <a:defRPr sz="2000" kern="1200">
          <a:solidFill>
            <a:schemeClr val="tx1"/>
          </a:solidFill>
          <a:latin typeface="+mn-lt"/>
          <a:ea typeface="+mn-ea"/>
          <a:cs typeface="+mn-cs"/>
        </a:defRPr>
      </a:lvl7pPr>
      <a:lvl8pPr marL="3428650" indent="-228576" algn="l" defTabSz="457154" rtl="0" eaLnBrk="1" latinLnBrk="0" hangingPunct="1">
        <a:spcBef>
          <a:spcPct val="20000"/>
        </a:spcBef>
        <a:buFont typeface="Arial"/>
        <a:buChar char="•"/>
        <a:defRPr sz="2000" kern="1200">
          <a:solidFill>
            <a:schemeClr val="tx1"/>
          </a:solidFill>
          <a:latin typeface="+mn-lt"/>
          <a:ea typeface="+mn-ea"/>
          <a:cs typeface="+mn-cs"/>
        </a:defRPr>
      </a:lvl8pPr>
      <a:lvl9pPr marL="3885802" indent="-228576" algn="l" defTabSz="45715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4" rtl="0" eaLnBrk="1" latinLnBrk="0" hangingPunct="1">
        <a:defRPr sz="1800" kern="1200">
          <a:solidFill>
            <a:schemeClr val="tx1"/>
          </a:solidFill>
          <a:latin typeface="+mn-lt"/>
          <a:ea typeface="+mn-ea"/>
          <a:cs typeface="+mn-cs"/>
        </a:defRPr>
      </a:lvl1pPr>
      <a:lvl2pPr marL="457154" algn="l" defTabSz="457154" rtl="0" eaLnBrk="1" latinLnBrk="0" hangingPunct="1">
        <a:defRPr sz="1800" kern="1200">
          <a:solidFill>
            <a:schemeClr val="tx1"/>
          </a:solidFill>
          <a:latin typeface="+mn-lt"/>
          <a:ea typeface="+mn-ea"/>
          <a:cs typeface="+mn-cs"/>
        </a:defRPr>
      </a:lvl2pPr>
      <a:lvl3pPr marL="914306" algn="l" defTabSz="457154" rtl="0" eaLnBrk="1" latinLnBrk="0" hangingPunct="1">
        <a:defRPr sz="1800" kern="1200">
          <a:solidFill>
            <a:schemeClr val="tx1"/>
          </a:solidFill>
          <a:latin typeface="+mn-lt"/>
          <a:ea typeface="+mn-ea"/>
          <a:cs typeface="+mn-cs"/>
        </a:defRPr>
      </a:lvl3pPr>
      <a:lvl4pPr marL="1371460" algn="l" defTabSz="457154" rtl="0" eaLnBrk="1" latinLnBrk="0" hangingPunct="1">
        <a:defRPr sz="1800" kern="1200">
          <a:solidFill>
            <a:schemeClr val="tx1"/>
          </a:solidFill>
          <a:latin typeface="+mn-lt"/>
          <a:ea typeface="+mn-ea"/>
          <a:cs typeface="+mn-cs"/>
        </a:defRPr>
      </a:lvl4pPr>
      <a:lvl5pPr marL="1828613" algn="l" defTabSz="457154" rtl="0" eaLnBrk="1" latinLnBrk="0" hangingPunct="1">
        <a:defRPr sz="1800" kern="1200">
          <a:solidFill>
            <a:schemeClr val="tx1"/>
          </a:solidFill>
          <a:latin typeface="+mn-lt"/>
          <a:ea typeface="+mn-ea"/>
          <a:cs typeface="+mn-cs"/>
        </a:defRPr>
      </a:lvl5pPr>
      <a:lvl6pPr marL="2285766" algn="l" defTabSz="457154" rtl="0" eaLnBrk="1" latinLnBrk="0" hangingPunct="1">
        <a:defRPr sz="1800" kern="1200">
          <a:solidFill>
            <a:schemeClr val="tx1"/>
          </a:solidFill>
          <a:latin typeface="+mn-lt"/>
          <a:ea typeface="+mn-ea"/>
          <a:cs typeface="+mn-cs"/>
        </a:defRPr>
      </a:lvl6pPr>
      <a:lvl7pPr marL="2742920" algn="l" defTabSz="457154" rtl="0" eaLnBrk="1" latinLnBrk="0" hangingPunct="1">
        <a:defRPr sz="1800" kern="1200">
          <a:solidFill>
            <a:schemeClr val="tx1"/>
          </a:solidFill>
          <a:latin typeface="+mn-lt"/>
          <a:ea typeface="+mn-ea"/>
          <a:cs typeface="+mn-cs"/>
        </a:defRPr>
      </a:lvl7pPr>
      <a:lvl8pPr marL="3200072" algn="l" defTabSz="457154" rtl="0" eaLnBrk="1" latinLnBrk="0" hangingPunct="1">
        <a:defRPr sz="1800" kern="1200">
          <a:solidFill>
            <a:schemeClr val="tx1"/>
          </a:solidFill>
          <a:latin typeface="+mn-lt"/>
          <a:ea typeface="+mn-ea"/>
          <a:cs typeface="+mn-cs"/>
        </a:defRPr>
      </a:lvl8pPr>
      <a:lvl9pPr marL="3657226" algn="l" defTabSz="45715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0" y="0"/>
            <a:ext cx="91440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228600" y="1219200"/>
            <a:ext cx="8763000" cy="490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p:txBody>
      </p:sp>
    </p:spTree>
  </p:cSld>
  <p:clrMap bg1="lt1" tx1="dk1" bg2="lt2" tx2="dk2" accent1="accent1" accent2="accent2" accent3="accent3" accent4="accent4" accent5="accent5" accent6="accent6" hlink="hlink" folHlink="folHlink"/>
  <p:sldLayoutIdLst>
    <p:sldLayoutId id="2147485698" r:id="rId1"/>
    <p:sldLayoutId id="2147485699" r:id="rId2"/>
    <p:sldLayoutId id="2147485700" r:id="rId3"/>
    <p:sldLayoutId id="2147485701" r:id="rId4"/>
    <p:sldLayoutId id="2147485702" r:id="rId5"/>
    <p:sldLayoutId id="2147485703" r:id="rId6"/>
    <p:sldLayoutId id="2147485704" r:id="rId7"/>
    <p:sldLayoutId id="2147485705" r:id="rId8"/>
    <p:sldLayoutId id="2147485706" r:id="rId9"/>
    <p:sldLayoutId id="2147485707" r:id="rId10"/>
    <p:sldLayoutId id="2147485708" r:id="rId11"/>
    <p:sldLayoutId id="2147485709" r:id="rId12"/>
  </p:sldLayoutIdLst>
  <p:transition xmlns:p14="http://schemas.microsoft.com/office/powerpoint/2010/main" spd="med">
    <p:fade/>
  </p:transition>
  <p:txStyles>
    <p:titleStyle>
      <a:lvl1pPr algn="ctr" defTabSz="457200" rtl="0" eaLnBrk="0" fontAlgn="base" hangingPunct="0">
        <a:spcBef>
          <a:spcPct val="0"/>
        </a:spcBef>
        <a:spcAft>
          <a:spcPct val="0"/>
        </a:spcAft>
        <a:defRPr sz="3200" kern="1200">
          <a:solidFill>
            <a:schemeClr val="tx1"/>
          </a:solidFill>
          <a:latin typeface="Arial"/>
          <a:ea typeface="ＭＳ Ｐゴシック" charset="0"/>
          <a:cs typeface="ＭＳ Ｐゴシック" charset="0"/>
        </a:defRPr>
      </a:lvl1pPr>
      <a:lvl2pPr algn="ctr" defTabSz="457200" rtl="0" eaLnBrk="0" fontAlgn="base" hangingPunct="0">
        <a:spcBef>
          <a:spcPct val="0"/>
        </a:spcBef>
        <a:spcAft>
          <a:spcPct val="0"/>
        </a:spcAft>
        <a:defRPr sz="3200">
          <a:solidFill>
            <a:schemeClr val="tx1"/>
          </a:solidFill>
          <a:latin typeface="Arial" charset="0"/>
          <a:ea typeface="ＭＳ Ｐゴシック" charset="0"/>
          <a:cs typeface="ＭＳ Ｐゴシック" charset="0"/>
        </a:defRPr>
      </a:lvl2pPr>
      <a:lvl3pPr algn="ctr" defTabSz="457200" rtl="0" eaLnBrk="0" fontAlgn="base" hangingPunct="0">
        <a:spcBef>
          <a:spcPct val="0"/>
        </a:spcBef>
        <a:spcAft>
          <a:spcPct val="0"/>
        </a:spcAft>
        <a:defRPr sz="3200">
          <a:solidFill>
            <a:schemeClr val="tx1"/>
          </a:solidFill>
          <a:latin typeface="Arial" charset="0"/>
          <a:ea typeface="ＭＳ Ｐゴシック" charset="0"/>
          <a:cs typeface="ＭＳ Ｐゴシック" charset="0"/>
        </a:defRPr>
      </a:lvl3pPr>
      <a:lvl4pPr algn="ctr" defTabSz="457200" rtl="0" eaLnBrk="0" fontAlgn="base" hangingPunct="0">
        <a:spcBef>
          <a:spcPct val="0"/>
        </a:spcBef>
        <a:spcAft>
          <a:spcPct val="0"/>
        </a:spcAft>
        <a:defRPr sz="3200">
          <a:solidFill>
            <a:schemeClr val="tx1"/>
          </a:solidFill>
          <a:latin typeface="Arial" charset="0"/>
          <a:ea typeface="ＭＳ Ｐゴシック" charset="0"/>
          <a:cs typeface="ＭＳ Ｐゴシック" charset="0"/>
        </a:defRPr>
      </a:lvl4pPr>
      <a:lvl5pPr algn="ctr" defTabSz="457200" rtl="0" eaLnBrk="0" fontAlgn="base" hangingPunct="0">
        <a:spcBef>
          <a:spcPct val="0"/>
        </a:spcBef>
        <a:spcAft>
          <a:spcPct val="0"/>
        </a:spcAft>
        <a:defRPr sz="3200">
          <a:solidFill>
            <a:schemeClr val="tx1"/>
          </a:solidFill>
          <a:latin typeface="Arial" charset="0"/>
          <a:ea typeface="ＭＳ Ｐゴシック" charset="0"/>
          <a:cs typeface="ＭＳ Ｐゴシック" charset="0"/>
        </a:defRPr>
      </a:lvl5pPr>
      <a:lvl6pPr marL="457200" algn="ctr" defTabSz="457200" rtl="0" fontAlgn="base">
        <a:spcBef>
          <a:spcPct val="0"/>
        </a:spcBef>
        <a:spcAft>
          <a:spcPct val="0"/>
        </a:spcAft>
        <a:defRPr sz="3200">
          <a:solidFill>
            <a:schemeClr val="tx1"/>
          </a:solidFill>
          <a:latin typeface="Arial" charset="0"/>
          <a:ea typeface="ＭＳ Ｐゴシック" charset="0"/>
          <a:cs typeface="ＭＳ Ｐゴシック" charset="0"/>
        </a:defRPr>
      </a:lvl6pPr>
      <a:lvl7pPr marL="914400" algn="ctr" defTabSz="457200" rtl="0" fontAlgn="base">
        <a:spcBef>
          <a:spcPct val="0"/>
        </a:spcBef>
        <a:spcAft>
          <a:spcPct val="0"/>
        </a:spcAft>
        <a:defRPr sz="3200">
          <a:solidFill>
            <a:schemeClr val="tx1"/>
          </a:solidFill>
          <a:latin typeface="Arial" charset="0"/>
          <a:ea typeface="ＭＳ Ｐゴシック" charset="0"/>
          <a:cs typeface="ＭＳ Ｐゴシック" charset="0"/>
        </a:defRPr>
      </a:lvl7pPr>
      <a:lvl8pPr marL="1371600" algn="ctr" defTabSz="457200" rtl="0" fontAlgn="base">
        <a:spcBef>
          <a:spcPct val="0"/>
        </a:spcBef>
        <a:spcAft>
          <a:spcPct val="0"/>
        </a:spcAft>
        <a:defRPr sz="3200">
          <a:solidFill>
            <a:schemeClr val="tx1"/>
          </a:solidFill>
          <a:latin typeface="Arial" charset="0"/>
          <a:ea typeface="ＭＳ Ｐゴシック" charset="0"/>
          <a:cs typeface="ＭＳ Ｐゴシック" charset="0"/>
        </a:defRPr>
      </a:lvl8pPr>
      <a:lvl9pPr marL="1828800" algn="ctr" defTabSz="457200" rtl="0" fontAlgn="base">
        <a:spcBef>
          <a:spcPct val="0"/>
        </a:spcBef>
        <a:spcAft>
          <a:spcPct val="0"/>
        </a:spcAft>
        <a:defRPr sz="3200">
          <a:solidFill>
            <a:schemeClr val="tx1"/>
          </a:solidFill>
          <a:latin typeface="Arial"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Clr>
          <a:srgbClr val="000090"/>
        </a:buClr>
        <a:buFont typeface="Wingdings" charset="0"/>
        <a:buChar char="§"/>
        <a:defRPr sz="2800" kern="1200">
          <a:solidFill>
            <a:schemeClr val="tx1"/>
          </a:solidFill>
          <a:latin typeface="Arial"/>
          <a:ea typeface="ＭＳ Ｐゴシック" charset="0"/>
          <a:cs typeface="ＭＳ Ｐゴシック" charset="0"/>
        </a:defRPr>
      </a:lvl1pPr>
      <a:lvl2pPr marL="742950" indent="-285750" algn="l" defTabSz="457200" rtl="0" eaLnBrk="0" fontAlgn="base" hangingPunct="0">
        <a:spcBef>
          <a:spcPct val="20000"/>
        </a:spcBef>
        <a:spcAft>
          <a:spcPct val="0"/>
        </a:spcAft>
        <a:buClr>
          <a:srgbClr val="D39713"/>
        </a:buClr>
        <a:buFont typeface="Wingdings" charset="0"/>
        <a:buChar char="Ø"/>
        <a:defRPr sz="2400" kern="1200">
          <a:solidFill>
            <a:schemeClr val="tx1"/>
          </a:solidFill>
          <a:latin typeface="Arial"/>
          <a:ea typeface="ＭＳ Ｐゴシック" charset="0"/>
          <a:cs typeface="+mn-cs"/>
        </a:defRPr>
      </a:lvl2pPr>
      <a:lvl3pPr marL="1143000" indent="-228600" algn="l" defTabSz="457200" rtl="0" eaLnBrk="0" fontAlgn="base" hangingPunct="0">
        <a:spcBef>
          <a:spcPct val="20000"/>
        </a:spcBef>
        <a:spcAft>
          <a:spcPct val="0"/>
        </a:spcAft>
        <a:buClr>
          <a:srgbClr val="000090"/>
        </a:buClr>
        <a:buFont typeface="Wingdings" charset="0"/>
        <a:buChar char="v"/>
        <a:defRPr sz="2000" kern="1200">
          <a:solidFill>
            <a:schemeClr val="tx1"/>
          </a:solidFill>
          <a:latin typeface="Arial"/>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Arial"/>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1" Type="http://schemas.openxmlformats.org/officeDocument/2006/relationships/slideLayout" Target="../slideLayouts/slideLayout3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4.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 Id="rId3"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1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18.jpe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20.jpe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22.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2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6.jpe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2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2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2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 Id="rId3" Type="http://schemas.openxmlformats.org/officeDocument/2006/relationships/image" Target="../media/image4.png"/></Relationships>
</file>

<file path=ppt/slides/_rels/slide38.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png"/><Relationship Id="rId5" Type="http://schemas.openxmlformats.org/officeDocument/2006/relationships/image" Target="../media/image5.png"/><Relationship Id="rId1" Type="http://schemas.openxmlformats.org/officeDocument/2006/relationships/slideLayout" Target="../slideLayouts/slideLayout3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41.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42.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36.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43.xml.rels><?xml version="1.0" encoding="UTF-8" standalone="yes"?>
<Relationships xmlns="http://schemas.openxmlformats.org/package/2006/relationships"><Relationship Id="rId3" Type="http://schemas.openxmlformats.org/officeDocument/2006/relationships/image" Target="../media/image37.jpg"/><Relationship Id="rId4"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4.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jp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4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4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4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4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 Id="rId3" Type="http://schemas.openxmlformats.org/officeDocument/2006/relationships/image" Target="../media/image46.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47.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54.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5" Type="http://schemas.openxmlformats.org/officeDocument/2006/relationships/image" Target="../media/image50.png"/><Relationship Id="rId6" Type="http://schemas.openxmlformats.org/officeDocument/2006/relationships/image" Target="../media/image51.png"/><Relationship Id="rId7" Type="http://schemas.openxmlformats.org/officeDocument/2006/relationships/image" Target="../media/image52.png"/><Relationship Id="rId8"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56.xml.rels><?xml version="1.0" encoding="UTF-8" standalone="yes"?>
<Relationships xmlns="http://schemas.openxmlformats.org/package/2006/relationships"><Relationship Id="rId3" Type="http://schemas.openxmlformats.org/officeDocument/2006/relationships/image" Target="../media/image54.png"/><Relationship Id="rId4" Type="http://schemas.openxmlformats.org/officeDocument/2006/relationships/image" Target="../media/image55.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6.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46425" y="5976938"/>
            <a:ext cx="27527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pic>
        <p:nvPicPr>
          <p:cNvPr id="15362" name="Picture 4" descr="Bizzell2.jpg"/>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0" y="0"/>
            <a:ext cx="9159678" cy="5943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524001" y="4"/>
            <a:ext cx="5063066" cy="2062103"/>
          </a:xfrm>
          <a:prstGeom prst="rect">
            <a:avLst/>
          </a:prstGeom>
          <a:noFill/>
        </p:spPr>
        <p:txBody>
          <a:bodyPr wrap="square" rtlCol="0">
            <a:spAutoFit/>
          </a:bodyPr>
          <a:lstStyle/>
          <a:p>
            <a:r>
              <a:rPr lang="en-US" sz="3100" b="1" dirty="0">
                <a:solidFill>
                  <a:schemeClr val="bg1"/>
                </a:solidFill>
              </a:rPr>
              <a:t>Galileo’s World: </a:t>
            </a:r>
            <a:r>
              <a:rPr lang="en-US" sz="3100" dirty="0">
                <a:solidFill>
                  <a:schemeClr val="bg1"/>
                </a:solidFill>
              </a:rPr>
              <a:t>Driving Library Exhibitions to New Heights with State-of-the-art Technology</a:t>
            </a:r>
          </a:p>
        </p:txBody>
      </p:sp>
      <p:sp>
        <p:nvSpPr>
          <p:cNvPr id="3" name="Rectangle 2"/>
          <p:cNvSpPr/>
          <p:nvPr/>
        </p:nvSpPr>
        <p:spPr>
          <a:xfrm>
            <a:off x="1557867" y="3623704"/>
            <a:ext cx="4809066" cy="1015663"/>
          </a:xfrm>
          <a:prstGeom prst="rect">
            <a:avLst/>
          </a:prstGeom>
        </p:spPr>
        <p:txBody>
          <a:bodyPr wrap="square">
            <a:spAutoFit/>
          </a:bodyPr>
          <a:lstStyle/>
          <a:p>
            <a:pPr>
              <a:tabLst>
                <a:tab pos="0" algn="l"/>
                <a:tab pos="912813" algn="l"/>
                <a:tab pos="1827213" algn="l"/>
                <a:tab pos="2741613" algn="l"/>
                <a:tab pos="3656013" algn="l"/>
                <a:tab pos="4570413" algn="l"/>
                <a:tab pos="5484813" algn="l"/>
                <a:tab pos="6399213" algn="l"/>
                <a:tab pos="7313613" algn="l"/>
                <a:tab pos="8228013" algn="l"/>
                <a:tab pos="9142413" algn="l"/>
                <a:tab pos="10056813" algn="l"/>
              </a:tabLst>
            </a:pPr>
            <a:r>
              <a:rPr lang="en-US" sz="2400" b="1" dirty="0">
                <a:solidFill>
                  <a:srgbClr val="FFFFFF"/>
                </a:solidFill>
                <a:latin typeface="Verdana" charset="0"/>
                <a:cs typeface="Arial" charset="0"/>
              </a:rPr>
              <a:t>Carl Grant</a:t>
            </a:r>
          </a:p>
          <a:p>
            <a:pPr>
              <a:tabLst>
                <a:tab pos="0" algn="l"/>
                <a:tab pos="912813" algn="l"/>
                <a:tab pos="1827213" algn="l"/>
                <a:tab pos="2741613" algn="l"/>
                <a:tab pos="3656013" algn="l"/>
                <a:tab pos="4570413" algn="l"/>
                <a:tab pos="5484813" algn="l"/>
                <a:tab pos="6399213" algn="l"/>
                <a:tab pos="7313613" algn="l"/>
                <a:tab pos="8228013" algn="l"/>
                <a:tab pos="9142413" algn="l"/>
                <a:tab pos="10056813" algn="l"/>
              </a:tabLst>
            </a:pPr>
            <a:r>
              <a:rPr lang="en-US" dirty="0">
                <a:solidFill>
                  <a:srgbClr val="FFFFFF"/>
                </a:solidFill>
                <a:latin typeface="Verdana" charset="0"/>
                <a:cs typeface="Arial" charset="0"/>
              </a:rPr>
              <a:t>Associate Dean, Knowledge Services and Chief Technology Officer</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800000"/>
                </a:solidFill>
              </a:rPr>
              <a:t>Major Special Collections @ OU</a:t>
            </a:r>
            <a:endParaRPr lang="en-US" b="1" dirty="0">
              <a:solidFill>
                <a:srgbClr val="800000"/>
              </a:solidFill>
            </a:endParaRPr>
          </a:p>
        </p:txBody>
      </p:sp>
      <p:sp>
        <p:nvSpPr>
          <p:cNvPr id="3" name="Content Placeholder 2"/>
          <p:cNvSpPr>
            <a:spLocks noGrp="1"/>
          </p:cNvSpPr>
          <p:nvPr>
            <p:ph idx="1"/>
          </p:nvPr>
        </p:nvSpPr>
        <p:spPr>
          <a:solidFill>
            <a:srgbClr val="800000"/>
          </a:solidFill>
        </p:spPr>
        <p:txBody>
          <a:bodyPr/>
          <a:lstStyle/>
          <a:p>
            <a:r>
              <a:rPr lang="en-US" b="1" dirty="0" err="1" smtClean="0">
                <a:solidFill>
                  <a:schemeClr val="bg2">
                    <a:lumMod val="90000"/>
                  </a:schemeClr>
                </a:solidFill>
              </a:rPr>
              <a:t>Bizzell</a:t>
            </a:r>
            <a:r>
              <a:rPr lang="en-US" b="1" dirty="0" smtClean="0">
                <a:solidFill>
                  <a:schemeClr val="bg2">
                    <a:lumMod val="90000"/>
                  </a:schemeClr>
                </a:solidFill>
              </a:rPr>
              <a:t> Bible Collection</a:t>
            </a:r>
          </a:p>
          <a:p>
            <a:r>
              <a:rPr lang="en-US" b="1" dirty="0" smtClean="0">
                <a:solidFill>
                  <a:schemeClr val="bg2">
                    <a:lumMod val="90000"/>
                  </a:schemeClr>
                </a:solidFill>
              </a:rPr>
              <a:t>Harry W. Bass Business History Collection</a:t>
            </a:r>
          </a:p>
          <a:p>
            <a:r>
              <a:rPr lang="en-US" b="1" dirty="0" smtClean="0">
                <a:solidFill>
                  <a:schemeClr val="bg2">
                    <a:lumMod val="90000"/>
                  </a:schemeClr>
                </a:solidFill>
              </a:rPr>
              <a:t>History of Science Collection</a:t>
            </a:r>
          </a:p>
          <a:p>
            <a:r>
              <a:rPr lang="en-US" b="1" dirty="0" smtClean="0">
                <a:solidFill>
                  <a:schemeClr val="bg2">
                    <a:lumMod val="90000"/>
                  </a:schemeClr>
                </a:solidFill>
              </a:rPr>
              <a:t>Johan and Mary Nichols Rare Books and Special Collections</a:t>
            </a:r>
          </a:p>
          <a:p>
            <a:r>
              <a:rPr lang="en-US" b="1" dirty="0" smtClean="0">
                <a:solidFill>
                  <a:schemeClr val="bg2">
                    <a:lumMod val="90000"/>
                  </a:schemeClr>
                </a:solidFill>
              </a:rPr>
              <a:t>Western History Collections</a:t>
            </a:r>
          </a:p>
          <a:p>
            <a:r>
              <a:rPr lang="en-US" b="1" dirty="0" smtClean="0">
                <a:solidFill>
                  <a:schemeClr val="bg2">
                    <a:lumMod val="90000"/>
                  </a:schemeClr>
                </a:solidFill>
              </a:rPr>
              <a:t>Daniel and Ruth </a:t>
            </a:r>
            <a:r>
              <a:rPr lang="en-US" b="1" dirty="0" err="1" smtClean="0">
                <a:solidFill>
                  <a:schemeClr val="bg2">
                    <a:lumMod val="90000"/>
                  </a:schemeClr>
                </a:solidFill>
              </a:rPr>
              <a:t>Boorstin</a:t>
            </a:r>
            <a:r>
              <a:rPr lang="en-US" b="1" dirty="0" smtClean="0">
                <a:solidFill>
                  <a:schemeClr val="bg2">
                    <a:lumMod val="90000"/>
                  </a:schemeClr>
                </a:solidFill>
              </a:rPr>
              <a:t> Collection</a:t>
            </a:r>
            <a:endParaRPr lang="en-US" b="1" dirty="0">
              <a:solidFill>
                <a:schemeClr val="bg2">
                  <a:lumMod val="90000"/>
                </a:schemeClr>
              </a:solidFill>
            </a:endParaRPr>
          </a:p>
        </p:txBody>
      </p:sp>
    </p:spTree>
    <p:extLst>
      <p:ext uri="{BB962C8B-B14F-4D97-AF65-F5344CB8AC3E}">
        <p14:creationId xmlns:p14="http://schemas.microsoft.com/office/powerpoint/2010/main" val="704087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grpSp>
        <p:nvGrpSpPr>
          <p:cNvPr id="7" name="Group 6"/>
          <p:cNvGrpSpPr/>
          <p:nvPr/>
        </p:nvGrpSpPr>
        <p:grpSpPr>
          <a:xfrm>
            <a:off x="395108" y="2593459"/>
            <a:ext cx="8360643" cy="3403081"/>
            <a:chOff x="395108" y="1633911"/>
            <a:chExt cx="8360643" cy="3403081"/>
          </a:xfrm>
        </p:grpSpPr>
        <p:grpSp>
          <p:nvGrpSpPr>
            <p:cNvPr id="5" name="Group 4"/>
            <p:cNvGrpSpPr/>
            <p:nvPr/>
          </p:nvGrpSpPr>
          <p:grpSpPr>
            <a:xfrm>
              <a:off x="395108" y="1690355"/>
              <a:ext cx="4205116" cy="3244846"/>
              <a:chOff x="1241777" y="1524711"/>
              <a:chExt cx="5559779" cy="4305506"/>
            </a:xfrm>
          </p:grpSpPr>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41777" y="1524711"/>
                <a:ext cx="5559779" cy="3936174"/>
              </a:xfrm>
              <a:prstGeom prst="rect">
                <a:avLst/>
              </a:prstGeom>
              <a:ln w="38100">
                <a:solidFill>
                  <a:schemeClr val="bg1">
                    <a:lumMod val="75000"/>
                  </a:schemeClr>
                </a:solidFill>
              </a:ln>
            </p:spPr>
          </p:pic>
          <p:sp>
            <p:nvSpPr>
              <p:cNvPr id="4" name="Rectangle 3"/>
              <p:cNvSpPr/>
              <p:nvPr/>
            </p:nvSpPr>
            <p:spPr>
              <a:xfrm>
                <a:off x="1782852" y="5460885"/>
                <a:ext cx="4392962" cy="369332"/>
              </a:xfrm>
              <a:prstGeom prst="rect">
                <a:avLst/>
              </a:prstGeom>
            </p:spPr>
            <p:txBody>
              <a:bodyPr wrap="none">
                <a:spAutoFit/>
              </a:bodyPr>
              <a:lstStyle/>
              <a:p>
                <a:pPr algn="ctr"/>
                <a:r>
                  <a:rPr lang="en-US" dirty="0"/>
                  <a:t>http://</a:t>
                </a:r>
                <a:r>
                  <a:rPr lang="en-US" dirty="0" err="1"/>
                  <a:t>michaelpeteredson.wikispaces.com</a:t>
                </a:r>
                <a:endParaRPr lang="en-US" dirty="0"/>
              </a:p>
            </p:txBody>
          </p:sp>
        </p:grpSp>
        <p:pic>
          <p:nvPicPr>
            <p:cNvPr id="6" name="Picture 5"/>
            <p:cNvPicPr>
              <a:picLocks noChangeAspect="1"/>
            </p:cNvPicPr>
            <p:nvPr/>
          </p:nvPicPr>
          <p:blipFill>
            <a:blip r:embed="rId4"/>
            <a:stretch>
              <a:fillRect/>
            </a:stretch>
          </p:blipFill>
          <p:spPr>
            <a:xfrm>
              <a:off x="5037666" y="1633911"/>
              <a:ext cx="3718085" cy="3403081"/>
            </a:xfrm>
            <a:prstGeom prst="rect">
              <a:avLst/>
            </a:prstGeom>
          </p:spPr>
        </p:pic>
      </p:grpSp>
      <p:sp>
        <p:nvSpPr>
          <p:cNvPr id="8" name="TextBox 7"/>
          <p:cNvSpPr txBox="1"/>
          <p:nvPr/>
        </p:nvSpPr>
        <p:spPr>
          <a:xfrm>
            <a:off x="239889" y="1594556"/>
            <a:ext cx="8636000" cy="584776"/>
          </a:xfrm>
          <a:prstGeom prst="rect">
            <a:avLst/>
          </a:prstGeom>
          <a:noFill/>
        </p:spPr>
        <p:txBody>
          <a:bodyPr wrap="square" rtlCol="0">
            <a:spAutoFit/>
          </a:bodyPr>
          <a:lstStyle/>
          <a:p>
            <a:pPr algn="ctr"/>
            <a:r>
              <a:rPr lang="en-US" sz="3200" b="1" dirty="0" smtClean="0">
                <a:solidFill>
                  <a:srgbClr val="800000"/>
                </a:solidFill>
              </a:rPr>
              <a:t>Consulted with:</a:t>
            </a:r>
            <a:endParaRPr lang="en-US" sz="3200" b="1" dirty="0">
              <a:solidFill>
                <a:srgbClr val="800000"/>
              </a:solidFill>
            </a:endParaRPr>
          </a:p>
        </p:txBody>
      </p:sp>
    </p:spTree>
    <p:extLst>
      <p:ext uri="{BB962C8B-B14F-4D97-AF65-F5344CB8AC3E}">
        <p14:creationId xmlns:p14="http://schemas.microsoft.com/office/powerpoint/2010/main" val="383485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of Oklahoma </a:t>
            </a:r>
            <a:r>
              <a:rPr lang="en-US" sz="2400" dirty="0" smtClean="0">
                <a:solidFill>
                  <a:schemeClr val="bg1">
                    <a:lumMod val="75000"/>
                  </a:schemeClr>
                </a:solidFill>
                <a:latin typeface="Calibri" charset="0"/>
                <a:ea typeface="ＭＳ Ｐゴシック" charset="0"/>
                <a:cs typeface="ＭＳ Ｐゴシック" charset="0"/>
              </a:rPr>
              <a:t>Libraries</a:t>
            </a:r>
          </a:p>
          <a:p>
            <a:pPr marL="514350" indent="-514350">
              <a:buFont typeface="+mj-lt"/>
              <a:buAutoNum type="arabicPeriod"/>
            </a:pPr>
            <a:r>
              <a:rPr lang="en-US" sz="2400" dirty="0" smtClean="0">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Virtual Reality</a:t>
            </a:r>
            <a:r>
              <a:rPr lang="en-US" sz="1800" dirty="0">
                <a:latin typeface="Calibri" charset="0"/>
                <a:ea typeface="ＭＳ Ｐゴシック" charset="0"/>
                <a:cs typeface="ＭＳ Ｐゴシック" charset="0"/>
              </a:rPr>
              <a:t> </a:t>
            </a:r>
            <a:r>
              <a:rPr lang="en-US" sz="1800" dirty="0">
                <a:solidFill>
                  <a:srgbClr val="BFBFBF"/>
                </a:solidFill>
                <a:latin typeface="Calibri" charset="0"/>
                <a:ea typeface="ＭＳ Ｐゴシック" charset="0"/>
                <a:cs typeface="ＭＳ Ｐゴシック" charset="0"/>
              </a:rPr>
              <a:t>/ Timeline / Semantic </a:t>
            </a:r>
            <a:r>
              <a:rPr lang="en-US" sz="1800" dirty="0" smtClean="0">
                <a:solidFill>
                  <a:srgbClr val="BFBFBF"/>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rgbClr val="BFBFBF"/>
                </a:solidFill>
                <a:latin typeface="Calibri" charset="0"/>
                <a:ea typeface="ＭＳ Ｐゴシック" charset="0"/>
                <a:cs typeface="ＭＳ Ｐゴシック" charset="0"/>
              </a:rPr>
              <a:t>NavApp</a:t>
            </a:r>
            <a:endParaRPr lang="en-US" sz="1800" dirty="0" smtClean="0">
              <a:solidFill>
                <a:srgbClr val="BFBFBF"/>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WCampusMap.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21843" y="1777996"/>
            <a:ext cx="6203767" cy="4247446"/>
          </a:xfrm>
          <a:prstGeom prst="rect">
            <a:avLst/>
          </a:prstGeom>
        </p:spPr>
      </p:pic>
      <p:pic>
        <p:nvPicPr>
          <p:cNvPr id="6" name="Picture 5"/>
          <p:cNvPicPr>
            <a:picLocks noChangeAspect="1"/>
          </p:cNvPicPr>
          <p:nvPr/>
        </p:nvPicPr>
        <p:blipFill>
          <a:blip r:embed="rId3"/>
          <a:stretch>
            <a:fillRect/>
          </a:stretch>
        </p:blipFill>
        <p:spPr>
          <a:xfrm>
            <a:off x="20320" y="0"/>
            <a:ext cx="9123680" cy="1464579"/>
          </a:xfrm>
          <a:prstGeom prst="rect">
            <a:avLst/>
          </a:prstGeom>
        </p:spPr>
      </p:pic>
      <p:pic>
        <p:nvPicPr>
          <p:cNvPr id="4" name="Picture 3"/>
          <p:cNvPicPr>
            <a:picLocks noChangeAspect="1"/>
          </p:cNvPicPr>
          <p:nvPr/>
        </p:nvPicPr>
        <p:blipFill>
          <a:blip r:embed="rId4"/>
          <a:stretch>
            <a:fillRect/>
          </a:stretch>
        </p:blipFill>
        <p:spPr>
          <a:xfrm>
            <a:off x="6151697" y="1629340"/>
            <a:ext cx="2992303" cy="4537780"/>
          </a:xfrm>
          <a:prstGeom prst="rect">
            <a:avLst/>
          </a:prstGeom>
        </p:spPr>
      </p:pic>
    </p:spTree>
    <p:extLst>
      <p:ext uri="{BB962C8B-B14F-4D97-AF65-F5344CB8AC3E}">
        <p14:creationId xmlns:p14="http://schemas.microsoft.com/office/powerpoint/2010/main" val="222339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5" name="TextBox 4"/>
          <p:cNvSpPr txBox="1"/>
          <p:nvPr/>
        </p:nvSpPr>
        <p:spPr>
          <a:xfrm>
            <a:off x="299718" y="1627852"/>
            <a:ext cx="8632613" cy="4662815"/>
          </a:xfrm>
          <a:prstGeom prst="rect">
            <a:avLst/>
          </a:prstGeom>
          <a:noFill/>
        </p:spPr>
        <p:txBody>
          <a:bodyPr wrap="square" rtlCol="0">
            <a:spAutoFit/>
          </a:bodyPr>
          <a:lstStyle/>
          <a:p>
            <a:pPr>
              <a:spcBef>
                <a:spcPts val="1200"/>
              </a:spcBef>
            </a:pPr>
            <a:r>
              <a:rPr lang="en-US" sz="3200" b="1" dirty="0" smtClean="0">
                <a:solidFill>
                  <a:srgbClr val="800000"/>
                </a:solidFill>
              </a:rPr>
              <a:t>G.W. Exhibition brings together a total of:</a:t>
            </a:r>
          </a:p>
          <a:p>
            <a:pPr marL="285750" indent="-285750">
              <a:spcBef>
                <a:spcPts val="1200"/>
              </a:spcBef>
              <a:buFont typeface="Arial"/>
              <a:buChar char="•"/>
            </a:pPr>
            <a:r>
              <a:rPr lang="en-US" sz="3200" dirty="0" smtClean="0">
                <a:solidFill>
                  <a:srgbClr val="800000"/>
                </a:solidFill>
              </a:rPr>
              <a:t>3 Campuses</a:t>
            </a:r>
          </a:p>
          <a:p>
            <a:pPr marL="285750" indent="-285750">
              <a:spcBef>
                <a:spcPts val="1200"/>
              </a:spcBef>
              <a:buFont typeface="Arial"/>
              <a:buChar char="•"/>
            </a:pPr>
            <a:r>
              <a:rPr lang="en-US" sz="3200" dirty="0" smtClean="0">
                <a:solidFill>
                  <a:srgbClr val="800000"/>
                </a:solidFill>
              </a:rPr>
              <a:t>7 Different Locations</a:t>
            </a:r>
          </a:p>
          <a:p>
            <a:pPr marL="285750" indent="-285750">
              <a:spcBef>
                <a:spcPts val="1200"/>
              </a:spcBef>
              <a:buFont typeface="Arial"/>
              <a:buChar char="•"/>
            </a:pPr>
            <a:r>
              <a:rPr lang="en-US" sz="3200" dirty="0" smtClean="0">
                <a:solidFill>
                  <a:srgbClr val="800000"/>
                </a:solidFill>
              </a:rPr>
              <a:t>All linked together and supported by technology, programs, website and resources</a:t>
            </a:r>
          </a:p>
          <a:p>
            <a:pPr algn="ctr">
              <a:spcBef>
                <a:spcPts val="0"/>
              </a:spcBef>
            </a:pPr>
            <a:endParaRPr lang="en-US" sz="900" i="1" dirty="0" smtClean="0">
              <a:solidFill>
                <a:srgbClr val="800000"/>
              </a:solidFill>
            </a:endParaRPr>
          </a:p>
          <a:p>
            <a:pPr algn="ctr">
              <a:spcBef>
                <a:spcPts val="0"/>
              </a:spcBef>
            </a:pPr>
            <a:r>
              <a:rPr lang="en-US" sz="3200" i="1" dirty="0" smtClean="0">
                <a:solidFill>
                  <a:srgbClr val="800000"/>
                </a:solidFill>
              </a:rPr>
              <a:t>Supporting the theme: </a:t>
            </a:r>
          </a:p>
          <a:p>
            <a:pPr algn="ctr">
              <a:spcBef>
                <a:spcPts val="0"/>
              </a:spcBef>
            </a:pPr>
            <a:r>
              <a:rPr lang="en-US" sz="3200" i="1" dirty="0" smtClean="0">
                <a:solidFill>
                  <a:srgbClr val="800000"/>
                </a:solidFill>
              </a:rPr>
              <a:t>“Crossroads of the University”</a:t>
            </a:r>
            <a:endParaRPr lang="en-US" sz="3200" i="1" dirty="0">
              <a:solidFill>
                <a:srgbClr val="800000"/>
              </a:solidFill>
            </a:endParaRPr>
          </a:p>
        </p:txBody>
      </p:sp>
    </p:spTree>
    <p:extLst>
      <p:ext uri="{BB962C8B-B14F-4D97-AF65-F5344CB8AC3E}">
        <p14:creationId xmlns:p14="http://schemas.microsoft.com/office/powerpoint/2010/main" val="1589894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500"/>
                                        <p:tgtEl>
                                          <p:spTgt spid="5">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of Oklahoma</a:t>
            </a:r>
            <a:r>
              <a:rPr lang="en-US" sz="2400" dirty="0">
                <a:solidFill>
                  <a:schemeClr val="bg1">
                    <a:lumMod val="75000"/>
                  </a:schemeClr>
                </a:solidFill>
                <a:latin typeface="Calibri" charset="0"/>
                <a:ea typeface="ＭＳ Ｐゴシック" charset="0"/>
                <a:cs typeface="ＭＳ Ｐゴシック" charset="0"/>
              </a:rPr>
              <a:t> </a:t>
            </a:r>
            <a:r>
              <a:rPr lang="en-US" sz="2400" dirty="0" smtClean="0">
                <a:solidFill>
                  <a:schemeClr val="bg1">
                    <a:lumMod val="75000"/>
                  </a:schemeClr>
                </a:solidFill>
                <a:latin typeface="Calibri" charset="0"/>
                <a:ea typeface="ＭＳ Ｐゴシック" charset="0"/>
                <a:cs typeface="ＭＳ Ｐゴシック" charset="0"/>
              </a:rPr>
              <a:t>Libraries</a:t>
            </a:r>
            <a:endParaRPr lang="en-US" sz="24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Virtual Reality</a:t>
            </a:r>
            <a:r>
              <a:rPr lang="en-US" sz="1800" dirty="0">
                <a:solidFill>
                  <a:srgbClr val="BFBFBF"/>
                </a:solidFill>
                <a:latin typeface="Calibri" charset="0"/>
                <a:ea typeface="ＭＳ Ｐゴシック" charset="0"/>
                <a:cs typeface="ＭＳ Ｐゴシック" charset="0"/>
              </a:rPr>
              <a:t> / Timeline / Semantic </a:t>
            </a:r>
            <a:r>
              <a:rPr lang="en-US" sz="1800" dirty="0" smtClean="0">
                <a:solidFill>
                  <a:srgbClr val="BFBFBF"/>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rgbClr val="BFBFBF"/>
                </a:solidFill>
                <a:latin typeface="Calibri" charset="0"/>
                <a:ea typeface="ＭＳ Ｐゴシック" charset="0"/>
                <a:cs typeface="ＭＳ Ｐゴシック" charset="0"/>
              </a:rPr>
              <a:t>NavApp</a:t>
            </a:r>
            <a:endParaRPr lang="en-US" sz="1800" dirty="0" smtClean="0">
              <a:solidFill>
                <a:srgbClr val="BFBFBF"/>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Leaning-Tower.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349226" y="1038024"/>
            <a:ext cx="3560943" cy="5242546"/>
          </a:xfrm>
          <a:prstGeom prst="rect">
            <a:avLst/>
          </a:prstGeom>
        </p:spPr>
      </p:pic>
      <p:pic>
        <p:nvPicPr>
          <p:cNvPr id="4" name="Picture 3"/>
          <p:cNvPicPr>
            <a:picLocks noChangeAspect="1"/>
          </p:cNvPicPr>
          <p:nvPr/>
        </p:nvPicPr>
        <p:blipFill>
          <a:blip r:embed="rId3"/>
          <a:stretch>
            <a:fillRect/>
          </a:stretch>
        </p:blipFill>
        <p:spPr>
          <a:xfrm>
            <a:off x="20320" y="0"/>
            <a:ext cx="9123680" cy="1464579"/>
          </a:xfrm>
          <a:prstGeom prst="rect">
            <a:avLst/>
          </a:prstGeom>
        </p:spPr>
      </p:pic>
      <p:sp>
        <p:nvSpPr>
          <p:cNvPr id="2" name="TextBox 1"/>
          <p:cNvSpPr txBox="1"/>
          <p:nvPr/>
        </p:nvSpPr>
        <p:spPr>
          <a:xfrm>
            <a:off x="237067" y="1786467"/>
            <a:ext cx="4961466" cy="4647426"/>
          </a:xfrm>
          <a:prstGeom prst="rect">
            <a:avLst/>
          </a:prstGeom>
          <a:noFill/>
        </p:spPr>
        <p:txBody>
          <a:bodyPr wrap="square" rtlCol="0">
            <a:spAutoFit/>
          </a:bodyPr>
          <a:lstStyle/>
          <a:p>
            <a:pPr>
              <a:spcAft>
                <a:spcPts val="600"/>
              </a:spcAft>
            </a:pPr>
            <a:r>
              <a:rPr lang="en-US" sz="2800" dirty="0" smtClean="0">
                <a:solidFill>
                  <a:srgbClr val="800000"/>
                </a:solidFill>
              </a:rPr>
              <a:t>Featured in main lobby of Library:</a:t>
            </a:r>
          </a:p>
          <a:p>
            <a:pPr marL="285750" indent="-285750">
              <a:spcAft>
                <a:spcPts val="600"/>
              </a:spcAft>
              <a:buFont typeface="Arial"/>
              <a:buChar char="•"/>
            </a:pPr>
            <a:r>
              <a:rPr lang="en-US" sz="2600" dirty="0" smtClean="0">
                <a:solidFill>
                  <a:srgbClr val="800000"/>
                </a:solidFill>
              </a:rPr>
              <a:t>20 foot replica of Tower of Pisa</a:t>
            </a:r>
          </a:p>
          <a:p>
            <a:pPr marL="741363" lvl="1" indent="-285750">
              <a:spcAft>
                <a:spcPts val="600"/>
              </a:spcAft>
              <a:buFont typeface="Arial"/>
              <a:buChar char="•"/>
            </a:pPr>
            <a:r>
              <a:rPr lang="en-US" sz="2400" dirty="0">
                <a:solidFill>
                  <a:srgbClr val="800000"/>
                </a:solidFill>
              </a:rPr>
              <a:t>Built by College of </a:t>
            </a:r>
            <a:r>
              <a:rPr lang="en-US" sz="2400" dirty="0" smtClean="0">
                <a:solidFill>
                  <a:srgbClr val="800000"/>
                </a:solidFill>
              </a:rPr>
              <a:t>Engineering</a:t>
            </a:r>
          </a:p>
          <a:p>
            <a:pPr marL="741363" lvl="1" indent="-285750">
              <a:spcAft>
                <a:spcPts val="600"/>
              </a:spcAft>
              <a:buFont typeface="Arial"/>
              <a:buChar char="•"/>
            </a:pPr>
            <a:r>
              <a:rPr lang="en-US" sz="2400" dirty="0" smtClean="0">
                <a:solidFill>
                  <a:srgbClr val="800000"/>
                </a:solidFill>
              </a:rPr>
              <a:t>Operating ball drop simulating Galileo’s reported test</a:t>
            </a:r>
          </a:p>
          <a:p>
            <a:pPr marL="741363" lvl="1" indent="-285750">
              <a:spcAft>
                <a:spcPts val="600"/>
              </a:spcAft>
              <a:buFont typeface="Arial"/>
              <a:buChar char="•"/>
            </a:pPr>
            <a:r>
              <a:rPr lang="en-US" sz="2400" dirty="0" smtClean="0">
                <a:solidFill>
                  <a:srgbClr val="800000"/>
                </a:solidFill>
              </a:rPr>
              <a:t>Speeds calculated and reported to user</a:t>
            </a:r>
            <a:endParaRPr lang="en-US" sz="2400" dirty="0">
              <a:solidFill>
                <a:srgbClr val="800000"/>
              </a:solidFill>
            </a:endParaRPr>
          </a:p>
        </p:txBody>
      </p:sp>
    </p:spTree>
    <p:extLst>
      <p:ext uri="{BB962C8B-B14F-4D97-AF65-F5344CB8AC3E}">
        <p14:creationId xmlns:p14="http://schemas.microsoft.com/office/powerpoint/2010/main" val="601227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0320" y="0"/>
            <a:ext cx="9123680" cy="1464579"/>
          </a:xfrm>
          <a:prstGeom prst="rect">
            <a:avLst/>
          </a:prstGeom>
        </p:spPr>
      </p:pic>
      <p:grpSp>
        <p:nvGrpSpPr>
          <p:cNvPr id="5" name="Group 4"/>
          <p:cNvGrpSpPr/>
          <p:nvPr/>
        </p:nvGrpSpPr>
        <p:grpSpPr>
          <a:xfrm>
            <a:off x="0" y="1464578"/>
            <a:ext cx="9158111" cy="4556864"/>
            <a:chOff x="0" y="1464578"/>
            <a:chExt cx="9158111" cy="4556864"/>
          </a:xfrm>
        </p:grpSpPr>
        <p:pic>
          <p:nvPicPr>
            <p:cNvPr id="4" name="Picture 3" descr="GW-entryway.jp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464578"/>
              <a:ext cx="9158111" cy="4095199"/>
            </a:xfrm>
            <a:prstGeom prst="rect">
              <a:avLst/>
            </a:prstGeom>
          </p:spPr>
        </p:pic>
        <p:sp>
          <p:nvSpPr>
            <p:cNvPr id="2" name="TextBox 1"/>
            <p:cNvSpPr txBox="1"/>
            <p:nvPr/>
          </p:nvSpPr>
          <p:spPr>
            <a:xfrm>
              <a:off x="1" y="5559777"/>
              <a:ext cx="9144000" cy="461665"/>
            </a:xfrm>
            <a:prstGeom prst="rect">
              <a:avLst/>
            </a:prstGeom>
            <a:noFill/>
          </p:spPr>
          <p:txBody>
            <a:bodyPr wrap="square" rtlCol="0">
              <a:spAutoFit/>
            </a:bodyPr>
            <a:lstStyle/>
            <a:p>
              <a:pPr algn="ctr"/>
              <a:r>
                <a:rPr lang="en-US" sz="2400" b="1" dirty="0">
                  <a:solidFill>
                    <a:srgbClr val="800000"/>
                  </a:solidFill>
                </a:rPr>
                <a:t>Digital Tech Square, Main Floor – </a:t>
              </a:r>
              <a:r>
                <a:rPr lang="en-US" sz="2400" b="1" dirty="0" err="1">
                  <a:solidFill>
                    <a:srgbClr val="800000"/>
                  </a:solidFill>
                </a:rPr>
                <a:t>Bizzell</a:t>
              </a:r>
              <a:r>
                <a:rPr lang="en-US" sz="2400" b="1" dirty="0">
                  <a:solidFill>
                    <a:srgbClr val="800000"/>
                  </a:solidFill>
                </a:rPr>
                <a:t> Memorial Library</a:t>
              </a:r>
            </a:p>
          </p:txBody>
        </p:sp>
      </p:grpSp>
    </p:spTree>
    <p:extLst>
      <p:ext uri="{BB962C8B-B14F-4D97-AF65-F5344CB8AC3E}">
        <p14:creationId xmlns:p14="http://schemas.microsoft.com/office/powerpoint/2010/main" val="383485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W-Main.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1442720"/>
            <a:ext cx="9144000" cy="4200863"/>
          </a:xfrm>
          <a:prstGeom prst="rect">
            <a:avLst/>
          </a:prstGeom>
        </p:spPr>
      </p:pic>
      <p:pic>
        <p:nvPicPr>
          <p:cNvPr id="3" name="Picture 2"/>
          <p:cNvPicPr>
            <a:picLocks noChangeAspect="1"/>
          </p:cNvPicPr>
          <p:nvPr/>
        </p:nvPicPr>
        <p:blipFill>
          <a:blip r:embed="rId3"/>
          <a:stretch>
            <a:fillRect/>
          </a:stretch>
        </p:blipFill>
        <p:spPr>
          <a:xfrm>
            <a:off x="20320" y="0"/>
            <a:ext cx="9123680" cy="1464579"/>
          </a:xfrm>
          <a:prstGeom prst="rect">
            <a:avLst/>
          </a:prstGeom>
        </p:spPr>
      </p:pic>
      <p:sp>
        <p:nvSpPr>
          <p:cNvPr id="4" name="TextBox 3"/>
          <p:cNvSpPr txBox="1"/>
          <p:nvPr/>
        </p:nvSpPr>
        <p:spPr>
          <a:xfrm>
            <a:off x="1" y="5573888"/>
            <a:ext cx="9144000" cy="461665"/>
          </a:xfrm>
          <a:prstGeom prst="rect">
            <a:avLst/>
          </a:prstGeom>
          <a:noFill/>
        </p:spPr>
        <p:txBody>
          <a:bodyPr wrap="square" rtlCol="0">
            <a:spAutoFit/>
          </a:bodyPr>
          <a:lstStyle/>
          <a:p>
            <a:pPr algn="ctr"/>
            <a:r>
              <a:rPr lang="en-US" sz="2400" b="1" dirty="0" smtClean="0">
                <a:solidFill>
                  <a:srgbClr val="800000"/>
                </a:solidFill>
              </a:rPr>
              <a:t>Digital Tech Square, Main Floor – </a:t>
            </a:r>
            <a:r>
              <a:rPr lang="en-US" sz="2400" b="1" dirty="0" err="1" smtClean="0">
                <a:solidFill>
                  <a:srgbClr val="800000"/>
                </a:solidFill>
              </a:rPr>
              <a:t>Bizzell</a:t>
            </a:r>
            <a:r>
              <a:rPr lang="en-US" sz="2400" b="1" dirty="0" smtClean="0">
                <a:solidFill>
                  <a:srgbClr val="800000"/>
                </a:solidFill>
              </a:rPr>
              <a:t> Memorial Library</a:t>
            </a:r>
            <a:endParaRPr lang="en-US" sz="2400" b="1" dirty="0">
              <a:solidFill>
                <a:srgbClr val="800000"/>
              </a:solidFill>
            </a:endParaRPr>
          </a:p>
        </p:txBody>
      </p:sp>
    </p:spTree>
    <p:extLst>
      <p:ext uri="{BB962C8B-B14F-4D97-AF65-F5344CB8AC3E}">
        <p14:creationId xmlns:p14="http://schemas.microsoft.com/office/powerpoint/2010/main" val="995664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grpSp>
        <p:nvGrpSpPr>
          <p:cNvPr id="5" name="Group 4"/>
          <p:cNvGrpSpPr/>
          <p:nvPr/>
        </p:nvGrpSpPr>
        <p:grpSpPr>
          <a:xfrm>
            <a:off x="1" y="1483090"/>
            <a:ext cx="9144000" cy="4552463"/>
            <a:chOff x="1" y="1483090"/>
            <a:chExt cx="9144000" cy="4552463"/>
          </a:xfrm>
        </p:grpSpPr>
        <p:pic>
          <p:nvPicPr>
            <p:cNvPr id="2" name="Picture 1" descr="GW-Timeline-Moomat-Cub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80062" y="1483090"/>
              <a:ext cx="6680826" cy="4172643"/>
            </a:xfrm>
            <a:prstGeom prst="rect">
              <a:avLst/>
            </a:prstGeom>
          </p:spPr>
        </p:pic>
        <p:sp>
          <p:nvSpPr>
            <p:cNvPr id="4" name="TextBox 3"/>
            <p:cNvSpPr txBox="1"/>
            <p:nvPr/>
          </p:nvSpPr>
          <p:spPr>
            <a:xfrm>
              <a:off x="1" y="5573888"/>
              <a:ext cx="9144000" cy="461665"/>
            </a:xfrm>
            <a:prstGeom prst="rect">
              <a:avLst/>
            </a:prstGeom>
            <a:noFill/>
          </p:spPr>
          <p:txBody>
            <a:bodyPr wrap="square" rtlCol="0">
              <a:spAutoFit/>
            </a:bodyPr>
            <a:lstStyle/>
            <a:p>
              <a:pPr algn="ctr"/>
              <a:r>
                <a:rPr lang="en-US" sz="2400" b="1" dirty="0" smtClean="0">
                  <a:solidFill>
                    <a:srgbClr val="800000"/>
                  </a:solidFill>
                </a:rPr>
                <a:t>Digital Tech Square, Main Floor – </a:t>
              </a:r>
              <a:r>
                <a:rPr lang="en-US" sz="2400" b="1" dirty="0" err="1" smtClean="0">
                  <a:solidFill>
                    <a:srgbClr val="800000"/>
                  </a:solidFill>
                </a:rPr>
                <a:t>Bizzell</a:t>
              </a:r>
              <a:r>
                <a:rPr lang="en-US" sz="2400" b="1" dirty="0" smtClean="0">
                  <a:solidFill>
                    <a:srgbClr val="800000"/>
                  </a:solidFill>
                </a:rPr>
                <a:t> Memorial Library</a:t>
              </a:r>
              <a:endParaRPr lang="en-US" sz="2400" b="1" dirty="0">
                <a:solidFill>
                  <a:srgbClr val="800000"/>
                </a:solidFill>
              </a:endParaRPr>
            </a:p>
          </p:txBody>
        </p:sp>
      </p:grpSp>
    </p:spTree>
    <p:extLst>
      <p:ext uri="{BB962C8B-B14F-4D97-AF65-F5344CB8AC3E}">
        <p14:creationId xmlns:p14="http://schemas.microsoft.com/office/powerpoint/2010/main" val="378491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latin typeface="Calibri" charset="0"/>
                <a:ea typeface="ＭＳ Ｐゴシック" charset="0"/>
                <a:cs typeface="ＭＳ Ｐゴシック" charset="0"/>
              </a:rPr>
              <a:t>Introduction</a:t>
            </a:r>
            <a:r>
              <a:rPr lang="en-US" sz="2400" dirty="0">
                <a:latin typeface="Calibri" charset="0"/>
                <a:ea typeface="ＭＳ Ｐゴシック" charset="0"/>
                <a:cs typeface="ＭＳ Ｐゴシック" charset="0"/>
              </a:rPr>
              <a:t> </a:t>
            </a:r>
            <a:r>
              <a:rPr lang="en-US" sz="2400" dirty="0" smtClean="0">
                <a:latin typeface="Calibri" charset="0"/>
                <a:ea typeface="ＭＳ Ｐゴシック" charset="0"/>
                <a:cs typeface="ＭＳ Ｐゴシック" charset="0"/>
              </a:rPr>
              <a:t>- University of Oklahoma Libraries</a:t>
            </a:r>
          </a:p>
          <a:p>
            <a:pPr marL="514350" indent="-514350">
              <a:buFont typeface="+mj-lt"/>
              <a:buAutoNum type="arabicPeriod"/>
            </a:pPr>
            <a:r>
              <a:rPr lang="en-US" sz="2400" dirty="0" smtClean="0">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latin typeface="Calibri" charset="0"/>
                <a:ea typeface="ＭＳ Ｐゴシック" charset="0"/>
                <a:cs typeface="ＭＳ Ｐゴシック" charset="0"/>
              </a:rPr>
              <a:t>Website</a:t>
            </a:r>
          </a:p>
          <a:p>
            <a:pPr marL="1314450" lvl="2" indent="-514350">
              <a:buFont typeface="+mj-lt"/>
              <a:buAutoNum type="romanLcPeriod"/>
            </a:pPr>
            <a:r>
              <a:rPr lang="en-US" sz="1800" dirty="0" smtClean="0">
                <a:latin typeface="Calibri" charset="0"/>
                <a:ea typeface="ＭＳ Ｐゴシック" charset="0"/>
                <a:cs typeface="ＭＳ Ｐゴシック" charset="0"/>
              </a:rPr>
              <a:t>Virtual Reality / Timeline / Semantic Web</a:t>
            </a:r>
          </a:p>
          <a:p>
            <a:pPr marL="1314450" lvl="2" indent="-514350">
              <a:buFont typeface="+mj-lt"/>
              <a:buAutoNum type="romanLcPeriod"/>
            </a:pPr>
            <a:r>
              <a:rPr lang="en-US" sz="1800" dirty="0" err="1" smtClean="0">
                <a:latin typeface="Calibri" charset="0"/>
                <a:ea typeface="ＭＳ Ｐゴシック" charset="0"/>
                <a:cs typeface="ＭＳ Ｐゴシック" charset="0"/>
              </a:rPr>
              <a:t>NavApp</a:t>
            </a:r>
            <a:endParaRPr lang="en-US" sz="1800" dirty="0" smtClean="0">
              <a:latin typeface="Calibri" charset="0"/>
              <a:ea typeface="ＭＳ Ｐゴシック" charset="0"/>
              <a:cs typeface="ＭＳ Ｐゴシック" charset="0"/>
            </a:endParaRPr>
          </a:p>
          <a:p>
            <a:pPr marL="1314450" lvl="2" indent="-514350">
              <a:buFont typeface="+mj-lt"/>
              <a:buAutoNum type="romanLcPeriod"/>
            </a:pPr>
            <a:r>
              <a:rPr lang="en-US" sz="1800" dirty="0" smtClean="0">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latin typeface="Calibri" charset="0"/>
                <a:ea typeface="ＭＳ Ｐゴシック" charset="0"/>
                <a:cs typeface="ＭＳ Ｐゴシック" charset="0"/>
              </a:rPr>
              <a:t>Hackathons</a:t>
            </a:r>
            <a:endParaRPr lang="en-US" sz="1800" dirty="0" smtClean="0">
              <a:latin typeface="Calibri" charset="0"/>
              <a:ea typeface="ＭＳ Ｐゴシック" charset="0"/>
              <a:cs typeface="ＭＳ Ｐゴシック" charset="0"/>
            </a:endParaRPr>
          </a:p>
          <a:p>
            <a:pPr marL="514350" indent="-514350">
              <a:buFont typeface="+mj-lt"/>
              <a:buAutoNum type="arabicPeriod"/>
            </a:pPr>
            <a:r>
              <a:rPr lang="en-US" sz="2400" dirty="0" smtClean="0">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53518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0320" y="0"/>
            <a:ext cx="9123680" cy="1464579"/>
          </a:xfrm>
          <a:prstGeom prst="rect">
            <a:avLst/>
          </a:prstGeom>
        </p:spPr>
      </p:pic>
      <p:grpSp>
        <p:nvGrpSpPr>
          <p:cNvPr id="2" name="Group 1"/>
          <p:cNvGrpSpPr/>
          <p:nvPr/>
        </p:nvGrpSpPr>
        <p:grpSpPr>
          <a:xfrm>
            <a:off x="1" y="1515545"/>
            <a:ext cx="9144000" cy="4675229"/>
            <a:chOff x="1" y="1515545"/>
            <a:chExt cx="9144000" cy="4675229"/>
          </a:xfrm>
        </p:grpSpPr>
        <p:pic>
          <p:nvPicPr>
            <p:cNvPr id="6" name="Picture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0071" y="1515545"/>
              <a:ext cx="8965940" cy="4309521"/>
            </a:xfrm>
            <a:prstGeom prst="rect">
              <a:avLst/>
            </a:prstGeom>
          </p:spPr>
        </p:pic>
        <p:sp>
          <p:nvSpPr>
            <p:cNvPr id="9" name="TextBox 8"/>
            <p:cNvSpPr txBox="1"/>
            <p:nvPr/>
          </p:nvSpPr>
          <p:spPr>
            <a:xfrm>
              <a:off x="1" y="5729109"/>
              <a:ext cx="9144000" cy="461665"/>
            </a:xfrm>
            <a:prstGeom prst="rect">
              <a:avLst/>
            </a:prstGeom>
            <a:noFill/>
          </p:spPr>
          <p:txBody>
            <a:bodyPr wrap="square" rtlCol="0">
              <a:spAutoFit/>
            </a:bodyPr>
            <a:lstStyle/>
            <a:p>
              <a:pPr algn="ctr"/>
              <a:r>
                <a:rPr lang="en-US" sz="2400" b="1" dirty="0" smtClean="0">
                  <a:solidFill>
                    <a:srgbClr val="800000"/>
                  </a:solidFill>
                </a:rPr>
                <a:t>5</a:t>
              </a:r>
              <a:r>
                <a:rPr lang="en-US" sz="2400" b="1" baseline="30000" dirty="0" smtClean="0">
                  <a:solidFill>
                    <a:srgbClr val="800000"/>
                  </a:solidFill>
                </a:rPr>
                <a:t>th</a:t>
              </a:r>
              <a:r>
                <a:rPr lang="en-US" sz="2400" b="1" dirty="0" smtClean="0">
                  <a:solidFill>
                    <a:srgbClr val="800000"/>
                  </a:solidFill>
                </a:rPr>
                <a:t> Floor – Special Collections – </a:t>
              </a:r>
              <a:r>
                <a:rPr lang="en-US" sz="2400" b="1" dirty="0" err="1" smtClean="0">
                  <a:solidFill>
                    <a:srgbClr val="800000"/>
                  </a:solidFill>
                </a:rPr>
                <a:t>Bizzell</a:t>
              </a:r>
              <a:r>
                <a:rPr lang="en-US" sz="2400" b="1" dirty="0" smtClean="0">
                  <a:solidFill>
                    <a:srgbClr val="800000"/>
                  </a:solidFill>
                </a:rPr>
                <a:t> Memorial Library</a:t>
              </a:r>
              <a:endParaRPr lang="en-US" sz="2400" b="1" dirty="0">
                <a:solidFill>
                  <a:srgbClr val="800000"/>
                </a:solidFill>
              </a:endParaRPr>
            </a:p>
          </p:txBody>
        </p:sp>
      </p:grpSp>
    </p:spTree>
    <p:extLst>
      <p:ext uri="{BB962C8B-B14F-4D97-AF65-F5344CB8AC3E}">
        <p14:creationId xmlns:p14="http://schemas.microsoft.com/office/powerpoint/2010/main" val="1641913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0320" y="0"/>
            <a:ext cx="9123680" cy="1464579"/>
          </a:xfrm>
          <a:prstGeom prst="rect">
            <a:avLst/>
          </a:prstGeom>
        </p:spPr>
      </p:pic>
      <p:grpSp>
        <p:nvGrpSpPr>
          <p:cNvPr id="3" name="Group 2"/>
          <p:cNvGrpSpPr/>
          <p:nvPr/>
        </p:nvGrpSpPr>
        <p:grpSpPr>
          <a:xfrm>
            <a:off x="1" y="1594560"/>
            <a:ext cx="9152779" cy="4596214"/>
            <a:chOff x="1" y="1594560"/>
            <a:chExt cx="9152779" cy="4596214"/>
          </a:xfrm>
        </p:grpSpPr>
        <p:pic>
          <p:nvPicPr>
            <p:cNvPr id="7" name="Picture 6" descr="5th-floor-wid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209" y="1594560"/>
              <a:ext cx="9146571" cy="4169697"/>
            </a:xfrm>
            <a:prstGeom prst="rect">
              <a:avLst/>
            </a:prstGeom>
          </p:spPr>
        </p:pic>
        <p:sp>
          <p:nvSpPr>
            <p:cNvPr id="8" name="TextBox 7"/>
            <p:cNvSpPr txBox="1"/>
            <p:nvPr/>
          </p:nvSpPr>
          <p:spPr>
            <a:xfrm>
              <a:off x="1" y="5729109"/>
              <a:ext cx="9144000" cy="461665"/>
            </a:xfrm>
            <a:prstGeom prst="rect">
              <a:avLst/>
            </a:prstGeom>
            <a:noFill/>
          </p:spPr>
          <p:txBody>
            <a:bodyPr wrap="square" rtlCol="0">
              <a:spAutoFit/>
            </a:bodyPr>
            <a:lstStyle/>
            <a:p>
              <a:pPr algn="ctr"/>
              <a:r>
                <a:rPr lang="en-US" sz="2400" b="1" dirty="0" smtClean="0">
                  <a:solidFill>
                    <a:srgbClr val="800000"/>
                  </a:solidFill>
                </a:rPr>
                <a:t>5</a:t>
              </a:r>
              <a:r>
                <a:rPr lang="en-US" sz="2400" b="1" baseline="30000" dirty="0" smtClean="0">
                  <a:solidFill>
                    <a:srgbClr val="800000"/>
                  </a:solidFill>
                </a:rPr>
                <a:t>th</a:t>
              </a:r>
              <a:r>
                <a:rPr lang="en-US" sz="2400" b="1" dirty="0" smtClean="0">
                  <a:solidFill>
                    <a:srgbClr val="800000"/>
                  </a:solidFill>
                </a:rPr>
                <a:t> Floor – Special Collections – </a:t>
              </a:r>
              <a:r>
                <a:rPr lang="en-US" sz="2400" b="1" dirty="0" err="1" smtClean="0">
                  <a:solidFill>
                    <a:srgbClr val="800000"/>
                  </a:solidFill>
                </a:rPr>
                <a:t>Bizzell</a:t>
              </a:r>
              <a:r>
                <a:rPr lang="en-US" sz="2400" b="1" dirty="0" smtClean="0">
                  <a:solidFill>
                    <a:srgbClr val="800000"/>
                  </a:solidFill>
                </a:rPr>
                <a:t> Memorial Library</a:t>
              </a:r>
              <a:endParaRPr lang="en-US" sz="2400" b="1" dirty="0">
                <a:solidFill>
                  <a:srgbClr val="800000"/>
                </a:solidFill>
              </a:endParaRPr>
            </a:p>
          </p:txBody>
        </p:sp>
      </p:grpSp>
    </p:spTree>
    <p:extLst>
      <p:ext uri="{BB962C8B-B14F-4D97-AF65-F5344CB8AC3E}">
        <p14:creationId xmlns:p14="http://schemas.microsoft.com/office/powerpoint/2010/main" val="1983351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0320" y="0"/>
            <a:ext cx="9123680" cy="1464579"/>
          </a:xfrm>
          <a:prstGeom prst="rect">
            <a:avLst/>
          </a:prstGeom>
        </p:spPr>
      </p:pic>
      <p:pic>
        <p:nvPicPr>
          <p:cNvPr id="4" name="Picture 3" descr="GW-Beam-1.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261563" y="1498445"/>
            <a:ext cx="6358447" cy="4238965"/>
          </a:xfrm>
          <a:prstGeom prst="rect">
            <a:avLst/>
          </a:prstGeom>
        </p:spPr>
      </p:pic>
      <p:sp>
        <p:nvSpPr>
          <p:cNvPr id="5" name="TextBox 4"/>
          <p:cNvSpPr txBox="1"/>
          <p:nvPr/>
        </p:nvSpPr>
        <p:spPr>
          <a:xfrm>
            <a:off x="1" y="5729109"/>
            <a:ext cx="9144000" cy="461665"/>
          </a:xfrm>
          <a:prstGeom prst="rect">
            <a:avLst/>
          </a:prstGeom>
          <a:noFill/>
        </p:spPr>
        <p:txBody>
          <a:bodyPr wrap="square" rtlCol="0">
            <a:spAutoFit/>
          </a:bodyPr>
          <a:lstStyle/>
          <a:p>
            <a:pPr algn="ctr"/>
            <a:r>
              <a:rPr lang="en-US" sz="2400" b="1" dirty="0" smtClean="0">
                <a:solidFill>
                  <a:srgbClr val="800000"/>
                </a:solidFill>
              </a:rPr>
              <a:t>5</a:t>
            </a:r>
            <a:r>
              <a:rPr lang="en-US" sz="2400" b="1" baseline="30000" dirty="0" smtClean="0">
                <a:solidFill>
                  <a:srgbClr val="800000"/>
                </a:solidFill>
              </a:rPr>
              <a:t>th</a:t>
            </a:r>
            <a:r>
              <a:rPr lang="en-US" sz="2400" b="1" dirty="0" smtClean="0">
                <a:solidFill>
                  <a:srgbClr val="800000"/>
                </a:solidFill>
              </a:rPr>
              <a:t> Floor – Special Collections – </a:t>
            </a:r>
            <a:r>
              <a:rPr lang="en-US" sz="2400" b="1" dirty="0" err="1" smtClean="0">
                <a:solidFill>
                  <a:srgbClr val="800000"/>
                </a:solidFill>
              </a:rPr>
              <a:t>Bizzell</a:t>
            </a:r>
            <a:r>
              <a:rPr lang="en-US" sz="2400" b="1" dirty="0" smtClean="0">
                <a:solidFill>
                  <a:srgbClr val="800000"/>
                </a:solidFill>
              </a:rPr>
              <a:t> Memorial Library</a:t>
            </a:r>
            <a:endParaRPr lang="en-US" sz="2400" b="1" dirty="0">
              <a:solidFill>
                <a:srgbClr val="800000"/>
              </a:solidFill>
            </a:endParaRPr>
          </a:p>
        </p:txBody>
      </p:sp>
    </p:spTree>
    <p:extLst>
      <p:ext uri="{BB962C8B-B14F-4D97-AF65-F5344CB8AC3E}">
        <p14:creationId xmlns:p14="http://schemas.microsoft.com/office/powerpoint/2010/main" val="2317485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pic>
        <p:nvPicPr>
          <p:cNvPr id="2" name="Picture 1" descr="Lobby-Theatre-2.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337746" y="1566332"/>
            <a:ext cx="6341531" cy="4227687"/>
          </a:xfrm>
          <a:prstGeom prst="rect">
            <a:avLst/>
          </a:prstGeom>
        </p:spPr>
      </p:pic>
      <p:sp>
        <p:nvSpPr>
          <p:cNvPr id="4" name="TextBox 3"/>
          <p:cNvSpPr txBox="1"/>
          <p:nvPr/>
        </p:nvSpPr>
        <p:spPr>
          <a:xfrm>
            <a:off x="1" y="5729109"/>
            <a:ext cx="9144000" cy="461665"/>
          </a:xfrm>
          <a:prstGeom prst="rect">
            <a:avLst/>
          </a:prstGeom>
          <a:noFill/>
        </p:spPr>
        <p:txBody>
          <a:bodyPr wrap="square" rtlCol="0">
            <a:spAutoFit/>
          </a:bodyPr>
          <a:lstStyle/>
          <a:p>
            <a:pPr algn="ctr"/>
            <a:r>
              <a:rPr lang="en-US" sz="2400" b="1" dirty="0" smtClean="0">
                <a:solidFill>
                  <a:srgbClr val="800000"/>
                </a:solidFill>
              </a:rPr>
              <a:t>5</a:t>
            </a:r>
            <a:r>
              <a:rPr lang="en-US" sz="2400" b="1" baseline="30000" dirty="0" smtClean="0">
                <a:solidFill>
                  <a:srgbClr val="800000"/>
                </a:solidFill>
              </a:rPr>
              <a:t>th</a:t>
            </a:r>
            <a:r>
              <a:rPr lang="en-US" sz="2400" b="1" dirty="0" smtClean="0">
                <a:solidFill>
                  <a:srgbClr val="800000"/>
                </a:solidFill>
              </a:rPr>
              <a:t> Floor – Special Collections – </a:t>
            </a:r>
            <a:r>
              <a:rPr lang="en-US" sz="2400" b="1" dirty="0" err="1" smtClean="0">
                <a:solidFill>
                  <a:srgbClr val="800000"/>
                </a:solidFill>
              </a:rPr>
              <a:t>Bizzell</a:t>
            </a:r>
            <a:r>
              <a:rPr lang="en-US" sz="2400" b="1" dirty="0" smtClean="0">
                <a:solidFill>
                  <a:srgbClr val="800000"/>
                </a:solidFill>
              </a:rPr>
              <a:t> Memorial Library</a:t>
            </a:r>
            <a:endParaRPr lang="en-US" sz="2400" b="1" dirty="0">
              <a:solidFill>
                <a:srgbClr val="800000"/>
              </a:solidFill>
            </a:endParaRPr>
          </a:p>
        </p:txBody>
      </p:sp>
    </p:spTree>
    <p:extLst>
      <p:ext uri="{BB962C8B-B14F-4D97-AF65-F5344CB8AC3E}">
        <p14:creationId xmlns:p14="http://schemas.microsoft.com/office/powerpoint/2010/main" val="378491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0320" y="0"/>
            <a:ext cx="9123680" cy="1464579"/>
          </a:xfrm>
          <a:prstGeom prst="rect">
            <a:avLst/>
          </a:prstGeom>
        </p:spPr>
      </p:pic>
      <p:pic>
        <p:nvPicPr>
          <p:cNvPr id="2" name="Picture 1" descr="Lobby-Theatre-1.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236155" y="1504247"/>
            <a:ext cx="6337294" cy="4224862"/>
          </a:xfrm>
          <a:prstGeom prst="rect">
            <a:avLst/>
          </a:prstGeom>
        </p:spPr>
      </p:pic>
      <p:sp>
        <p:nvSpPr>
          <p:cNvPr id="4" name="TextBox 3"/>
          <p:cNvSpPr txBox="1"/>
          <p:nvPr/>
        </p:nvSpPr>
        <p:spPr>
          <a:xfrm>
            <a:off x="1" y="5729109"/>
            <a:ext cx="9144000" cy="461665"/>
          </a:xfrm>
          <a:prstGeom prst="rect">
            <a:avLst/>
          </a:prstGeom>
          <a:noFill/>
        </p:spPr>
        <p:txBody>
          <a:bodyPr wrap="square" rtlCol="0">
            <a:spAutoFit/>
          </a:bodyPr>
          <a:lstStyle/>
          <a:p>
            <a:pPr algn="ctr"/>
            <a:r>
              <a:rPr lang="en-US" sz="2400" b="1" dirty="0" smtClean="0">
                <a:solidFill>
                  <a:srgbClr val="800000"/>
                </a:solidFill>
              </a:rPr>
              <a:t>5</a:t>
            </a:r>
            <a:r>
              <a:rPr lang="en-US" sz="2400" b="1" baseline="30000" dirty="0" smtClean="0">
                <a:solidFill>
                  <a:srgbClr val="800000"/>
                </a:solidFill>
              </a:rPr>
              <a:t>th</a:t>
            </a:r>
            <a:r>
              <a:rPr lang="en-US" sz="2400" b="1" dirty="0" smtClean="0">
                <a:solidFill>
                  <a:srgbClr val="800000"/>
                </a:solidFill>
              </a:rPr>
              <a:t> Floor – Special Collections – </a:t>
            </a:r>
            <a:r>
              <a:rPr lang="en-US" sz="2400" b="1" dirty="0" err="1" smtClean="0">
                <a:solidFill>
                  <a:srgbClr val="800000"/>
                </a:solidFill>
              </a:rPr>
              <a:t>Bizzell</a:t>
            </a:r>
            <a:r>
              <a:rPr lang="en-US" sz="2400" b="1" dirty="0" smtClean="0">
                <a:solidFill>
                  <a:srgbClr val="800000"/>
                </a:solidFill>
              </a:rPr>
              <a:t> Memorial Library</a:t>
            </a:r>
            <a:endParaRPr lang="en-US" sz="2400" b="1" dirty="0">
              <a:solidFill>
                <a:srgbClr val="800000"/>
              </a:solidFill>
            </a:endParaRPr>
          </a:p>
        </p:txBody>
      </p:sp>
    </p:spTree>
    <p:extLst>
      <p:ext uri="{BB962C8B-B14F-4D97-AF65-F5344CB8AC3E}">
        <p14:creationId xmlns:p14="http://schemas.microsoft.com/office/powerpoint/2010/main" val="378491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pic>
        <p:nvPicPr>
          <p:cNvPr id="2" name="Picture 1" descr="Main-exhibition-5th-floor.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98059" y="1540935"/>
            <a:ext cx="6282260" cy="4188173"/>
          </a:xfrm>
          <a:prstGeom prst="rect">
            <a:avLst/>
          </a:prstGeom>
        </p:spPr>
      </p:pic>
      <p:sp>
        <p:nvSpPr>
          <p:cNvPr id="4" name="TextBox 3"/>
          <p:cNvSpPr txBox="1"/>
          <p:nvPr/>
        </p:nvSpPr>
        <p:spPr>
          <a:xfrm>
            <a:off x="1" y="5729109"/>
            <a:ext cx="9144000" cy="461665"/>
          </a:xfrm>
          <a:prstGeom prst="rect">
            <a:avLst/>
          </a:prstGeom>
          <a:noFill/>
        </p:spPr>
        <p:txBody>
          <a:bodyPr wrap="square" rtlCol="0">
            <a:spAutoFit/>
          </a:bodyPr>
          <a:lstStyle/>
          <a:p>
            <a:pPr algn="ctr"/>
            <a:r>
              <a:rPr lang="en-US" sz="2400" b="1" dirty="0" smtClean="0">
                <a:solidFill>
                  <a:srgbClr val="800000"/>
                </a:solidFill>
              </a:rPr>
              <a:t>5</a:t>
            </a:r>
            <a:r>
              <a:rPr lang="en-US" sz="2400" b="1" baseline="30000" dirty="0" smtClean="0">
                <a:solidFill>
                  <a:srgbClr val="800000"/>
                </a:solidFill>
              </a:rPr>
              <a:t>th</a:t>
            </a:r>
            <a:r>
              <a:rPr lang="en-US" sz="2400" b="1" dirty="0" smtClean="0">
                <a:solidFill>
                  <a:srgbClr val="800000"/>
                </a:solidFill>
              </a:rPr>
              <a:t> Floor – Special Collections – </a:t>
            </a:r>
            <a:r>
              <a:rPr lang="en-US" sz="2400" b="1" dirty="0" err="1" smtClean="0">
                <a:solidFill>
                  <a:srgbClr val="800000"/>
                </a:solidFill>
              </a:rPr>
              <a:t>Bizzell</a:t>
            </a:r>
            <a:r>
              <a:rPr lang="en-US" sz="2400" b="1" dirty="0" smtClean="0">
                <a:solidFill>
                  <a:srgbClr val="800000"/>
                </a:solidFill>
              </a:rPr>
              <a:t> Memorial Library</a:t>
            </a:r>
            <a:endParaRPr lang="en-US" sz="2400" b="1" dirty="0">
              <a:solidFill>
                <a:srgbClr val="800000"/>
              </a:solidFill>
            </a:endParaRPr>
          </a:p>
        </p:txBody>
      </p:sp>
    </p:spTree>
    <p:extLst>
      <p:ext uri="{BB962C8B-B14F-4D97-AF65-F5344CB8AC3E}">
        <p14:creationId xmlns:p14="http://schemas.microsoft.com/office/powerpoint/2010/main" val="378491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CLC-Galileo-Hall-of-Entrepreneurs.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17600" y="1221742"/>
            <a:ext cx="6222139" cy="4510191"/>
          </a:xfrm>
          <a:prstGeom prst="rect">
            <a:avLst/>
          </a:prstGeom>
        </p:spPr>
      </p:pic>
      <p:pic>
        <p:nvPicPr>
          <p:cNvPr id="3" name="Picture 2"/>
          <p:cNvPicPr>
            <a:picLocks noChangeAspect="1"/>
          </p:cNvPicPr>
          <p:nvPr/>
        </p:nvPicPr>
        <p:blipFill>
          <a:blip r:embed="rId3"/>
          <a:stretch>
            <a:fillRect/>
          </a:stretch>
        </p:blipFill>
        <p:spPr>
          <a:xfrm>
            <a:off x="20320" y="0"/>
            <a:ext cx="9123680" cy="1464579"/>
          </a:xfrm>
          <a:prstGeom prst="rect">
            <a:avLst/>
          </a:prstGeom>
        </p:spPr>
      </p:pic>
      <p:sp>
        <p:nvSpPr>
          <p:cNvPr id="4" name="TextBox 3"/>
          <p:cNvSpPr txBox="1"/>
          <p:nvPr/>
        </p:nvSpPr>
        <p:spPr>
          <a:xfrm>
            <a:off x="1" y="5729109"/>
            <a:ext cx="9144000" cy="461665"/>
          </a:xfrm>
          <a:prstGeom prst="rect">
            <a:avLst/>
          </a:prstGeom>
          <a:noFill/>
        </p:spPr>
        <p:txBody>
          <a:bodyPr wrap="square" rtlCol="0">
            <a:spAutoFit/>
          </a:bodyPr>
          <a:lstStyle/>
          <a:p>
            <a:pPr algn="ctr"/>
            <a:r>
              <a:rPr lang="en-US" sz="2400" b="1" dirty="0" smtClean="0">
                <a:solidFill>
                  <a:srgbClr val="800000"/>
                </a:solidFill>
              </a:rPr>
              <a:t>Lower Level 1 – HCLC – </a:t>
            </a:r>
            <a:r>
              <a:rPr lang="en-US" sz="2400" b="1" dirty="0" err="1" smtClean="0">
                <a:solidFill>
                  <a:srgbClr val="800000"/>
                </a:solidFill>
              </a:rPr>
              <a:t>Bizzell</a:t>
            </a:r>
            <a:r>
              <a:rPr lang="en-US" sz="2400" b="1" dirty="0" smtClean="0">
                <a:solidFill>
                  <a:srgbClr val="800000"/>
                </a:solidFill>
              </a:rPr>
              <a:t> Memorial Library</a:t>
            </a:r>
            <a:endParaRPr lang="en-US" sz="2400" b="1" dirty="0">
              <a:solidFill>
                <a:srgbClr val="800000"/>
              </a:solidFill>
            </a:endParaRPr>
          </a:p>
        </p:txBody>
      </p:sp>
    </p:spTree>
    <p:extLst>
      <p:ext uri="{BB962C8B-B14F-4D97-AF65-F5344CB8AC3E}">
        <p14:creationId xmlns:p14="http://schemas.microsoft.com/office/powerpoint/2010/main" val="377040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5" name="Content Placeholder 2"/>
          <p:cNvSpPr txBox="1">
            <a:spLocks/>
          </p:cNvSpPr>
          <p:nvPr/>
        </p:nvSpPr>
        <p:spPr>
          <a:xfrm>
            <a:off x="328051" y="2116667"/>
            <a:ext cx="5302282" cy="4120638"/>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indent="-342900">
              <a:buFont typeface="Arial"/>
              <a:buChar char="•"/>
            </a:pPr>
            <a:endParaRPr lang="en-US" sz="2800" b="0" dirty="0" smtClean="0">
              <a:solidFill>
                <a:srgbClr val="800000"/>
              </a:solidFill>
              <a:latin typeface="Arial"/>
              <a:cs typeface="Arial"/>
            </a:endParaRPr>
          </a:p>
        </p:txBody>
      </p:sp>
      <p:sp>
        <p:nvSpPr>
          <p:cNvPr id="7" name="TextBox 6"/>
          <p:cNvSpPr txBox="1"/>
          <p:nvPr/>
        </p:nvSpPr>
        <p:spPr>
          <a:xfrm>
            <a:off x="2090420" y="2770970"/>
            <a:ext cx="5034280" cy="1846659"/>
          </a:xfrm>
          <a:prstGeom prst="rect">
            <a:avLst/>
          </a:prstGeom>
          <a:noFill/>
        </p:spPr>
        <p:txBody>
          <a:bodyPr wrap="square" rtlCol="0">
            <a:spAutoFit/>
          </a:bodyPr>
          <a:lstStyle/>
          <a:p>
            <a:pPr marL="1587"/>
            <a:r>
              <a:rPr lang="en-US" sz="2400" b="1" dirty="0" smtClean="0">
                <a:solidFill>
                  <a:srgbClr val="800000"/>
                </a:solidFill>
              </a:rPr>
              <a:t>Total Physical Exhibition Visitors</a:t>
            </a:r>
          </a:p>
          <a:p>
            <a:pPr marL="1587"/>
            <a:endParaRPr lang="en-US" sz="1000" b="1" dirty="0" smtClean="0">
              <a:solidFill>
                <a:srgbClr val="800000"/>
              </a:solidFill>
            </a:endParaRPr>
          </a:p>
          <a:p>
            <a:pPr marL="344487" indent="-342900">
              <a:buFont typeface="Arial"/>
              <a:buChar char="•"/>
            </a:pPr>
            <a:r>
              <a:rPr lang="en-US" sz="2000" dirty="0" smtClean="0">
                <a:solidFill>
                  <a:srgbClr val="800000"/>
                </a:solidFill>
              </a:rPr>
              <a:t>August - 433</a:t>
            </a:r>
          </a:p>
          <a:p>
            <a:pPr marL="344487" indent="-342900">
              <a:buFont typeface="Arial"/>
              <a:buChar char="•"/>
            </a:pPr>
            <a:r>
              <a:rPr lang="en-US" sz="2000" dirty="0" smtClean="0">
                <a:solidFill>
                  <a:srgbClr val="800000"/>
                </a:solidFill>
              </a:rPr>
              <a:t>September – 1,468</a:t>
            </a:r>
          </a:p>
          <a:p>
            <a:pPr marL="344487" indent="-342900">
              <a:buFont typeface="Arial"/>
              <a:buChar char="•"/>
            </a:pPr>
            <a:r>
              <a:rPr lang="en-US" sz="2000" dirty="0" smtClean="0">
                <a:solidFill>
                  <a:srgbClr val="800000"/>
                </a:solidFill>
              </a:rPr>
              <a:t>October – 1,633</a:t>
            </a:r>
          </a:p>
          <a:p>
            <a:pPr marL="344487" indent="-342900">
              <a:buFont typeface="Arial"/>
              <a:buChar char="•"/>
            </a:pPr>
            <a:r>
              <a:rPr lang="en-US" sz="2000" dirty="0" smtClean="0">
                <a:solidFill>
                  <a:srgbClr val="800000"/>
                </a:solidFill>
              </a:rPr>
              <a:t>November – 1,521</a:t>
            </a:r>
            <a:endParaRPr lang="en-US" sz="2000" dirty="0">
              <a:solidFill>
                <a:srgbClr val="800000"/>
              </a:solidFill>
            </a:endParaRPr>
          </a:p>
        </p:txBody>
      </p:sp>
    </p:spTree>
    <p:extLst>
      <p:ext uri="{BB962C8B-B14F-4D97-AF65-F5344CB8AC3E}">
        <p14:creationId xmlns:p14="http://schemas.microsoft.com/office/powerpoint/2010/main" val="1626407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475470" y="1576339"/>
            <a:ext cx="4529141" cy="4643120"/>
          </a:xfrm>
          <a:prstGeom prst="rect">
            <a:avLst/>
          </a:prstGeom>
        </p:spPr>
      </p:pic>
    </p:spTree>
    <p:extLst>
      <p:ext uri="{BB962C8B-B14F-4D97-AF65-F5344CB8AC3E}">
        <p14:creationId xmlns:p14="http://schemas.microsoft.com/office/powerpoint/2010/main" val="378491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of Oklahoma </a:t>
            </a:r>
            <a:r>
              <a:rPr lang="en-US" sz="2400" dirty="0" smtClean="0">
                <a:solidFill>
                  <a:schemeClr val="bg1">
                    <a:lumMod val="75000"/>
                  </a:schemeClr>
                </a:solidFill>
                <a:latin typeface="Calibri" charset="0"/>
                <a:ea typeface="ＭＳ Ｐゴシック" charset="0"/>
                <a:cs typeface="ＭＳ Ｐゴシック" charset="0"/>
              </a:rPr>
              <a:t>Libraries</a:t>
            </a:r>
            <a:endParaRPr lang="en-US" sz="24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Virtual Reality</a:t>
            </a:r>
            <a:r>
              <a:rPr lang="en-US" sz="1800" dirty="0">
                <a:solidFill>
                  <a:srgbClr val="BFBFBF"/>
                </a:solidFill>
                <a:latin typeface="Calibri" charset="0"/>
                <a:ea typeface="ＭＳ Ｐゴシック" charset="0"/>
                <a:cs typeface="ＭＳ Ｐゴシック" charset="0"/>
              </a:rPr>
              <a:t> / Timeline / Semantic </a:t>
            </a:r>
            <a:r>
              <a:rPr lang="en-US" sz="1800" dirty="0" smtClean="0">
                <a:solidFill>
                  <a:srgbClr val="BFBFBF"/>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rgbClr val="BFBFBF"/>
                </a:solidFill>
                <a:latin typeface="Calibri" charset="0"/>
                <a:ea typeface="ＭＳ Ｐゴシック" charset="0"/>
                <a:cs typeface="ＭＳ Ｐゴシック" charset="0"/>
              </a:rPr>
              <a:t>NavApp</a:t>
            </a:r>
            <a:endParaRPr lang="en-US" sz="1800" dirty="0" smtClean="0">
              <a:solidFill>
                <a:srgbClr val="BFBFBF"/>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latin typeface="Calibri" charset="0"/>
                <a:ea typeface="ＭＳ Ｐゴシック" charset="0"/>
                <a:cs typeface="ＭＳ Ｐゴシック" charset="0"/>
              </a:rPr>
              <a:t>Introduction</a:t>
            </a:r>
            <a:r>
              <a:rPr lang="en-US" sz="2400" dirty="0">
                <a:latin typeface="Calibri" charset="0"/>
                <a:ea typeface="ＭＳ Ｐゴシック" charset="0"/>
                <a:cs typeface="ＭＳ Ｐゴシック" charset="0"/>
              </a:rPr>
              <a:t> </a:t>
            </a:r>
            <a:r>
              <a:rPr lang="en-US" sz="2400" dirty="0" smtClean="0">
                <a:latin typeface="Calibri" charset="0"/>
                <a:ea typeface="ＭＳ Ｐゴシック" charset="0"/>
                <a:cs typeface="ＭＳ Ｐゴシック" charset="0"/>
              </a:rPr>
              <a:t>- University of Oklahoma Libraries</a:t>
            </a:r>
          </a:p>
          <a:p>
            <a:pPr marL="514350" indent="-514350">
              <a:buFont typeface="+mj-lt"/>
              <a:buAutoNum type="arabicPeriod"/>
            </a:pPr>
            <a:r>
              <a:rPr lang="en-US" sz="2400" dirty="0" smtClean="0">
                <a:solidFill>
                  <a:schemeClr val="bg1">
                    <a:lumMod val="75000"/>
                  </a:schemeClr>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solidFill>
                  <a:schemeClr val="bg1">
                    <a:lumMod val="75000"/>
                  </a:schemeClr>
                </a:solidFill>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chemeClr val="bg1">
                    <a:lumMod val="75000"/>
                  </a:schemeClr>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chemeClr val="bg1">
                    <a:lumMod val="75000"/>
                  </a:schemeClr>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solidFill>
                  <a:schemeClr val="bg1">
                    <a:lumMod val="75000"/>
                  </a:schemeClr>
                </a:solidFill>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chemeClr val="bg1">
                    <a:lumMod val="75000"/>
                  </a:schemeClr>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chemeClr val="bg1">
                    <a:lumMod val="75000"/>
                  </a:schemeClr>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chemeClr val="bg1">
                    <a:lumMod val="75000"/>
                  </a:schemeClr>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chemeClr val="bg1">
                    <a:lumMod val="75000"/>
                  </a:schemeClr>
                </a:solidFill>
                <a:latin typeface="Calibri" charset="0"/>
                <a:ea typeface="ＭＳ Ｐゴシック" charset="0"/>
                <a:cs typeface="ＭＳ Ｐゴシック" charset="0"/>
              </a:rPr>
              <a:t>Virtual Reality</a:t>
            </a:r>
            <a:r>
              <a:rPr lang="en-US" sz="1800" dirty="0">
                <a:solidFill>
                  <a:schemeClr val="bg1">
                    <a:lumMod val="75000"/>
                  </a:schemeClr>
                </a:solidFill>
                <a:latin typeface="Calibri" charset="0"/>
                <a:ea typeface="ＭＳ Ｐゴシック" charset="0"/>
                <a:cs typeface="ＭＳ Ｐゴシック" charset="0"/>
              </a:rPr>
              <a:t> / Timeline / Semantic </a:t>
            </a:r>
            <a:r>
              <a:rPr lang="en-US" sz="1800" dirty="0" smtClean="0">
                <a:solidFill>
                  <a:schemeClr val="bg1">
                    <a:lumMod val="75000"/>
                  </a:schemeClr>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NavApp</a:t>
            </a:r>
            <a:endParaRPr lang="en-US" sz="1800" dirty="0" smtClean="0">
              <a:solidFill>
                <a:schemeClr val="bg1">
                  <a:lumMod val="75000"/>
                </a:schemeClr>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chemeClr val="bg1">
                    <a:lumMod val="75000"/>
                  </a:schemeClr>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chemeClr val="bg1">
                    <a:lumMod val="75000"/>
                  </a:schemeClr>
                </a:solidFill>
                <a:latin typeface="Calibri" charset="0"/>
                <a:ea typeface="ＭＳ Ｐゴシック" charset="0"/>
                <a:cs typeface="ＭＳ Ｐゴシック" charset="0"/>
              </a:rPr>
              <a:t>E-books</a:t>
            </a:r>
            <a:endParaRPr lang="en-US" sz="1800" dirty="0" smtClean="0">
              <a:latin typeface="Calibri" charset="0"/>
              <a:ea typeface="ＭＳ Ｐゴシック" charset="0"/>
              <a:cs typeface="ＭＳ Ｐゴシック" charset="0"/>
            </a:endParaRP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solidFill>
                <a:schemeClr val="bg1">
                  <a:lumMod val="75000"/>
                </a:schemeClr>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chemeClr val="bg1">
                    <a:lumMod val="75000"/>
                  </a:schemeClr>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pic>
        <p:nvPicPr>
          <p:cNvPr id="4" name="Picture 3"/>
          <p:cNvPicPr>
            <a:picLocks noChangeAspect="1"/>
          </p:cNvPicPr>
          <p:nvPr/>
        </p:nvPicPr>
        <p:blipFill>
          <a:blip r:embed="rId3"/>
          <a:stretch>
            <a:fillRect/>
          </a:stretch>
        </p:blipFill>
        <p:spPr>
          <a:xfrm>
            <a:off x="5660809" y="1464579"/>
            <a:ext cx="3180080" cy="4673925"/>
          </a:xfrm>
          <a:prstGeom prst="rect">
            <a:avLst/>
          </a:prstGeom>
        </p:spPr>
      </p:pic>
      <p:sp>
        <p:nvSpPr>
          <p:cNvPr id="2" name="TextBox 1"/>
          <p:cNvSpPr txBox="1"/>
          <p:nvPr/>
        </p:nvSpPr>
        <p:spPr>
          <a:xfrm>
            <a:off x="381000" y="1871133"/>
            <a:ext cx="4978400" cy="4201150"/>
          </a:xfrm>
          <a:prstGeom prst="rect">
            <a:avLst/>
          </a:prstGeom>
          <a:noFill/>
        </p:spPr>
        <p:txBody>
          <a:bodyPr wrap="square" rtlCol="0">
            <a:spAutoFit/>
          </a:bodyPr>
          <a:lstStyle/>
          <a:p>
            <a:pPr algn="ctr">
              <a:lnSpc>
                <a:spcPct val="150000"/>
              </a:lnSpc>
              <a:spcBef>
                <a:spcPts val="600"/>
              </a:spcBef>
              <a:spcAft>
                <a:spcPts val="600"/>
              </a:spcAft>
            </a:pPr>
            <a:r>
              <a:rPr lang="en-US" sz="3200" b="1" dirty="0" smtClean="0">
                <a:solidFill>
                  <a:srgbClr val="800000"/>
                </a:solidFill>
              </a:rPr>
              <a:t>Digitization</a:t>
            </a:r>
          </a:p>
          <a:p>
            <a:pPr>
              <a:lnSpc>
                <a:spcPct val="150000"/>
              </a:lnSpc>
              <a:spcBef>
                <a:spcPts val="600"/>
              </a:spcBef>
              <a:spcAft>
                <a:spcPts val="600"/>
              </a:spcAft>
            </a:pPr>
            <a:r>
              <a:rPr lang="en-US" sz="2800" dirty="0" smtClean="0">
                <a:solidFill>
                  <a:srgbClr val="800000"/>
                </a:solidFill>
              </a:rPr>
              <a:t>Over 250 books &amp; </a:t>
            </a:r>
            <a:r>
              <a:rPr lang="en-US" sz="2800" smtClean="0">
                <a:solidFill>
                  <a:srgbClr val="800000"/>
                </a:solidFill>
              </a:rPr>
              <a:t>maps (~108,000 pages) were </a:t>
            </a:r>
            <a:r>
              <a:rPr lang="en-US" sz="2800" dirty="0" smtClean="0">
                <a:solidFill>
                  <a:srgbClr val="800000"/>
                </a:solidFill>
              </a:rPr>
              <a:t>digitized in their entirety to support exhibition.</a:t>
            </a:r>
          </a:p>
          <a:p>
            <a:pPr marL="285750" indent="-285750">
              <a:buFont typeface="Arial"/>
              <a:buChar char="•"/>
            </a:pPr>
            <a:endParaRPr lang="en-US" dirty="0" smtClean="0"/>
          </a:p>
          <a:p>
            <a:pPr marL="285750" indent="-285750">
              <a:buFont typeface="Arial"/>
              <a:buChar char="•"/>
            </a:pPr>
            <a:endParaRPr lang="en-US" dirty="0"/>
          </a:p>
        </p:txBody>
      </p:sp>
    </p:spTree>
    <p:extLst>
      <p:ext uri="{BB962C8B-B14F-4D97-AF65-F5344CB8AC3E}">
        <p14:creationId xmlns:p14="http://schemas.microsoft.com/office/powerpoint/2010/main" val="383485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0320" y="0"/>
            <a:ext cx="9123680" cy="1464579"/>
          </a:xfrm>
          <a:prstGeom prst="rect">
            <a:avLst/>
          </a:prstGeom>
        </p:spPr>
      </p:pic>
      <p:grpSp>
        <p:nvGrpSpPr>
          <p:cNvPr id="4" name="Group 3"/>
          <p:cNvGrpSpPr/>
          <p:nvPr/>
        </p:nvGrpSpPr>
        <p:grpSpPr>
          <a:xfrm>
            <a:off x="1002558" y="1554175"/>
            <a:ext cx="7285106" cy="4422764"/>
            <a:chOff x="200526" y="1905451"/>
            <a:chExt cx="5192639" cy="3375385"/>
          </a:xfrm>
        </p:grpSpPr>
        <p:pic>
          <p:nvPicPr>
            <p:cNvPr id="5" name="Picture 3"/>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200526" y="1905451"/>
              <a:ext cx="5192639" cy="3067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00526" y="4973059"/>
              <a:ext cx="5093369" cy="307777"/>
            </a:xfrm>
            <a:prstGeom prst="rect">
              <a:avLst/>
            </a:prstGeom>
            <a:noFill/>
          </p:spPr>
          <p:txBody>
            <a:bodyPr wrap="square" rtlCol="0">
              <a:spAutoFit/>
            </a:bodyPr>
            <a:lstStyle/>
            <a:p>
              <a:pPr algn="ctr"/>
              <a:r>
                <a:rPr lang="en-US" sz="1400" b="1" dirty="0" err="1" smtClean="0">
                  <a:solidFill>
                    <a:srgbClr val="800000"/>
                  </a:solidFill>
                </a:rPr>
                <a:t>DigiLab</a:t>
              </a:r>
              <a:r>
                <a:rPr lang="en-US" sz="1400" b="1" dirty="0" smtClean="0">
                  <a:solidFill>
                    <a:srgbClr val="800000"/>
                  </a:solidFill>
                </a:rPr>
                <a:t> @ University of Oklahoma Libraries</a:t>
              </a:r>
              <a:endParaRPr lang="en-US" sz="1400" b="1" dirty="0">
                <a:solidFill>
                  <a:srgbClr val="800000"/>
                </a:solidFill>
              </a:endParaRPr>
            </a:p>
          </p:txBody>
        </p:sp>
      </p:grpSp>
    </p:spTree>
    <p:extLst>
      <p:ext uri="{BB962C8B-B14F-4D97-AF65-F5344CB8AC3E}">
        <p14:creationId xmlns:p14="http://schemas.microsoft.com/office/powerpoint/2010/main" val="378491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0320" y="0"/>
            <a:ext cx="9123680" cy="1464579"/>
          </a:xfrm>
          <a:prstGeom prst="rect">
            <a:avLst/>
          </a:prstGeom>
        </p:spPr>
      </p:pic>
      <p:grpSp>
        <p:nvGrpSpPr>
          <p:cNvPr id="2" name="Group 1"/>
          <p:cNvGrpSpPr/>
          <p:nvPr/>
        </p:nvGrpSpPr>
        <p:grpSpPr>
          <a:xfrm>
            <a:off x="1002558" y="1573536"/>
            <a:ext cx="7145833" cy="4403403"/>
            <a:chOff x="1002558" y="1573536"/>
            <a:chExt cx="7145833" cy="4403403"/>
          </a:xfrm>
        </p:grpSpPr>
        <p:pic>
          <p:nvPicPr>
            <p:cNvPr id="4" name="Picture Placeholder 5" descr="Unknown.png"/>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1871637" y="1573536"/>
              <a:ext cx="5333498" cy="4000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sp>
          <p:nvSpPr>
            <p:cNvPr id="6" name="TextBox 5"/>
            <p:cNvSpPr txBox="1"/>
            <p:nvPr/>
          </p:nvSpPr>
          <p:spPr>
            <a:xfrm>
              <a:off x="1002558" y="5573659"/>
              <a:ext cx="7145833" cy="403280"/>
            </a:xfrm>
            <a:prstGeom prst="rect">
              <a:avLst/>
            </a:prstGeom>
            <a:noFill/>
          </p:spPr>
          <p:txBody>
            <a:bodyPr wrap="square" rtlCol="0">
              <a:spAutoFit/>
            </a:bodyPr>
            <a:lstStyle/>
            <a:p>
              <a:pPr algn="ctr"/>
              <a:r>
                <a:rPr lang="en-US" sz="1400" b="1" dirty="0" err="1" smtClean="0">
                  <a:solidFill>
                    <a:srgbClr val="800000"/>
                  </a:solidFill>
                </a:rPr>
                <a:t>DigiLab</a:t>
              </a:r>
              <a:r>
                <a:rPr lang="en-US" sz="1400" b="1" dirty="0" smtClean="0">
                  <a:solidFill>
                    <a:srgbClr val="800000"/>
                  </a:solidFill>
                </a:rPr>
                <a:t> @ University of Oklahoma Libraries</a:t>
              </a:r>
              <a:endParaRPr lang="en-US" sz="1400" b="1" dirty="0">
                <a:solidFill>
                  <a:srgbClr val="800000"/>
                </a:solidFill>
              </a:endParaRPr>
            </a:p>
          </p:txBody>
        </p:sp>
      </p:grpSp>
    </p:spTree>
    <p:extLst>
      <p:ext uri="{BB962C8B-B14F-4D97-AF65-F5344CB8AC3E}">
        <p14:creationId xmlns:p14="http://schemas.microsoft.com/office/powerpoint/2010/main" val="1284851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of Oklahoma </a:t>
            </a:r>
            <a:r>
              <a:rPr lang="en-US" sz="2400" dirty="0" smtClean="0">
                <a:solidFill>
                  <a:schemeClr val="bg1">
                    <a:lumMod val="75000"/>
                  </a:schemeClr>
                </a:solidFill>
                <a:latin typeface="Calibri" charset="0"/>
                <a:ea typeface="ＭＳ Ｐゴシック" charset="0"/>
                <a:cs typeface="ＭＳ Ｐゴシック" charset="0"/>
              </a:rPr>
              <a:t>Libraries</a:t>
            </a:r>
            <a:endParaRPr lang="en-US" sz="24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Virtual Reality</a:t>
            </a:r>
            <a:r>
              <a:rPr lang="en-US" sz="1800" dirty="0">
                <a:latin typeface="Calibri" charset="0"/>
                <a:ea typeface="ＭＳ Ｐゴシック" charset="0"/>
                <a:cs typeface="ＭＳ Ｐゴシック" charset="0"/>
              </a:rPr>
              <a:t> </a:t>
            </a:r>
            <a:r>
              <a:rPr lang="en-US" sz="1800" dirty="0">
                <a:solidFill>
                  <a:srgbClr val="BFBFBF"/>
                </a:solidFill>
                <a:latin typeface="Calibri" charset="0"/>
                <a:ea typeface="ＭＳ Ｐゴシック" charset="0"/>
                <a:cs typeface="ＭＳ Ｐゴシック" charset="0"/>
              </a:rPr>
              <a:t>/ Timeline / Semantic </a:t>
            </a:r>
            <a:r>
              <a:rPr lang="en-US" sz="1800" dirty="0" smtClean="0">
                <a:solidFill>
                  <a:srgbClr val="BFBFBF"/>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rgbClr val="BFBFBF"/>
                </a:solidFill>
                <a:latin typeface="Calibri" charset="0"/>
                <a:ea typeface="ＭＳ Ｐゴシック" charset="0"/>
                <a:cs typeface="ＭＳ Ｐゴシック" charset="0"/>
              </a:rPr>
              <a:t>NavApp</a:t>
            </a:r>
            <a:endParaRPr lang="en-US" sz="1800" dirty="0" smtClean="0">
              <a:solidFill>
                <a:srgbClr val="BFBFBF"/>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pic>
        <p:nvPicPr>
          <p:cNvPr id="4" name="Picture 3"/>
          <p:cNvPicPr>
            <a:picLocks noChangeAspect="1"/>
          </p:cNvPicPr>
          <p:nvPr/>
        </p:nvPicPr>
        <p:blipFill>
          <a:blip r:embed="rId3"/>
          <a:stretch>
            <a:fillRect/>
          </a:stretch>
        </p:blipFill>
        <p:spPr>
          <a:xfrm>
            <a:off x="2939626" y="1564639"/>
            <a:ext cx="6204374" cy="4653281"/>
          </a:xfrm>
          <a:prstGeom prst="rect">
            <a:avLst/>
          </a:prstGeom>
        </p:spPr>
      </p:pic>
      <p:sp>
        <p:nvSpPr>
          <p:cNvPr id="2" name="TextBox 1"/>
          <p:cNvSpPr txBox="1"/>
          <p:nvPr/>
        </p:nvSpPr>
        <p:spPr>
          <a:xfrm>
            <a:off x="186267" y="1710267"/>
            <a:ext cx="3386666" cy="4185761"/>
          </a:xfrm>
          <a:prstGeom prst="rect">
            <a:avLst/>
          </a:prstGeom>
          <a:noFill/>
        </p:spPr>
        <p:txBody>
          <a:bodyPr wrap="square" rtlCol="0">
            <a:spAutoFit/>
          </a:bodyPr>
          <a:lstStyle/>
          <a:p>
            <a:pPr algn="ctr">
              <a:lnSpc>
                <a:spcPct val="150000"/>
              </a:lnSpc>
              <a:spcBef>
                <a:spcPts val="600"/>
              </a:spcBef>
              <a:spcAft>
                <a:spcPts val="600"/>
              </a:spcAft>
            </a:pPr>
            <a:r>
              <a:rPr lang="en-US" sz="2800" b="1" dirty="0" smtClean="0">
                <a:solidFill>
                  <a:srgbClr val="800000"/>
                </a:solidFill>
              </a:rPr>
              <a:t>Repository</a:t>
            </a:r>
          </a:p>
          <a:p>
            <a:pPr>
              <a:lnSpc>
                <a:spcPct val="150000"/>
              </a:lnSpc>
              <a:spcBef>
                <a:spcPts val="600"/>
              </a:spcBef>
              <a:spcAft>
                <a:spcPts val="600"/>
              </a:spcAft>
            </a:pPr>
            <a:r>
              <a:rPr lang="en-US" sz="2400" dirty="0">
                <a:solidFill>
                  <a:srgbClr val="800000"/>
                </a:solidFill>
              </a:rPr>
              <a:t>I</a:t>
            </a:r>
            <a:r>
              <a:rPr lang="en-US" sz="2400" dirty="0" smtClean="0">
                <a:solidFill>
                  <a:srgbClr val="800000"/>
                </a:solidFill>
              </a:rPr>
              <a:t>nstalled Fedora repository with an </a:t>
            </a:r>
            <a:r>
              <a:rPr lang="en-US" sz="2400" dirty="0" err="1" smtClean="0">
                <a:solidFill>
                  <a:srgbClr val="800000"/>
                </a:solidFill>
              </a:rPr>
              <a:t>Islandora</a:t>
            </a:r>
            <a:r>
              <a:rPr lang="en-US" sz="2400" dirty="0" smtClean="0">
                <a:solidFill>
                  <a:srgbClr val="800000"/>
                </a:solidFill>
              </a:rPr>
              <a:t> interface and launched it, with content, for opening of Galileo’s World.  </a:t>
            </a:r>
            <a:endParaRPr lang="en-US" sz="2400" dirty="0">
              <a:solidFill>
                <a:srgbClr val="800000"/>
              </a:solidFill>
            </a:endParaRPr>
          </a:p>
        </p:txBody>
      </p:sp>
    </p:spTree>
    <p:extLst>
      <p:ext uri="{BB962C8B-B14F-4D97-AF65-F5344CB8AC3E}">
        <p14:creationId xmlns:p14="http://schemas.microsoft.com/office/powerpoint/2010/main" val="383485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pic>
        <p:nvPicPr>
          <p:cNvPr id="2" name="Picture 1"/>
          <p:cNvPicPr>
            <a:picLocks noChangeAspect="1"/>
          </p:cNvPicPr>
          <p:nvPr/>
        </p:nvPicPr>
        <p:blipFill>
          <a:blip r:embed="rId3"/>
          <a:stretch>
            <a:fillRect/>
          </a:stretch>
        </p:blipFill>
        <p:spPr>
          <a:xfrm>
            <a:off x="538479" y="1570250"/>
            <a:ext cx="8249381" cy="4617190"/>
          </a:xfrm>
          <a:prstGeom prst="rect">
            <a:avLst/>
          </a:prstGeom>
        </p:spPr>
      </p:pic>
    </p:spTree>
    <p:extLst>
      <p:ext uri="{BB962C8B-B14F-4D97-AF65-F5344CB8AC3E}">
        <p14:creationId xmlns:p14="http://schemas.microsoft.com/office/powerpoint/2010/main" val="383485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of Oklahoma </a:t>
            </a:r>
            <a:r>
              <a:rPr lang="en-US" sz="2400" dirty="0" smtClean="0">
                <a:solidFill>
                  <a:schemeClr val="bg1">
                    <a:lumMod val="75000"/>
                  </a:schemeClr>
                </a:solidFill>
                <a:latin typeface="Calibri" charset="0"/>
                <a:ea typeface="ＭＳ Ｐゴシック" charset="0"/>
                <a:cs typeface="ＭＳ Ｐゴシック" charset="0"/>
              </a:rPr>
              <a:t>Libraries</a:t>
            </a:r>
            <a:endParaRPr lang="en-US" sz="24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Virtual Reality</a:t>
            </a:r>
            <a:r>
              <a:rPr lang="en-US" sz="1800" dirty="0">
                <a:solidFill>
                  <a:srgbClr val="BFBFBF"/>
                </a:solidFill>
                <a:latin typeface="Calibri" charset="0"/>
                <a:ea typeface="ＭＳ Ｐゴシック" charset="0"/>
                <a:cs typeface="ＭＳ Ｐゴシック" charset="0"/>
              </a:rPr>
              <a:t> / Timeline / Semantic </a:t>
            </a:r>
            <a:r>
              <a:rPr lang="en-US" sz="1800" dirty="0" smtClean="0">
                <a:solidFill>
                  <a:srgbClr val="BFBFBF"/>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rgbClr val="BFBFBF"/>
                </a:solidFill>
                <a:latin typeface="Calibri" charset="0"/>
                <a:ea typeface="ＭＳ Ｐゴシック" charset="0"/>
                <a:cs typeface="ＭＳ Ｐゴシック" charset="0"/>
              </a:rPr>
              <a:t>NavApp</a:t>
            </a:r>
            <a:endParaRPr lang="en-US" sz="1800" dirty="0" smtClean="0">
              <a:solidFill>
                <a:srgbClr val="BFBFBF"/>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158066" y="1907035"/>
            <a:ext cx="5985933" cy="3697920"/>
          </a:xfrm>
          <a:prstGeom prst="rect">
            <a:avLst/>
          </a:prstGeom>
        </p:spPr>
      </p:pic>
      <p:pic>
        <p:nvPicPr>
          <p:cNvPr id="4" name="Picture 3"/>
          <p:cNvPicPr>
            <a:picLocks noChangeAspect="1"/>
          </p:cNvPicPr>
          <p:nvPr/>
        </p:nvPicPr>
        <p:blipFill>
          <a:blip r:embed="rId3"/>
          <a:stretch>
            <a:fillRect/>
          </a:stretch>
        </p:blipFill>
        <p:spPr>
          <a:xfrm>
            <a:off x="20320" y="0"/>
            <a:ext cx="9123680" cy="1464579"/>
          </a:xfrm>
          <a:prstGeom prst="rect">
            <a:avLst/>
          </a:prstGeom>
        </p:spPr>
      </p:pic>
      <p:sp>
        <p:nvSpPr>
          <p:cNvPr id="5" name="TextBox 4"/>
          <p:cNvSpPr txBox="1"/>
          <p:nvPr/>
        </p:nvSpPr>
        <p:spPr>
          <a:xfrm>
            <a:off x="93133" y="1651000"/>
            <a:ext cx="2971800" cy="5093274"/>
          </a:xfrm>
          <a:prstGeom prst="rect">
            <a:avLst/>
          </a:prstGeom>
          <a:noFill/>
        </p:spPr>
        <p:txBody>
          <a:bodyPr wrap="square" rtlCol="0">
            <a:spAutoFit/>
          </a:bodyPr>
          <a:lstStyle/>
          <a:p>
            <a:pPr algn="ctr"/>
            <a:r>
              <a:rPr lang="en-US" sz="2800" b="1" dirty="0" smtClean="0">
                <a:solidFill>
                  <a:srgbClr val="800000"/>
                </a:solidFill>
              </a:rPr>
              <a:t>Website</a:t>
            </a:r>
          </a:p>
          <a:p>
            <a:pPr algn="ctr"/>
            <a:r>
              <a:rPr lang="en-US" dirty="0" smtClean="0">
                <a:solidFill>
                  <a:srgbClr val="800000"/>
                </a:solidFill>
              </a:rPr>
              <a:t>http://</a:t>
            </a:r>
            <a:r>
              <a:rPr lang="en-US" dirty="0" err="1" smtClean="0">
                <a:solidFill>
                  <a:srgbClr val="800000"/>
                </a:solidFill>
              </a:rPr>
              <a:t>galileo.ou.edu</a:t>
            </a:r>
            <a:endParaRPr lang="en-US" dirty="0" smtClean="0">
              <a:solidFill>
                <a:srgbClr val="800000"/>
              </a:solidFill>
            </a:endParaRPr>
          </a:p>
          <a:p>
            <a:pPr>
              <a:lnSpc>
                <a:spcPts val="2300"/>
              </a:lnSpc>
              <a:spcBef>
                <a:spcPts val="600"/>
              </a:spcBef>
              <a:spcAft>
                <a:spcPts val="0"/>
              </a:spcAft>
            </a:pPr>
            <a:r>
              <a:rPr lang="en-US" sz="2000" dirty="0" smtClean="0">
                <a:solidFill>
                  <a:srgbClr val="800000"/>
                </a:solidFill>
              </a:rPr>
              <a:t>Drupal based website developed</a:t>
            </a:r>
          </a:p>
          <a:p>
            <a:pPr marL="285750" indent="-285750">
              <a:lnSpc>
                <a:spcPts val="2300"/>
              </a:lnSpc>
              <a:spcBef>
                <a:spcPts val="600"/>
              </a:spcBef>
              <a:spcAft>
                <a:spcPts val="0"/>
              </a:spcAft>
              <a:buFont typeface="Arial"/>
              <a:buChar char="•"/>
            </a:pPr>
            <a:r>
              <a:rPr lang="en-US" dirty="0" smtClean="0">
                <a:solidFill>
                  <a:srgbClr val="800000"/>
                </a:solidFill>
              </a:rPr>
              <a:t>Descriptions from the Curator</a:t>
            </a:r>
          </a:p>
          <a:p>
            <a:pPr marL="285750" indent="-285750">
              <a:lnSpc>
                <a:spcPts val="2300"/>
              </a:lnSpc>
              <a:spcBef>
                <a:spcPts val="600"/>
              </a:spcBef>
              <a:spcAft>
                <a:spcPts val="0"/>
              </a:spcAft>
              <a:buFont typeface="Arial"/>
              <a:buChar char="•"/>
            </a:pPr>
            <a:r>
              <a:rPr lang="en-US" dirty="0" smtClean="0">
                <a:solidFill>
                  <a:srgbClr val="800000"/>
                </a:solidFill>
              </a:rPr>
              <a:t>Images of every item in exhibit</a:t>
            </a:r>
          </a:p>
          <a:p>
            <a:pPr marL="285750" indent="-285750">
              <a:lnSpc>
                <a:spcPts val="2300"/>
              </a:lnSpc>
              <a:spcBef>
                <a:spcPts val="600"/>
              </a:spcBef>
              <a:spcAft>
                <a:spcPts val="0"/>
              </a:spcAft>
              <a:buFont typeface="Arial"/>
              <a:buChar char="•"/>
            </a:pPr>
            <a:r>
              <a:rPr lang="en-US" dirty="0" smtClean="0">
                <a:solidFill>
                  <a:srgbClr val="800000"/>
                </a:solidFill>
              </a:rPr>
              <a:t>Embedded book viewer for most works</a:t>
            </a:r>
          </a:p>
          <a:p>
            <a:pPr marL="285750" indent="-285750">
              <a:lnSpc>
                <a:spcPts val="2300"/>
              </a:lnSpc>
              <a:spcBef>
                <a:spcPts val="600"/>
              </a:spcBef>
              <a:spcAft>
                <a:spcPts val="0"/>
              </a:spcAft>
              <a:buFont typeface="Arial"/>
              <a:buChar char="•"/>
            </a:pPr>
            <a:r>
              <a:rPr lang="en-US" dirty="0" smtClean="0">
                <a:solidFill>
                  <a:srgbClr val="800000"/>
                </a:solidFill>
              </a:rPr>
              <a:t>Information on all exhibits, events, programs, educational resources.</a:t>
            </a:r>
          </a:p>
          <a:p>
            <a:pPr marL="285750" indent="-285750">
              <a:lnSpc>
                <a:spcPts val="2300"/>
              </a:lnSpc>
              <a:spcBef>
                <a:spcPts val="600"/>
              </a:spcBef>
              <a:spcAft>
                <a:spcPts val="0"/>
              </a:spcAft>
              <a:buFont typeface="Arial"/>
              <a:buChar char="•"/>
            </a:pPr>
            <a:r>
              <a:rPr lang="en-US" dirty="0" smtClean="0">
                <a:solidFill>
                  <a:srgbClr val="800000"/>
                </a:solidFill>
              </a:rPr>
              <a:t>Links to social media.</a:t>
            </a:r>
          </a:p>
        </p:txBody>
      </p:sp>
    </p:spTree>
    <p:extLst>
      <p:ext uri="{BB962C8B-B14F-4D97-AF65-F5344CB8AC3E}">
        <p14:creationId xmlns:p14="http://schemas.microsoft.com/office/powerpoint/2010/main" val="6012279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500"/>
                                        <p:tgtEl>
                                          <p:spTgt spid="5">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500"/>
                                        <p:tgtEl>
                                          <p:spTgt spid="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500"/>
                                        <p:tgtEl>
                                          <p:spTgt spid="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fade">
                                      <p:cBhvr>
                                        <p:cTn id="22" dur="500"/>
                                        <p:tgtEl>
                                          <p:spTgt spid="5">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animEffect transition="in" filter="fade">
                                      <p:cBhvr>
                                        <p:cTn id="27" dur="500"/>
                                        <p:tgtEl>
                                          <p:spTgt spid="5">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7" end="7"/>
                                            </p:txEl>
                                          </p:spTgt>
                                        </p:tgtEl>
                                        <p:attrNameLst>
                                          <p:attrName>style.visibility</p:attrName>
                                        </p:attrNameLst>
                                      </p:cBhvr>
                                      <p:to>
                                        <p:strVal val="visible"/>
                                      </p:to>
                                    </p:set>
                                    <p:animEffect transition="in" filter="fade">
                                      <p:cBhvr>
                                        <p:cTn id="32" dur="500"/>
                                        <p:tgtEl>
                                          <p:spTgt spid="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745061" y="575756"/>
            <a:ext cx="7772399" cy="6261226"/>
            <a:chOff x="0" y="-42335"/>
            <a:chExt cx="7772399" cy="6354363"/>
          </a:xfrm>
        </p:grpSpPr>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5613400" cy="1775276"/>
            </a:xfrm>
            <a:prstGeom prst="rect">
              <a:avLst/>
            </a:prstGeom>
          </p:spPr>
        </p:pic>
        <p:pic>
          <p:nvPicPr>
            <p:cNvPr id="6" name="Picture 5"/>
            <p:cNvPicPr>
              <a:picLocks noChangeAspect="1"/>
            </p:cNvPicPr>
            <p:nvPr/>
          </p:nvPicPr>
          <p:blipFill>
            <a:blip r:embed="rId3"/>
            <a:stretch>
              <a:fillRect/>
            </a:stretch>
          </p:blipFill>
          <p:spPr>
            <a:xfrm>
              <a:off x="4241792" y="-42335"/>
              <a:ext cx="3530607" cy="6349620"/>
            </a:xfrm>
            <a:prstGeom prst="rect">
              <a:avLst/>
            </a:prstGeom>
          </p:spPr>
        </p:pic>
        <p:pic>
          <p:nvPicPr>
            <p:cNvPr id="7" name="Picture 6"/>
            <p:cNvPicPr>
              <a:picLocks noChangeAspect="1"/>
            </p:cNvPicPr>
            <p:nvPr/>
          </p:nvPicPr>
          <p:blipFill>
            <a:blip r:embed="rId4"/>
            <a:stretch>
              <a:fillRect/>
            </a:stretch>
          </p:blipFill>
          <p:spPr>
            <a:xfrm>
              <a:off x="0" y="1775276"/>
              <a:ext cx="4244468" cy="4536752"/>
            </a:xfrm>
            <a:prstGeom prst="rect">
              <a:avLst/>
            </a:prstGeom>
          </p:spPr>
        </p:pic>
      </p:grpSp>
      <p:sp>
        <p:nvSpPr>
          <p:cNvPr id="3" name="TextBox 2"/>
          <p:cNvSpPr txBox="1"/>
          <p:nvPr/>
        </p:nvSpPr>
        <p:spPr>
          <a:xfrm>
            <a:off x="110060" y="7846"/>
            <a:ext cx="8932335" cy="584776"/>
          </a:xfrm>
          <a:prstGeom prst="rect">
            <a:avLst/>
          </a:prstGeom>
          <a:noFill/>
        </p:spPr>
        <p:txBody>
          <a:bodyPr wrap="square" rtlCol="0">
            <a:spAutoFit/>
          </a:bodyPr>
          <a:lstStyle/>
          <a:p>
            <a:pPr algn="ctr"/>
            <a:r>
              <a:rPr lang="en-US" sz="3200" b="1" dirty="0" smtClean="0">
                <a:solidFill>
                  <a:srgbClr val="800000"/>
                </a:solidFill>
              </a:rPr>
              <a:t>Sample Webpage</a:t>
            </a:r>
            <a:endParaRPr lang="en-US" sz="3200" b="1" dirty="0">
              <a:solidFill>
                <a:srgbClr val="800000"/>
              </a:solidFill>
            </a:endParaRPr>
          </a:p>
        </p:txBody>
      </p:sp>
    </p:spTree>
    <p:extLst>
      <p:ext uri="{BB962C8B-B14F-4D97-AF65-F5344CB8AC3E}">
        <p14:creationId xmlns:p14="http://schemas.microsoft.com/office/powerpoint/2010/main" val="2156989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5" name="Content Placeholder 2"/>
          <p:cNvSpPr txBox="1">
            <a:spLocks/>
          </p:cNvSpPr>
          <p:nvPr/>
        </p:nvSpPr>
        <p:spPr>
          <a:xfrm>
            <a:off x="328051" y="2116667"/>
            <a:ext cx="5302282" cy="4120638"/>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indent="-342900">
              <a:buFont typeface="Arial"/>
              <a:buChar char="•"/>
            </a:pPr>
            <a:endParaRPr lang="en-US" sz="2800" b="0" dirty="0" smtClean="0">
              <a:solidFill>
                <a:srgbClr val="800000"/>
              </a:solidFill>
              <a:latin typeface="Arial"/>
              <a:cs typeface="Arial"/>
            </a:endParaRPr>
          </a:p>
        </p:txBody>
      </p:sp>
      <p:grpSp>
        <p:nvGrpSpPr>
          <p:cNvPr id="12" name="Group 11"/>
          <p:cNvGrpSpPr/>
          <p:nvPr/>
        </p:nvGrpSpPr>
        <p:grpSpPr>
          <a:xfrm>
            <a:off x="406400" y="1566179"/>
            <a:ext cx="8178800" cy="4785425"/>
            <a:chOff x="2768600" y="2247900"/>
            <a:chExt cx="6375400" cy="4002104"/>
          </a:xfrm>
        </p:grpSpPr>
        <p:pic>
          <p:nvPicPr>
            <p:cNvPr id="10" name="Picture 9"/>
            <p:cNvPicPr>
              <a:picLocks noChangeAspect="1"/>
            </p:cNvPicPr>
            <p:nvPr/>
          </p:nvPicPr>
          <p:blipFill>
            <a:blip r:embed="rId3"/>
            <a:stretch>
              <a:fillRect/>
            </a:stretch>
          </p:blipFill>
          <p:spPr>
            <a:xfrm>
              <a:off x="3467270" y="2590799"/>
              <a:ext cx="4698830" cy="3659205"/>
            </a:xfrm>
            <a:prstGeom prst="rect">
              <a:avLst/>
            </a:prstGeom>
          </p:spPr>
        </p:pic>
        <p:sp>
          <p:nvSpPr>
            <p:cNvPr id="11" name="TextBox 10"/>
            <p:cNvSpPr txBox="1"/>
            <p:nvPr/>
          </p:nvSpPr>
          <p:spPr>
            <a:xfrm>
              <a:off x="2768600" y="2247900"/>
              <a:ext cx="6375400" cy="617753"/>
            </a:xfrm>
            <a:prstGeom prst="rect">
              <a:avLst/>
            </a:prstGeom>
            <a:noFill/>
          </p:spPr>
          <p:txBody>
            <a:bodyPr wrap="square" rtlCol="0">
              <a:spAutoFit/>
            </a:bodyPr>
            <a:lstStyle/>
            <a:p>
              <a:pPr algn="ctr"/>
              <a:r>
                <a:rPr lang="en-US" sz="2400" b="1" dirty="0">
                  <a:solidFill>
                    <a:srgbClr val="800000"/>
                  </a:solidFill>
                </a:rPr>
                <a:t>Total </a:t>
              </a:r>
              <a:r>
                <a:rPr lang="en-US" sz="2400" b="1" dirty="0" smtClean="0">
                  <a:solidFill>
                    <a:srgbClr val="800000"/>
                  </a:solidFill>
                </a:rPr>
                <a:t>Website (w/o Walls) </a:t>
              </a:r>
              <a:r>
                <a:rPr lang="en-US" sz="2400" b="1" dirty="0">
                  <a:solidFill>
                    <a:srgbClr val="800000"/>
                  </a:solidFill>
                </a:rPr>
                <a:t>Exhibition Visitors</a:t>
              </a:r>
            </a:p>
            <a:p>
              <a:endParaRPr lang="en-US" dirty="0"/>
            </a:p>
          </p:txBody>
        </p:sp>
      </p:grpSp>
    </p:spTree>
    <p:extLst>
      <p:ext uri="{BB962C8B-B14F-4D97-AF65-F5344CB8AC3E}">
        <p14:creationId xmlns:p14="http://schemas.microsoft.com/office/powerpoint/2010/main" val="1705276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46425" y="5976938"/>
            <a:ext cx="27527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44450">
                <a:solidFill>
                  <a:srgbClr val="000000"/>
                </a:solidFill>
                <a:miter lim="800000"/>
                <a:headEnd/>
                <a:tailEnd/>
              </a14:hiddenLine>
            </a:ext>
          </a:extLst>
        </p:spPr>
      </p:pic>
      <p:pic>
        <p:nvPicPr>
          <p:cNvPr id="5" name="Picture 4"/>
          <p:cNvPicPr>
            <a:picLocks noChangeAspect="1"/>
          </p:cNvPicPr>
          <p:nvPr/>
        </p:nvPicPr>
        <p:blipFill>
          <a:blip r:embed="rId4"/>
          <a:stretch>
            <a:fillRect/>
          </a:stretch>
        </p:blipFill>
        <p:spPr>
          <a:xfrm>
            <a:off x="20320" y="0"/>
            <a:ext cx="9123680" cy="1464579"/>
          </a:xfrm>
          <a:prstGeom prst="rect">
            <a:avLst/>
          </a:prstGeom>
        </p:spPr>
      </p:pic>
      <p:pic>
        <p:nvPicPr>
          <p:cNvPr id="7" name="Picture 6"/>
          <p:cNvPicPr>
            <a:picLocks noChangeAspect="1"/>
          </p:cNvPicPr>
          <p:nvPr/>
        </p:nvPicPr>
        <p:blipFill>
          <a:blip r:embed="rId5"/>
          <a:stretch>
            <a:fillRect/>
          </a:stretch>
        </p:blipFill>
        <p:spPr>
          <a:xfrm>
            <a:off x="71119" y="2067419"/>
            <a:ext cx="8994532" cy="3418974"/>
          </a:xfrm>
          <a:prstGeom prst="rect">
            <a:avLst/>
          </a:prstGeom>
        </p:spPr>
      </p:pic>
    </p:spTree>
    <p:extLst>
      <p:ext uri="{BB962C8B-B14F-4D97-AF65-F5344CB8AC3E}">
        <p14:creationId xmlns:p14="http://schemas.microsoft.com/office/powerpoint/2010/main" val="39369020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of Oklahoma </a:t>
            </a:r>
            <a:r>
              <a:rPr lang="en-US" sz="2400" dirty="0" smtClean="0">
                <a:solidFill>
                  <a:schemeClr val="bg1">
                    <a:lumMod val="75000"/>
                  </a:schemeClr>
                </a:solidFill>
                <a:latin typeface="Calibri" charset="0"/>
                <a:ea typeface="ＭＳ Ｐゴシック" charset="0"/>
                <a:cs typeface="ＭＳ Ｐゴシック" charset="0"/>
              </a:rPr>
              <a:t>Libraries</a:t>
            </a:r>
            <a:endParaRPr lang="en-US" sz="24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latin typeface="Calibri" charset="0"/>
                <a:ea typeface="ＭＳ Ｐゴシック" charset="0"/>
                <a:cs typeface="ＭＳ Ｐゴシック" charset="0"/>
              </a:rPr>
              <a:t>Virtual </a:t>
            </a:r>
            <a:r>
              <a:rPr lang="en-US" sz="1800" dirty="0">
                <a:latin typeface="Calibri" charset="0"/>
                <a:ea typeface="ＭＳ Ｐゴシック" charset="0"/>
                <a:cs typeface="ＭＳ Ｐゴシック" charset="0"/>
              </a:rPr>
              <a:t>Reality / Timeline / Semantic </a:t>
            </a:r>
            <a:r>
              <a:rPr lang="en-US" sz="1800" dirty="0" smtClean="0">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rgbClr val="BFBFBF"/>
                </a:solidFill>
                <a:latin typeface="Calibri" charset="0"/>
                <a:ea typeface="ＭＳ Ｐゴシック" charset="0"/>
                <a:cs typeface="ＭＳ Ｐゴシック" charset="0"/>
              </a:rPr>
              <a:t>NavApp</a:t>
            </a:r>
            <a:endParaRPr lang="en-US" sz="1800" dirty="0" smtClean="0">
              <a:solidFill>
                <a:srgbClr val="BFBFBF"/>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W-5th-Floor-1.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547716" y="1510458"/>
            <a:ext cx="5730240" cy="4297680"/>
          </a:xfrm>
          <a:prstGeom prst="rect">
            <a:avLst/>
          </a:prstGeom>
        </p:spPr>
      </p:pic>
      <p:pic>
        <p:nvPicPr>
          <p:cNvPr id="3" name="Picture 2"/>
          <p:cNvPicPr>
            <a:picLocks noChangeAspect="1"/>
          </p:cNvPicPr>
          <p:nvPr/>
        </p:nvPicPr>
        <p:blipFill>
          <a:blip r:embed="rId4"/>
          <a:stretch>
            <a:fillRect/>
          </a:stretch>
        </p:blipFill>
        <p:spPr>
          <a:xfrm>
            <a:off x="20320" y="0"/>
            <a:ext cx="9123680" cy="1464579"/>
          </a:xfrm>
          <a:prstGeom prst="rect">
            <a:avLst/>
          </a:prstGeom>
        </p:spPr>
      </p:pic>
      <p:sp>
        <p:nvSpPr>
          <p:cNvPr id="5" name="TextBox 4"/>
          <p:cNvSpPr txBox="1"/>
          <p:nvPr/>
        </p:nvSpPr>
        <p:spPr>
          <a:xfrm>
            <a:off x="1" y="5729109"/>
            <a:ext cx="9144000" cy="461665"/>
          </a:xfrm>
          <a:prstGeom prst="rect">
            <a:avLst/>
          </a:prstGeom>
          <a:noFill/>
        </p:spPr>
        <p:txBody>
          <a:bodyPr wrap="square" rtlCol="0">
            <a:spAutoFit/>
          </a:bodyPr>
          <a:lstStyle/>
          <a:p>
            <a:pPr algn="ctr"/>
            <a:r>
              <a:rPr lang="en-US" sz="2400" b="1" dirty="0" smtClean="0">
                <a:solidFill>
                  <a:srgbClr val="800000"/>
                </a:solidFill>
              </a:rPr>
              <a:t>Virtual Reality</a:t>
            </a:r>
            <a:endParaRPr lang="en-US" sz="2400" b="1" dirty="0">
              <a:solidFill>
                <a:srgbClr val="800000"/>
              </a:solidFill>
            </a:endParaRPr>
          </a:p>
        </p:txBody>
      </p:sp>
    </p:spTree>
    <p:extLst>
      <p:ext uri="{BB962C8B-B14F-4D97-AF65-F5344CB8AC3E}">
        <p14:creationId xmlns:p14="http://schemas.microsoft.com/office/powerpoint/2010/main" val="995664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0320" y="0"/>
            <a:ext cx="9123680" cy="1464579"/>
          </a:xfrm>
          <a:prstGeom prst="rect">
            <a:avLst/>
          </a:prstGeom>
        </p:spPr>
      </p:pic>
      <p:pic>
        <p:nvPicPr>
          <p:cNvPr id="2" name="Picture 1" descr="GW-VR.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684872" y="1523841"/>
            <a:ext cx="5667231" cy="4250423"/>
          </a:xfrm>
          <a:prstGeom prst="rect">
            <a:avLst/>
          </a:prstGeom>
        </p:spPr>
      </p:pic>
      <p:sp>
        <p:nvSpPr>
          <p:cNvPr id="4" name="TextBox 3"/>
          <p:cNvSpPr txBox="1"/>
          <p:nvPr/>
        </p:nvSpPr>
        <p:spPr>
          <a:xfrm>
            <a:off x="1" y="5729109"/>
            <a:ext cx="9144000" cy="461665"/>
          </a:xfrm>
          <a:prstGeom prst="rect">
            <a:avLst/>
          </a:prstGeom>
          <a:noFill/>
        </p:spPr>
        <p:txBody>
          <a:bodyPr wrap="square" rtlCol="0">
            <a:spAutoFit/>
          </a:bodyPr>
          <a:lstStyle/>
          <a:p>
            <a:pPr algn="ctr"/>
            <a:r>
              <a:rPr lang="en-US" sz="2400" b="1" dirty="0" smtClean="0">
                <a:solidFill>
                  <a:srgbClr val="800000"/>
                </a:solidFill>
              </a:rPr>
              <a:t>Virtual Reality</a:t>
            </a:r>
            <a:endParaRPr lang="en-US" sz="2400" b="1" dirty="0">
              <a:solidFill>
                <a:srgbClr val="800000"/>
              </a:solidFill>
            </a:endParaRPr>
          </a:p>
        </p:txBody>
      </p:sp>
    </p:spTree>
    <p:extLst>
      <p:ext uri="{BB962C8B-B14F-4D97-AF65-F5344CB8AC3E}">
        <p14:creationId xmlns:p14="http://schemas.microsoft.com/office/powerpoint/2010/main" val="378491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grpSp>
        <p:nvGrpSpPr>
          <p:cNvPr id="5" name="Group 4"/>
          <p:cNvGrpSpPr/>
          <p:nvPr/>
        </p:nvGrpSpPr>
        <p:grpSpPr>
          <a:xfrm>
            <a:off x="215896" y="1583267"/>
            <a:ext cx="8784165" cy="4519339"/>
            <a:chOff x="317500" y="1583267"/>
            <a:chExt cx="8784165" cy="4519339"/>
          </a:xfrm>
        </p:grpSpPr>
        <p:pic>
          <p:nvPicPr>
            <p:cNvPr id="2" name="Picture 1" descr="GW-timelin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90065" y="2481258"/>
              <a:ext cx="3911600" cy="2604284"/>
            </a:xfrm>
            <a:prstGeom prst="rect">
              <a:avLst/>
            </a:prstGeom>
          </p:spPr>
        </p:pic>
        <p:pic>
          <p:nvPicPr>
            <p:cNvPr id="4" name="Picture 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17500" y="1583267"/>
              <a:ext cx="4830233" cy="4519339"/>
            </a:xfrm>
            <a:prstGeom prst="rect">
              <a:avLst/>
            </a:prstGeom>
          </p:spPr>
        </p:pic>
      </p:grpSp>
    </p:spTree>
    <p:extLst>
      <p:ext uri="{BB962C8B-B14F-4D97-AF65-F5344CB8AC3E}">
        <p14:creationId xmlns:p14="http://schemas.microsoft.com/office/powerpoint/2010/main" val="378491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pic>
        <p:nvPicPr>
          <p:cNvPr id="2" name="Picture 1"/>
          <p:cNvPicPr>
            <a:picLocks noChangeAspect="1"/>
          </p:cNvPicPr>
          <p:nvPr/>
        </p:nvPicPr>
        <p:blipFill>
          <a:blip r:embed="rId3"/>
          <a:stretch>
            <a:fillRect/>
          </a:stretch>
        </p:blipFill>
        <p:spPr>
          <a:xfrm>
            <a:off x="4921932" y="1537170"/>
            <a:ext cx="3524956" cy="4699941"/>
          </a:xfrm>
          <a:prstGeom prst="rect">
            <a:avLst/>
          </a:prstGeom>
        </p:spPr>
      </p:pic>
      <p:sp>
        <p:nvSpPr>
          <p:cNvPr id="4" name="TextBox 3"/>
          <p:cNvSpPr txBox="1"/>
          <p:nvPr/>
        </p:nvSpPr>
        <p:spPr>
          <a:xfrm>
            <a:off x="691445" y="1551281"/>
            <a:ext cx="4191000" cy="1569660"/>
          </a:xfrm>
          <a:prstGeom prst="rect">
            <a:avLst/>
          </a:prstGeom>
          <a:noFill/>
        </p:spPr>
        <p:txBody>
          <a:bodyPr wrap="square" rtlCol="0">
            <a:spAutoFit/>
          </a:bodyPr>
          <a:lstStyle/>
          <a:p>
            <a:r>
              <a:rPr lang="en-US" sz="2400" dirty="0" err="1" smtClean="0">
                <a:solidFill>
                  <a:srgbClr val="800000"/>
                </a:solidFill>
              </a:rPr>
              <a:t>MooMat’s</a:t>
            </a:r>
            <a:r>
              <a:rPr lang="en-US" sz="2400" dirty="0" smtClean="0">
                <a:solidFill>
                  <a:srgbClr val="800000"/>
                </a:solidFill>
              </a:rPr>
              <a:t> </a:t>
            </a:r>
            <a:r>
              <a:rPr lang="en-US" sz="2400" dirty="0" err="1" smtClean="0">
                <a:solidFill>
                  <a:srgbClr val="800000"/>
                </a:solidFill>
              </a:rPr>
              <a:t>CultureScout</a:t>
            </a:r>
            <a:r>
              <a:rPr lang="en-US" sz="2400" dirty="0" smtClean="0">
                <a:solidFill>
                  <a:srgbClr val="800000"/>
                </a:solidFill>
              </a:rPr>
              <a:t> implementation of Galileo’s World is downloadable from the App Store</a:t>
            </a:r>
            <a:endParaRPr lang="en-US" sz="2400" dirty="0">
              <a:solidFill>
                <a:srgbClr val="800000"/>
              </a:solidFill>
            </a:endParaRPr>
          </a:p>
        </p:txBody>
      </p:sp>
      <p:pic>
        <p:nvPicPr>
          <p:cNvPr id="5" name="Picture 4" descr="Moomat.jp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01516" y="3143084"/>
            <a:ext cx="2578014" cy="3606798"/>
          </a:xfrm>
          <a:prstGeom prst="rect">
            <a:avLst/>
          </a:prstGeom>
        </p:spPr>
      </p:pic>
    </p:spTree>
    <p:extLst>
      <p:ext uri="{BB962C8B-B14F-4D97-AF65-F5344CB8AC3E}">
        <p14:creationId xmlns:p14="http://schemas.microsoft.com/office/powerpoint/2010/main" val="383485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pic>
        <p:nvPicPr>
          <p:cNvPr id="4" name="Picture 3"/>
          <p:cNvPicPr>
            <a:picLocks noChangeAspect="1"/>
          </p:cNvPicPr>
          <p:nvPr/>
        </p:nvPicPr>
        <p:blipFill>
          <a:blip r:embed="rId3"/>
          <a:stretch>
            <a:fillRect/>
          </a:stretch>
        </p:blipFill>
        <p:spPr>
          <a:xfrm>
            <a:off x="1425228" y="1471084"/>
            <a:ext cx="6335889" cy="4751917"/>
          </a:xfrm>
          <a:prstGeom prst="rect">
            <a:avLst/>
          </a:prstGeom>
        </p:spPr>
      </p:pic>
    </p:spTree>
    <p:extLst>
      <p:ext uri="{BB962C8B-B14F-4D97-AF65-F5344CB8AC3E}">
        <p14:creationId xmlns:p14="http://schemas.microsoft.com/office/powerpoint/2010/main" val="383485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of Oklahoma </a:t>
            </a:r>
            <a:r>
              <a:rPr lang="en-US" sz="2400" dirty="0" smtClean="0">
                <a:solidFill>
                  <a:schemeClr val="bg1">
                    <a:lumMod val="75000"/>
                  </a:schemeClr>
                </a:solidFill>
                <a:latin typeface="Calibri" charset="0"/>
                <a:ea typeface="ＭＳ Ｐゴシック" charset="0"/>
                <a:cs typeface="ＭＳ Ｐゴシック" charset="0"/>
              </a:rPr>
              <a:t>Libraries</a:t>
            </a:r>
            <a:endParaRPr lang="en-US" sz="24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Virtual Reality</a:t>
            </a:r>
            <a:r>
              <a:rPr lang="en-US" sz="1800" dirty="0">
                <a:solidFill>
                  <a:srgbClr val="BFBFBF"/>
                </a:solidFill>
                <a:latin typeface="Calibri" charset="0"/>
                <a:ea typeface="ＭＳ Ｐゴシック" charset="0"/>
                <a:cs typeface="ＭＳ Ｐゴシック" charset="0"/>
              </a:rPr>
              <a:t> / Timeline / Semantic </a:t>
            </a:r>
            <a:r>
              <a:rPr lang="en-US" sz="1800" dirty="0" smtClean="0">
                <a:solidFill>
                  <a:srgbClr val="BFBFBF"/>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latin typeface="Calibri" charset="0"/>
                <a:ea typeface="ＭＳ Ｐゴシック" charset="0"/>
                <a:cs typeface="ＭＳ Ｐゴシック" charset="0"/>
              </a:rPr>
              <a:t>NavApp</a:t>
            </a:r>
            <a:endParaRPr lang="en-US" sz="1800" dirty="0" smtClean="0">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grpSp>
        <p:nvGrpSpPr>
          <p:cNvPr id="2" name="Group 1"/>
          <p:cNvGrpSpPr/>
          <p:nvPr/>
        </p:nvGrpSpPr>
        <p:grpSpPr>
          <a:xfrm>
            <a:off x="101601" y="1532466"/>
            <a:ext cx="8974667" cy="4539814"/>
            <a:chOff x="101601" y="1532466"/>
            <a:chExt cx="8974667" cy="4539814"/>
          </a:xfrm>
        </p:grpSpPr>
        <p:pic>
          <p:nvPicPr>
            <p:cNvPr id="4" name="Picture 3"/>
            <p:cNvPicPr>
              <a:picLocks noChangeAspect="1"/>
            </p:cNvPicPr>
            <p:nvPr/>
          </p:nvPicPr>
          <p:blipFill>
            <a:blip r:embed="rId3"/>
            <a:stretch>
              <a:fillRect/>
            </a:stretch>
          </p:blipFill>
          <p:spPr>
            <a:xfrm>
              <a:off x="2151214" y="1532466"/>
              <a:ext cx="4589067" cy="2599276"/>
            </a:xfrm>
            <a:prstGeom prst="rect">
              <a:avLst/>
            </a:prstGeom>
          </p:spPr>
        </p:pic>
        <p:sp>
          <p:nvSpPr>
            <p:cNvPr id="5" name="TextBox 4"/>
            <p:cNvSpPr txBox="1"/>
            <p:nvPr/>
          </p:nvSpPr>
          <p:spPr>
            <a:xfrm>
              <a:off x="101601" y="4148676"/>
              <a:ext cx="8974667" cy="1923604"/>
            </a:xfrm>
            <a:prstGeom prst="rect">
              <a:avLst/>
            </a:prstGeom>
            <a:noFill/>
          </p:spPr>
          <p:txBody>
            <a:bodyPr wrap="square" rtlCol="0">
              <a:spAutoFit/>
            </a:bodyPr>
            <a:lstStyle/>
            <a:p>
              <a:pPr>
                <a:spcAft>
                  <a:spcPts val="600"/>
                </a:spcAft>
              </a:pPr>
              <a:r>
                <a:rPr lang="en-US" sz="2400" dirty="0" smtClean="0">
                  <a:solidFill>
                    <a:srgbClr val="800000"/>
                  </a:solidFill>
                </a:rPr>
                <a:t>OU Libraries developed its first mobile app, OU Libraries </a:t>
              </a:r>
              <a:r>
                <a:rPr lang="en-US" sz="2400" dirty="0" err="1" smtClean="0">
                  <a:solidFill>
                    <a:srgbClr val="800000"/>
                  </a:solidFill>
                </a:rPr>
                <a:t>NavApp</a:t>
              </a:r>
              <a:endParaRPr lang="en-US" sz="2400" dirty="0">
                <a:solidFill>
                  <a:srgbClr val="800000"/>
                </a:solidFill>
              </a:endParaRPr>
            </a:p>
            <a:p>
              <a:pPr marL="342900" indent="-342900">
                <a:spcAft>
                  <a:spcPts val="600"/>
                </a:spcAft>
                <a:buFont typeface="Arial"/>
                <a:buChar char="•"/>
              </a:pPr>
              <a:r>
                <a:rPr lang="en-US" sz="2000" dirty="0">
                  <a:solidFill>
                    <a:srgbClr val="800000"/>
                  </a:solidFill>
                </a:rPr>
                <a:t>F</a:t>
              </a:r>
              <a:r>
                <a:rPr lang="en-US" sz="2000" dirty="0" smtClean="0">
                  <a:solidFill>
                    <a:srgbClr val="800000"/>
                  </a:solidFill>
                </a:rPr>
                <a:t>or </a:t>
              </a:r>
              <a:r>
                <a:rPr lang="en-US" sz="2000" dirty="0" err="1" smtClean="0">
                  <a:solidFill>
                    <a:srgbClr val="800000"/>
                  </a:solidFill>
                </a:rPr>
                <a:t>iOS</a:t>
              </a:r>
              <a:r>
                <a:rPr lang="en-US" sz="2000" dirty="0" smtClean="0">
                  <a:solidFill>
                    <a:srgbClr val="800000"/>
                  </a:solidFill>
                </a:rPr>
                <a:t> and Android </a:t>
              </a:r>
              <a:endParaRPr lang="en-US" sz="2000" dirty="0">
                <a:solidFill>
                  <a:srgbClr val="800000"/>
                </a:solidFill>
              </a:endParaRPr>
            </a:p>
            <a:p>
              <a:pPr marL="342900" indent="-342900">
                <a:spcAft>
                  <a:spcPts val="600"/>
                </a:spcAft>
                <a:buFont typeface="Arial"/>
                <a:buChar char="•"/>
              </a:pPr>
              <a:r>
                <a:rPr lang="en-US" sz="2000" dirty="0">
                  <a:solidFill>
                    <a:srgbClr val="800000"/>
                  </a:solidFill>
                </a:rPr>
                <a:t>P</a:t>
              </a:r>
              <a:r>
                <a:rPr lang="en-US" sz="2000" dirty="0" smtClean="0">
                  <a:solidFill>
                    <a:srgbClr val="800000"/>
                  </a:solidFill>
                </a:rPr>
                <a:t>rovides Bluetooth-beacon-based indoor navigation in OU’s main library (</a:t>
              </a:r>
              <a:r>
                <a:rPr lang="en-US" sz="2000" dirty="0" err="1" smtClean="0">
                  <a:solidFill>
                    <a:srgbClr val="800000"/>
                  </a:solidFill>
                </a:rPr>
                <a:t>Bizzell</a:t>
              </a:r>
              <a:r>
                <a:rPr lang="en-US" sz="2000" dirty="0" smtClean="0">
                  <a:solidFill>
                    <a:srgbClr val="800000"/>
                  </a:solidFill>
                </a:rPr>
                <a:t>), exhibit case-specific content and,</a:t>
              </a:r>
            </a:p>
            <a:p>
              <a:pPr marL="342900" indent="-342900">
                <a:spcAft>
                  <a:spcPts val="600"/>
                </a:spcAft>
                <a:buFont typeface="Arial"/>
                <a:buChar char="•"/>
              </a:pPr>
              <a:r>
                <a:rPr lang="en-US" sz="2000" dirty="0" smtClean="0">
                  <a:solidFill>
                    <a:srgbClr val="800000"/>
                  </a:solidFill>
                </a:rPr>
                <a:t>GPS-based outdoor navigation across the OU Norman campus</a:t>
              </a:r>
              <a:endParaRPr lang="en-US" sz="2000" dirty="0">
                <a:solidFill>
                  <a:srgbClr val="800000"/>
                </a:solidFill>
              </a:endParaRPr>
            </a:p>
          </p:txBody>
        </p:sp>
      </p:grpSp>
    </p:spTree>
    <p:extLst>
      <p:ext uri="{BB962C8B-B14F-4D97-AF65-F5344CB8AC3E}">
        <p14:creationId xmlns:p14="http://schemas.microsoft.com/office/powerpoint/2010/main" val="378491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6" name="Content Placeholder 2"/>
          <p:cNvSpPr txBox="1">
            <a:spLocks/>
          </p:cNvSpPr>
          <p:nvPr/>
        </p:nvSpPr>
        <p:spPr>
          <a:xfrm>
            <a:off x="328051" y="2116667"/>
            <a:ext cx="5302282" cy="4120638"/>
          </a:xfrm>
          <a:prstGeom prst="rect">
            <a:avLst/>
          </a:prstGeom>
        </p:spPr>
        <p:txBody>
          <a:bodyPr vert="horz" lIns="91440" tIns="45720" rIns="91440" bIns="45720" rtlCol="0">
            <a:normAutofit fontScale="77500" lnSpcReduction="20000"/>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indent="-342900">
              <a:buFont typeface="Arial"/>
              <a:buChar char="•"/>
            </a:pPr>
            <a:r>
              <a:rPr lang="en-US" sz="2800" b="0" dirty="0" smtClean="0">
                <a:solidFill>
                  <a:srgbClr val="800000"/>
                </a:solidFill>
                <a:latin typeface="Arial"/>
                <a:cs typeface="Arial"/>
              </a:rPr>
              <a:t>Unify digital/physical </a:t>
            </a:r>
            <a:r>
              <a:rPr lang="en-US" sz="2800" b="0" dirty="0">
                <a:solidFill>
                  <a:srgbClr val="800000"/>
                </a:solidFill>
                <a:latin typeface="Arial"/>
                <a:cs typeface="Arial"/>
              </a:rPr>
              <a:t>c</a:t>
            </a:r>
            <a:r>
              <a:rPr lang="en-US" sz="2800" b="0" dirty="0" smtClean="0">
                <a:solidFill>
                  <a:srgbClr val="800000"/>
                </a:solidFill>
                <a:latin typeface="Arial"/>
                <a:cs typeface="Arial"/>
              </a:rPr>
              <a:t>ampus resources</a:t>
            </a:r>
          </a:p>
          <a:p>
            <a:pPr marL="342900" indent="-342900">
              <a:buFont typeface="Arial"/>
              <a:buChar char="•"/>
            </a:pPr>
            <a:r>
              <a:rPr lang="en-US" sz="2800" b="0" dirty="0" smtClean="0">
                <a:solidFill>
                  <a:srgbClr val="800000"/>
                </a:solidFill>
                <a:latin typeface="Arial"/>
                <a:cs typeface="Arial"/>
              </a:rPr>
              <a:t>Simplify complex indoor (and outdoor) environments</a:t>
            </a:r>
          </a:p>
          <a:p>
            <a:pPr marL="342900" indent="-342900">
              <a:buFont typeface="Arial"/>
              <a:buChar char="•"/>
            </a:pPr>
            <a:r>
              <a:rPr lang="en-US" sz="2800" b="0" dirty="0" smtClean="0">
                <a:solidFill>
                  <a:srgbClr val="800000"/>
                </a:solidFill>
                <a:latin typeface="Arial"/>
                <a:cs typeface="Arial"/>
              </a:rPr>
              <a:t>Support Galileo’s World exhibition across campus</a:t>
            </a:r>
          </a:p>
          <a:p>
            <a:pPr marL="342900" indent="-342900">
              <a:buFont typeface="Arial"/>
              <a:buChar char="•"/>
            </a:pPr>
            <a:r>
              <a:rPr lang="en-US" sz="2800" b="0" dirty="0" smtClean="0">
                <a:solidFill>
                  <a:srgbClr val="800000"/>
                </a:solidFill>
                <a:latin typeface="Arial"/>
                <a:cs typeface="Arial"/>
              </a:rPr>
              <a:t>Generate campus-wide interest in innovative tool</a:t>
            </a:r>
          </a:p>
          <a:p>
            <a:pPr marL="342900" indent="-342900">
              <a:buFont typeface="Arial"/>
              <a:buChar char="•"/>
            </a:pPr>
            <a:r>
              <a:rPr lang="en-US" sz="2800" b="0" dirty="0" smtClean="0">
                <a:solidFill>
                  <a:srgbClr val="800000"/>
                </a:solidFill>
                <a:latin typeface="Arial"/>
                <a:cs typeface="Arial"/>
              </a:rPr>
              <a:t>Feed useful content based on location and user type</a:t>
            </a:r>
          </a:p>
          <a:p>
            <a:pPr marL="342900" indent="-342900">
              <a:buFont typeface="Arial"/>
              <a:buChar char="•"/>
            </a:pPr>
            <a:r>
              <a:rPr lang="en-US" sz="2800" b="0" dirty="0" smtClean="0">
                <a:solidFill>
                  <a:srgbClr val="800000"/>
                </a:solidFill>
                <a:latin typeface="Arial"/>
                <a:cs typeface="Arial"/>
              </a:rPr>
              <a:t>Provide analytics for gauging resource usage throughout campus</a:t>
            </a:r>
            <a:endParaRPr lang="en-US" dirty="0" smtClean="0">
              <a:latin typeface="Arial"/>
              <a:cs typeface="Arial"/>
            </a:endParaRPr>
          </a:p>
        </p:txBody>
      </p:sp>
      <p:sp>
        <p:nvSpPr>
          <p:cNvPr id="2" name="TextBox 1"/>
          <p:cNvSpPr txBox="1"/>
          <p:nvPr/>
        </p:nvSpPr>
        <p:spPr>
          <a:xfrm>
            <a:off x="328051" y="1524000"/>
            <a:ext cx="5031822" cy="523220"/>
          </a:xfrm>
          <a:prstGeom prst="rect">
            <a:avLst/>
          </a:prstGeom>
          <a:noFill/>
        </p:spPr>
        <p:txBody>
          <a:bodyPr wrap="square" rtlCol="0">
            <a:spAutoFit/>
          </a:bodyPr>
          <a:lstStyle/>
          <a:p>
            <a:pPr algn="ctr"/>
            <a:r>
              <a:rPr lang="en-US" sz="2800" b="1" dirty="0" smtClean="0">
                <a:solidFill>
                  <a:srgbClr val="800000"/>
                </a:solidFill>
              </a:rPr>
              <a:t>Goals of </a:t>
            </a:r>
            <a:r>
              <a:rPr lang="en-US" sz="2800" b="1" dirty="0" err="1" smtClean="0">
                <a:solidFill>
                  <a:srgbClr val="800000"/>
                </a:solidFill>
              </a:rPr>
              <a:t>NavApp</a:t>
            </a:r>
            <a:r>
              <a:rPr lang="en-US" sz="2800" b="1" dirty="0" smtClean="0">
                <a:solidFill>
                  <a:srgbClr val="800000"/>
                </a:solidFill>
              </a:rPr>
              <a:t>?</a:t>
            </a:r>
            <a:endParaRPr lang="en-US" sz="2800" b="1" dirty="0">
              <a:solidFill>
                <a:srgbClr val="800000"/>
              </a:solidFill>
            </a:endParaRPr>
          </a:p>
        </p:txBody>
      </p:sp>
      <p:pic>
        <p:nvPicPr>
          <p:cNvPr id="7" name="Picture 6" descr="NavApp_Ad1.png"/>
          <p:cNvPicPr>
            <a:picLocks noChangeAspect="1"/>
          </p:cNvPicPr>
          <p:nvPr/>
        </p:nvPicPr>
        <p:blipFill rotWithShape="1">
          <a:blip r:embed="rId3" cstate="print">
            <a:extLst>
              <a:ext uri="{28A0092B-C50C-407E-A947-70E740481C1C}">
                <a14:useLocalDpi xmlns:a14="http://schemas.microsoft.com/office/drawing/2010/main"/>
              </a:ext>
            </a:extLst>
          </a:blip>
          <a:srcRect l="9902" t="2912" r="12716"/>
          <a:stretch/>
        </p:blipFill>
        <p:spPr>
          <a:xfrm>
            <a:off x="5978473" y="1760364"/>
            <a:ext cx="2911566" cy="39320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562095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fade">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fade">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fade">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fade">
                                      <p:cBhvr>
                                        <p:cTn id="32" dur="500"/>
                                        <p:tgtEl>
                                          <p:spTgt spid="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5" name="Content Placeholder 2"/>
          <p:cNvSpPr txBox="1">
            <a:spLocks/>
          </p:cNvSpPr>
          <p:nvPr/>
        </p:nvSpPr>
        <p:spPr>
          <a:xfrm>
            <a:off x="328051" y="2116667"/>
            <a:ext cx="5302282" cy="4120638"/>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600"/>
              </a:spcAft>
              <a:buFont typeface="Arial" pitchFamily="34" charset="0"/>
              <a:buNone/>
              <a:defRPr sz="2000" b="1" kern="1200">
                <a:solidFill>
                  <a:schemeClr val="tx1"/>
                </a:solidFill>
                <a:latin typeface="+mn-lt"/>
                <a:ea typeface="+mn-ea"/>
                <a:cs typeface="+mn-cs"/>
              </a:defRPr>
            </a:lvl1pPr>
            <a:lvl2pPr marL="457200" indent="-182880" algn="l" defTabSz="914400" rtl="0" eaLnBrk="1" latinLnBrk="0" hangingPunct="1">
              <a:spcBef>
                <a:spcPct val="20000"/>
              </a:spcBef>
              <a:buClr>
                <a:schemeClr val="tx2"/>
              </a:buClr>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Clr>
                <a:schemeClr val="tx2"/>
              </a:buClr>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Clr>
                <a:schemeClr val="tx2"/>
              </a:buClr>
              <a:buFont typeface="Arial" pitchFamily="34" charset="0"/>
              <a:buChar cha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indent="-342900">
              <a:buFont typeface="Arial"/>
              <a:buChar char="•"/>
            </a:pPr>
            <a:endParaRPr lang="en-US" sz="2800" b="0" dirty="0" smtClean="0">
              <a:solidFill>
                <a:srgbClr val="800000"/>
              </a:solidFill>
              <a:latin typeface="Arial"/>
              <a:cs typeface="Arial"/>
            </a:endParaRPr>
          </a:p>
        </p:txBody>
      </p:sp>
      <p:grpSp>
        <p:nvGrpSpPr>
          <p:cNvPr id="2" name="Group 1"/>
          <p:cNvGrpSpPr/>
          <p:nvPr/>
        </p:nvGrpSpPr>
        <p:grpSpPr>
          <a:xfrm>
            <a:off x="328051" y="1972736"/>
            <a:ext cx="5302282" cy="3793320"/>
            <a:chOff x="328051" y="1388536"/>
            <a:chExt cx="5302282" cy="3793320"/>
          </a:xfrm>
        </p:grpSpPr>
        <p:sp>
          <p:nvSpPr>
            <p:cNvPr id="4" name="TextBox 3"/>
            <p:cNvSpPr txBox="1"/>
            <p:nvPr/>
          </p:nvSpPr>
          <p:spPr>
            <a:xfrm>
              <a:off x="328051" y="1388536"/>
              <a:ext cx="5031822" cy="523220"/>
            </a:xfrm>
            <a:prstGeom prst="rect">
              <a:avLst/>
            </a:prstGeom>
            <a:noFill/>
          </p:spPr>
          <p:txBody>
            <a:bodyPr wrap="square" rtlCol="0">
              <a:spAutoFit/>
            </a:bodyPr>
            <a:lstStyle/>
            <a:p>
              <a:pPr algn="ctr"/>
              <a:r>
                <a:rPr lang="en-US" sz="2800" b="1" dirty="0" smtClean="0">
                  <a:solidFill>
                    <a:srgbClr val="800000"/>
                  </a:solidFill>
                </a:rPr>
                <a:t>Usage of </a:t>
              </a:r>
              <a:r>
                <a:rPr lang="en-US" sz="2800" b="1" dirty="0" err="1" smtClean="0">
                  <a:solidFill>
                    <a:srgbClr val="800000"/>
                  </a:solidFill>
                </a:rPr>
                <a:t>NavApp</a:t>
              </a:r>
              <a:r>
                <a:rPr lang="en-US" sz="2800" b="1" dirty="0">
                  <a:solidFill>
                    <a:srgbClr val="800000"/>
                  </a:solidFill>
                </a:rPr>
                <a:t> </a:t>
              </a:r>
              <a:r>
                <a:rPr lang="en-US" sz="2800" b="1" dirty="0" smtClean="0">
                  <a:solidFill>
                    <a:srgbClr val="800000"/>
                  </a:solidFill>
                </a:rPr>
                <a:t>(2 Months)</a:t>
              </a:r>
              <a:endParaRPr lang="en-US" sz="2800" b="1" dirty="0">
                <a:solidFill>
                  <a:srgbClr val="800000"/>
                </a:solidFill>
              </a:endParaRPr>
            </a:p>
          </p:txBody>
        </p:sp>
        <p:sp>
          <p:nvSpPr>
            <p:cNvPr id="7" name="TextBox 6"/>
            <p:cNvSpPr txBox="1"/>
            <p:nvPr/>
          </p:nvSpPr>
          <p:spPr>
            <a:xfrm>
              <a:off x="328051" y="1827091"/>
              <a:ext cx="5302282" cy="3354765"/>
            </a:xfrm>
            <a:prstGeom prst="rect">
              <a:avLst/>
            </a:prstGeom>
            <a:noFill/>
          </p:spPr>
          <p:txBody>
            <a:bodyPr wrap="square" rtlCol="0">
              <a:spAutoFit/>
            </a:bodyPr>
            <a:lstStyle/>
            <a:p>
              <a:pPr marL="342900" indent="-342900">
                <a:buFont typeface="Arial"/>
                <a:buChar char="•"/>
              </a:pPr>
              <a:r>
                <a:rPr lang="en-US" sz="2400" dirty="0">
                  <a:solidFill>
                    <a:srgbClr val="800000"/>
                  </a:solidFill>
                </a:rPr>
                <a:t>Unique Users: 1,200</a:t>
              </a:r>
            </a:p>
            <a:p>
              <a:pPr marL="800100" lvl="1" indent="-342900">
                <a:buFont typeface="Arial"/>
                <a:buChar char="•"/>
              </a:pPr>
              <a:r>
                <a:rPr lang="en-US" sz="2000" dirty="0">
                  <a:solidFill>
                    <a:srgbClr val="800000"/>
                  </a:solidFill>
                </a:rPr>
                <a:t>~900 </a:t>
              </a:r>
              <a:r>
                <a:rPr lang="en-US" sz="2000" dirty="0" err="1">
                  <a:solidFill>
                    <a:srgbClr val="800000"/>
                  </a:solidFill>
                </a:rPr>
                <a:t>iOS</a:t>
              </a:r>
              <a:endParaRPr lang="en-US" sz="2000" dirty="0">
                <a:solidFill>
                  <a:srgbClr val="800000"/>
                </a:solidFill>
              </a:endParaRPr>
            </a:p>
            <a:p>
              <a:pPr marL="1485900" lvl="2" indent="-342900">
                <a:buFont typeface="Arial"/>
                <a:buChar char="•"/>
              </a:pPr>
              <a:r>
                <a:rPr lang="en-US" sz="2000" dirty="0">
                  <a:solidFill>
                    <a:srgbClr val="800000"/>
                  </a:solidFill>
                </a:rPr>
                <a:t>775 iPhones alone </a:t>
              </a:r>
            </a:p>
            <a:p>
              <a:pPr marL="800100" lvl="1" indent="-342900">
                <a:buFont typeface="Arial"/>
                <a:buChar char="•"/>
              </a:pPr>
              <a:r>
                <a:rPr lang="en-US" sz="2000" dirty="0">
                  <a:solidFill>
                    <a:srgbClr val="800000"/>
                  </a:solidFill>
                </a:rPr>
                <a:t>~300 Android</a:t>
              </a:r>
            </a:p>
            <a:p>
              <a:pPr marL="342900" indent="-342900">
                <a:buFont typeface="Arial"/>
                <a:buChar char="•"/>
              </a:pPr>
              <a:r>
                <a:rPr lang="en-US" sz="2400" dirty="0">
                  <a:solidFill>
                    <a:srgbClr val="800000"/>
                  </a:solidFill>
                </a:rPr>
                <a:t>Screen Views: 19,673</a:t>
              </a:r>
            </a:p>
            <a:p>
              <a:pPr marL="800100" lvl="1" indent="-342900">
                <a:buFont typeface="Arial"/>
                <a:buChar char="•"/>
              </a:pPr>
              <a:r>
                <a:rPr lang="en-US" sz="2000" dirty="0">
                  <a:solidFill>
                    <a:srgbClr val="800000"/>
                  </a:solidFill>
                </a:rPr>
                <a:t>Per visitor: 16.5*</a:t>
              </a:r>
            </a:p>
            <a:p>
              <a:pPr marL="342900" indent="-342900">
                <a:buFont typeface="Arial"/>
                <a:buChar char="•"/>
              </a:pPr>
              <a:r>
                <a:rPr lang="en-US" sz="2400" dirty="0">
                  <a:solidFill>
                    <a:srgbClr val="800000"/>
                  </a:solidFill>
                </a:rPr>
                <a:t>Buildings Covered: 4 + Campus</a:t>
              </a:r>
            </a:p>
            <a:p>
              <a:pPr marL="800100" lvl="1" indent="-342900">
                <a:buFont typeface="Arial"/>
                <a:buChar char="•"/>
              </a:pPr>
              <a:r>
                <a:rPr lang="en-US" sz="2000" dirty="0">
                  <a:solidFill>
                    <a:srgbClr val="800000"/>
                  </a:solidFill>
                </a:rPr>
                <a:t>Beacons Deployed: 400</a:t>
              </a:r>
            </a:p>
            <a:p>
              <a:pPr marL="800100" lvl="1" indent="-342900">
                <a:buFont typeface="Arial"/>
                <a:buChar char="•"/>
              </a:pPr>
              <a:r>
                <a:rPr lang="en-US" sz="2000" dirty="0">
                  <a:solidFill>
                    <a:srgbClr val="800000"/>
                  </a:solidFill>
                </a:rPr>
                <a:t>Outdoor, campus map includes </a:t>
              </a:r>
              <a:r>
                <a:rPr lang="en-US" sz="2000" i="1" dirty="0">
                  <a:solidFill>
                    <a:srgbClr val="800000"/>
                  </a:solidFill>
                </a:rPr>
                <a:t>all</a:t>
              </a:r>
              <a:r>
                <a:rPr lang="en-US" sz="2000" dirty="0">
                  <a:solidFill>
                    <a:srgbClr val="800000"/>
                  </a:solidFill>
                </a:rPr>
                <a:t> major campus buildings + </a:t>
              </a:r>
              <a:r>
                <a:rPr lang="en-US" sz="2000" dirty="0" smtClean="0">
                  <a:solidFill>
                    <a:srgbClr val="800000"/>
                  </a:solidFill>
                </a:rPr>
                <a:t>collections</a:t>
              </a:r>
            </a:p>
          </p:txBody>
        </p:sp>
      </p:grpSp>
      <p:pic>
        <p:nvPicPr>
          <p:cNvPr id="8" name="Content Placeholder 7" descr="2015-12-01 15.15.15.png"/>
          <p:cNvPicPr>
            <a:picLocks noGrp="1" noChangeAspect="1"/>
          </p:cNvPicPr>
          <p:nvPr>
            <p:ph idx="1"/>
          </p:nvPr>
        </p:nvPicPr>
        <p:blipFill rotWithShape="1">
          <a:blip r:embed="rId3" cstate="print">
            <a:extLst>
              <a:ext uri="{28A0092B-C50C-407E-A947-70E740481C1C}">
                <a14:useLocalDpi xmlns:a14="http://schemas.microsoft.com/office/drawing/2010/main"/>
              </a:ext>
            </a:extLst>
          </a:blip>
          <a:srcRect/>
          <a:stretch/>
        </p:blipFill>
        <p:spPr>
          <a:xfrm>
            <a:off x="6087524" y="1642949"/>
            <a:ext cx="2434903" cy="43735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41664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 name="Chevron 41"/>
          <p:cNvSpPr/>
          <p:nvPr/>
        </p:nvSpPr>
        <p:spPr>
          <a:xfrm>
            <a:off x="304800" y="914400"/>
            <a:ext cx="8839200" cy="5410200"/>
          </a:xfrm>
          <a:prstGeom prst="chevron">
            <a:avLst>
              <a:gd name="adj" fmla="val 23668"/>
            </a:avLst>
          </a:prstGeom>
          <a:solidFill>
            <a:schemeClr val="tx1">
              <a:lumMod val="65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dirty="0">
              <a:solidFill>
                <a:prstClr val="black"/>
              </a:solidFill>
              <a:latin typeface="Arial"/>
            </a:endParaRPr>
          </a:p>
        </p:txBody>
      </p:sp>
      <p:grpSp>
        <p:nvGrpSpPr>
          <p:cNvPr id="2" name="Group 13"/>
          <p:cNvGrpSpPr>
            <a:grpSpLocks/>
          </p:cNvGrpSpPr>
          <p:nvPr/>
        </p:nvGrpSpPr>
        <p:grpSpPr bwMode="auto">
          <a:xfrm>
            <a:off x="359002" y="457200"/>
            <a:ext cx="7635648" cy="381000"/>
            <a:chOff x="381000" y="76200"/>
            <a:chExt cx="7772400" cy="381000"/>
          </a:xfrm>
          <a:solidFill>
            <a:srgbClr val="800000"/>
          </a:solidFill>
        </p:grpSpPr>
        <p:sp>
          <p:nvSpPr>
            <p:cNvPr id="15" name="Rectangle 14"/>
            <p:cNvSpPr/>
            <p:nvPr/>
          </p:nvSpPr>
          <p:spPr>
            <a:xfrm>
              <a:off x="381000" y="76200"/>
              <a:ext cx="7467104" cy="381000"/>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r>
                <a:rPr lang="en-US" sz="2000" b="1" dirty="0">
                  <a:solidFill>
                    <a:prstClr val="white"/>
                  </a:solidFill>
                  <a:latin typeface="Arial"/>
                </a:rPr>
                <a:t>Library Strategic Plan</a:t>
              </a:r>
            </a:p>
          </p:txBody>
        </p:sp>
        <p:sp>
          <p:nvSpPr>
            <p:cNvPr id="16" name="Isosceles Triangle 15"/>
            <p:cNvSpPr/>
            <p:nvPr/>
          </p:nvSpPr>
          <p:spPr>
            <a:xfrm rot="5400000">
              <a:off x="7810253" y="114052"/>
              <a:ext cx="381000" cy="305296"/>
            </a:xfrm>
            <a:prstGeom prst="triangle">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dirty="0">
                <a:solidFill>
                  <a:prstClr val="white"/>
                </a:solidFill>
                <a:latin typeface="Arial"/>
              </a:endParaRPr>
            </a:p>
          </p:txBody>
        </p:sp>
      </p:grpSp>
      <p:sp>
        <p:nvSpPr>
          <p:cNvPr id="28" name="Can 27"/>
          <p:cNvSpPr/>
          <p:nvPr/>
        </p:nvSpPr>
        <p:spPr>
          <a:xfrm>
            <a:off x="5029200" y="1063625"/>
            <a:ext cx="304800" cy="3709988"/>
          </a:xfrm>
          <a:prstGeom prst="can">
            <a:avLst/>
          </a:prstGeom>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a:solidFill>
                <a:prstClr val="white"/>
              </a:solidFill>
              <a:latin typeface="Arial"/>
            </a:endParaRPr>
          </a:p>
        </p:txBody>
      </p:sp>
      <p:sp>
        <p:nvSpPr>
          <p:cNvPr id="19460" name="TextBox 36"/>
          <p:cNvSpPr txBox="1">
            <a:spLocks noChangeArrowheads="1"/>
          </p:cNvSpPr>
          <p:nvPr/>
        </p:nvSpPr>
        <p:spPr bwMode="auto">
          <a:xfrm>
            <a:off x="-76200" y="3209925"/>
            <a:ext cx="11969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457200" eaLnBrk="1" hangingPunct="1"/>
            <a:r>
              <a:rPr lang="en-US" sz="2000" b="1" smtClean="0">
                <a:solidFill>
                  <a:prstClr val="black"/>
                </a:solidFill>
                <a:latin typeface="Calibri" charset="0"/>
              </a:rPr>
              <a:t>External</a:t>
            </a:r>
          </a:p>
          <a:p>
            <a:pPr algn="ctr" defTabSz="457200" eaLnBrk="1" hangingPunct="1"/>
            <a:r>
              <a:rPr lang="en-US" sz="2000" b="1" smtClean="0">
                <a:solidFill>
                  <a:prstClr val="black"/>
                </a:solidFill>
                <a:latin typeface="Calibri" charset="0"/>
              </a:rPr>
              <a:t>forces</a:t>
            </a:r>
          </a:p>
        </p:txBody>
      </p:sp>
      <p:sp>
        <p:nvSpPr>
          <p:cNvPr id="19461" name="TextBox 46"/>
          <p:cNvSpPr txBox="1">
            <a:spLocks noChangeArrowheads="1"/>
          </p:cNvSpPr>
          <p:nvPr/>
        </p:nvSpPr>
        <p:spPr bwMode="auto">
          <a:xfrm rot="-2905975">
            <a:off x="3151982" y="5323681"/>
            <a:ext cx="674688"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457200" eaLnBrk="1" hangingPunct="1">
              <a:lnSpc>
                <a:spcPts val="1600"/>
              </a:lnSpc>
            </a:pPr>
            <a:r>
              <a:rPr lang="en-US" sz="2000" b="1" smtClean="0">
                <a:solidFill>
                  <a:prstClr val="white"/>
                </a:solidFill>
                <a:latin typeface="Calibri" charset="0"/>
              </a:rPr>
              <a:t>Staff </a:t>
            </a:r>
          </a:p>
        </p:txBody>
      </p:sp>
      <p:sp>
        <p:nvSpPr>
          <p:cNvPr id="30" name="Can 29"/>
          <p:cNvSpPr/>
          <p:nvPr/>
        </p:nvSpPr>
        <p:spPr>
          <a:xfrm>
            <a:off x="6934200" y="1123950"/>
            <a:ext cx="304800" cy="3709988"/>
          </a:xfrm>
          <a:prstGeom prst="can">
            <a:avLst/>
          </a:prstGeom>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a:solidFill>
                <a:prstClr val="white"/>
              </a:solidFill>
              <a:latin typeface="Arial"/>
            </a:endParaRPr>
          </a:p>
        </p:txBody>
      </p:sp>
      <p:sp>
        <p:nvSpPr>
          <p:cNvPr id="48" name="TextBox 47"/>
          <p:cNvSpPr txBox="1"/>
          <p:nvPr/>
        </p:nvSpPr>
        <p:spPr>
          <a:xfrm rot="18786516">
            <a:off x="3831432" y="5225256"/>
            <a:ext cx="1136650" cy="401637"/>
          </a:xfrm>
          <a:prstGeom prst="rect">
            <a:avLst/>
          </a:prstGeom>
          <a:noFill/>
        </p:spPr>
        <p:txBody>
          <a:bodyPr wrap="none">
            <a:spAutoFit/>
          </a:bodyPr>
          <a:lstStyle/>
          <a:p>
            <a:pPr defTabSz="457200" fontAlgn="auto">
              <a:spcBef>
                <a:spcPts val="0"/>
              </a:spcBef>
              <a:spcAft>
                <a:spcPts val="0"/>
              </a:spcAft>
              <a:defRPr/>
            </a:pPr>
            <a:r>
              <a:rPr lang="en-US" sz="2000" b="1" kern="900" spc="-100" dirty="0">
                <a:solidFill>
                  <a:prstClr val="white"/>
                </a:solidFill>
                <a:latin typeface="Arial"/>
              </a:rPr>
              <a:t>Services</a:t>
            </a:r>
          </a:p>
        </p:txBody>
      </p:sp>
      <p:sp>
        <p:nvSpPr>
          <p:cNvPr id="49" name="TextBox 48"/>
          <p:cNvSpPr txBox="1"/>
          <p:nvPr/>
        </p:nvSpPr>
        <p:spPr>
          <a:xfrm rot="18635153">
            <a:off x="4745038" y="5203825"/>
            <a:ext cx="1154112" cy="401638"/>
          </a:xfrm>
          <a:prstGeom prst="rect">
            <a:avLst/>
          </a:prstGeom>
          <a:noFill/>
        </p:spPr>
        <p:txBody>
          <a:bodyPr wrap="none">
            <a:spAutoFit/>
          </a:bodyPr>
          <a:lstStyle/>
          <a:p>
            <a:pPr defTabSz="457200" fontAlgn="auto">
              <a:spcBef>
                <a:spcPts val="0"/>
              </a:spcBef>
              <a:spcAft>
                <a:spcPts val="0"/>
              </a:spcAft>
              <a:defRPr/>
            </a:pPr>
            <a:r>
              <a:rPr lang="en-US" sz="2000" b="1" kern="900" spc="-100" dirty="0">
                <a:solidFill>
                  <a:prstClr val="white"/>
                </a:solidFill>
                <a:latin typeface="Arial"/>
              </a:rPr>
              <a:t>Facilities</a:t>
            </a:r>
          </a:p>
        </p:txBody>
      </p:sp>
      <p:sp>
        <p:nvSpPr>
          <p:cNvPr id="50" name="TextBox 49"/>
          <p:cNvSpPr txBox="1"/>
          <p:nvPr/>
        </p:nvSpPr>
        <p:spPr>
          <a:xfrm rot="18639292">
            <a:off x="5576094" y="5266531"/>
            <a:ext cx="1504950" cy="401638"/>
          </a:xfrm>
          <a:prstGeom prst="rect">
            <a:avLst/>
          </a:prstGeom>
          <a:noFill/>
        </p:spPr>
        <p:txBody>
          <a:bodyPr wrap="none">
            <a:spAutoFit/>
          </a:bodyPr>
          <a:lstStyle/>
          <a:p>
            <a:pPr defTabSz="457200" fontAlgn="auto">
              <a:spcBef>
                <a:spcPts val="0"/>
              </a:spcBef>
              <a:spcAft>
                <a:spcPts val="0"/>
              </a:spcAft>
              <a:defRPr/>
            </a:pPr>
            <a:r>
              <a:rPr lang="en-US" sz="2000" b="1" kern="900" spc="-100" dirty="0">
                <a:solidFill>
                  <a:prstClr val="white"/>
                </a:solidFill>
                <a:latin typeface="Arial"/>
              </a:rPr>
              <a:t>Technology</a:t>
            </a:r>
          </a:p>
        </p:txBody>
      </p:sp>
      <p:cxnSp>
        <p:nvCxnSpPr>
          <p:cNvPr id="66" name="Straight Connector 65"/>
          <p:cNvCxnSpPr/>
          <p:nvPr/>
        </p:nvCxnSpPr>
        <p:spPr>
          <a:xfrm rot="5400000">
            <a:off x="2158207" y="4809331"/>
            <a:ext cx="1382712" cy="1279525"/>
          </a:xfrm>
          <a:prstGeom prst="line">
            <a:avLst/>
          </a:prstGeom>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rot="5400000">
            <a:off x="3074988" y="4851400"/>
            <a:ext cx="1382712" cy="1195388"/>
          </a:xfrm>
          <a:prstGeom prst="line">
            <a:avLst/>
          </a:prstGeom>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rot="5400000">
            <a:off x="3978275" y="4854576"/>
            <a:ext cx="1366837" cy="1204912"/>
          </a:xfrm>
          <a:prstGeom prst="line">
            <a:avLst/>
          </a:prstGeom>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rot="5400000">
            <a:off x="4912519" y="4893469"/>
            <a:ext cx="1363662" cy="11303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rot="5400000">
            <a:off x="6027737" y="4929188"/>
            <a:ext cx="1343025" cy="1079500"/>
          </a:xfrm>
          <a:prstGeom prst="line">
            <a:avLst/>
          </a:prstGeom>
        </p:spPr>
        <p:style>
          <a:lnRef idx="2">
            <a:schemeClr val="accent1"/>
          </a:lnRef>
          <a:fillRef idx="0">
            <a:schemeClr val="accent1"/>
          </a:fillRef>
          <a:effectRef idx="1">
            <a:schemeClr val="accent1"/>
          </a:effectRef>
          <a:fontRef idx="minor">
            <a:schemeClr val="tx1"/>
          </a:fontRef>
        </p:style>
      </p:cxnSp>
      <p:grpSp>
        <p:nvGrpSpPr>
          <p:cNvPr id="3" name="Group 5"/>
          <p:cNvGrpSpPr>
            <a:grpSpLocks/>
          </p:cNvGrpSpPr>
          <p:nvPr/>
        </p:nvGrpSpPr>
        <p:grpSpPr bwMode="auto">
          <a:xfrm>
            <a:off x="359004" y="-2"/>
            <a:ext cx="7646759" cy="381000"/>
            <a:chOff x="428630" y="76201"/>
            <a:chExt cx="7619999" cy="381000"/>
          </a:xfrm>
          <a:solidFill>
            <a:srgbClr val="800000"/>
          </a:solidFill>
        </p:grpSpPr>
        <p:sp>
          <p:nvSpPr>
            <p:cNvPr id="4" name="Rectangle 3"/>
            <p:cNvSpPr/>
            <p:nvPr/>
          </p:nvSpPr>
          <p:spPr>
            <a:xfrm>
              <a:off x="428630" y="76201"/>
              <a:ext cx="7315729" cy="381000"/>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r>
                <a:rPr lang="en-US" sz="2000" b="1" dirty="0">
                  <a:solidFill>
                    <a:prstClr val="white"/>
                  </a:solidFill>
                  <a:latin typeface="Arial"/>
                </a:rPr>
                <a:t>University Goals</a:t>
              </a:r>
            </a:p>
          </p:txBody>
        </p:sp>
        <p:sp>
          <p:nvSpPr>
            <p:cNvPr id="5" name="Isosceles Triangle 4"/>
            <p:cNvSpPr/>
            <p:nvPr/>
          </p:nvSpPr>
          <p:spPr>
            <a:xfrm rot="5400000">
              <a:off x="7705994" y="114565"/>
              <a:ext cx="381000" cy="304271"/>
            </a:xfrm>
            <a:prstGeom prst="triangle">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000" dirty="0">
                <a:solidFill>
                  <a:prstClr val="white"/>
                </a:solidFill>
                <a:latin typeface="Arial"/>
              </a:endParaRPr>
            </a:p>
          </p:txBody>
        </p:sp>
      </p:grpSp>
      <p:sp>
        <p:nvSpPr>
          <p:cNvPr id="33" name="Right Arrow 32"/>
          <p:cNvSpPr/>
          <p:nvPr/>
        </p:nvSpPr>
        <p:spPr>
          <a:xfrm>
            <a:off x="1795463" y="1905000"/>
            <a:ext cx="6210300" cy="663575"/>
          </a:xfrm>
          <a:prstGeom prst="rightArrow">
            <a:avLst>
              <a:gd name="adj1" fmla="val 50000"/>
              <a:gd name="adj2" fmla="val 43347"/>
            </a:avLst>
          </a:prstGeom>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a:solidFill>
                <a:prstClr val="white"/>
              </a:solidFill>
              <a:latin typeface="Arial"/>
            </a:endParaRPr>
          </a:p>
        </p:txBody>
      </p:sp>
      <p:sp>
        <p:nvSpPr>
          <p:cNvPr id="19473" name="TextBox 30"/>
          <p:cNvSpPr txBox="1">
            <a:spLocks noChangeArrowheads="1"/>
          </p:cNvSpPr>
          <p:nvPr/>
        </p:nvSpPr>
        <p:spPr bwMode="auto">
          <a:xfrm rot="-2707240">
            <a:off x="1846263" y="5249862"/>
            <a:ext cx="13525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457200" eaLnBrk="1" hangingPunct="1">
              <a:lnSpc>
                <a:spcPts val="1600"/>
              </a:lnSpc>
            </a:pPr>
            <a:r>
              <a:rPr lang="en-US" sz="2000" b="1" smtClean="0">
                <a:solidFill>
                  <a:prstClr val="white"/>
                </a:solidFill>
                <a:latin typeface="Calibri" charset="0"/>
              </a:rPr>
              <a:t>Collections </a:t>
            </a:r>
          </a:p>
        </p:txBody>
      </p:sp>
      <p:sp>
        <p:nvSpPr>
          <p:cNvPr id="32" name="Right Arrow 31"/>
          <p:cNvSpPr/>
          <p:nvPr/>
        </p:nvSpPr>
        <p:spPr>
          <a:xfrm>
            <a:off x="1795463" y="1204913"/>
            <a:ext cx="6210300" cy="700087"/>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a:solidFill>
                <a:prstClr val="white"/>
              </a:solidFill>
              <a:latin typeface="Arial"/>
            </a:endParaRPr>
          </a:p>
        </p:txBody>
      </p:sp>
      <p:sp>
        <p:nvSpPr>
          <p:cNvPr id="35" name="Right Arrow 34"/>
          <p:cNvSpPr/>
          <p:nvPr/>
        </p:nvSpPr>
        <p:spPr>
          <a:xfrm>
            <a:off x="1795463" y="3276600"/>
            <a:ext cx="6210300" cy="727075"/>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a:solidFill>
                <a:prstClr val="white"/>
              </a:solidFill>
              <a:latin typeface="Arial"/>
            </a:endParaRPr>
          </a:p>
        </p:txBody>
      </p:sp>
      <p:sp>
        <p:nvSpPr>
          <p:cNvPr id="26" name="Can 25"/>
          <p:cNvSpPr/>
          <p:nvPr/>
        </p:nvSpPr>
        <p:spPr>
          <a:xfrm>
            <a:off x="3168650" y="1063625"/>
            <a:ext cx="304800" cy="3771900"/>
          </a:xfrm>
          <a:prstGeom prst="can">
            <a:avLst/>
          </a:prstGeom>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a:solidFill>
                <a:prstClr val="white"/>
              </a:solidFill>
              <a:latin typeface="Arial"/>
            </a:endParaRPr>
          </a:p>
        </p:txBody>
      </p:sp>
      <p:sp>
        <p:nvSpPr>
          <p:cNvPr id="19477" name="TextBox 42"/>
          <p:cNvSpPr txBox="1">
            <a:spLocks noChangeArrowheads="1"/>
          </p:cNvSpPr>
          <p:nvPr/>
        </p:nvSpPr>
        <p:spPr bwMode="auto">
          <a:xfrm rot="5400000">
            <a:off x="7117557" y="3275806"/>
            <a:ext cx="25955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457200" eaLnBrk="1" hangingPunct="1"/>
            <a:r>
              <a:rPr lang="en-US" sz="2800" b="1" smtClean="0">
                <a:solidFill>
                  <a:srgbClr val="FFFFFF"/>
                </a:solidFill>
                <a:latin typeface="Calibri" charset="0"/>
              </a:rPr>
              <a:t>21</a:t>
            </a:r>
            <a:r>
              <a:rPr lang="en-US" sz="2800" b="1" baseline="30000" smtClean="0">
                <a:solidFill>
                  <a:srgbClr val="FFFFFF"/>
                </a:solidFill>
                <a:latin typeface="Calibri" charset="0"/>
              </a:rPr>
              <a:t>st</a:t>
            </a:r>
            <a:r>
              <a:rPr lang="en-US" sz="2800" b="1" smtClean="0">
                <a:solidFill>
                  <a:srgbClr val="FFFFFF"/>
                </a:solidFill>
                <a:latin typeface="Calibri" charset="0"/>
              </a:rPr>
              <a:t> C. Library</a:t>
            </a:r>
          </a:p>
        </p:txBody>
      </p:sp>
      <p:sp>
        <p:nvSpPr>
          <p:cNvPr id="53" name="Right Arrow 52"/>
          <p:cNvSpPr/>
          <p:nvPr/>
        </p:nvSpPr>
        <p:spPr>
          <a:xfrm>
            <a:off x="1784350" y="4132263"/>
            <a:ext cx="6210300" cy="703262"/>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a:solidFill>
                <a:prstClr val="white"/>
              </a:solidFill>
              <a:latin typeface="Arial"/>
            </a:endParaRPr>
          </a:p>
        </p:txBody>
      </p:sp>
      <p:sp>
        <p:nvSpPr>
          <p:cNvPr id="27" name="Can 26"/>
          <p:cNvSpPr/>
          <p:nvPr/>
        </p:nvSpPr>
        <p:spPr>
          <a:xfrm>
            <a:off x="4059238" y="1063625"/>
            <a:ext cx="304800" cy="3709988"/>
          </a:xfrm>
          <a:prstGeom prst="can">
            <a:avLst/>
          </a:prstGeom>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a:solidFill>
                <a:prstClr val="white"/>
              </a:solidFill>
              <a:latin typeface="Arial"/>
            </a:endParaRPr>
          </a:p>
        </p:txBody>
      </p:sp>
      <p:sp>
        <p:nvSpPr>
          <p:cNvPr id="29" name="Can 28"/>
          <p:cNvSpPr/>
          <p:nvPr/>
        </p:nvSpPr>
        <p:spPr>
          <a:xfrm>
            <a:off x="5943600" y="1066800"/>
            <a:ext cx="304800" cy="3709988"/>
          </a:xfrm>
          <a:prstGeom prst="can">
            <a:avLst/>
          </a:prstGeom>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a:solidFill>
                <a:prstClr val="white"/>
              </a:solidFill>
              <a:latin typeface="Arial"/>
            </a:endParaRPr>
          </a:p>
        </p:txBody>
      </p:sp>
      <p:sp>
        <p:nvSpPr>
          <p:cNvPr id="34" name="Right Arrow 33"/>
          <p:cNvSpPr/>
          <p:nvPr/>
        </p:nvSpPr>
        <p:spPr>
          <a:xfrm>
            <a:off x="1795463" y="2568575"/>
            <a:ext cx="6210300" cy="708025"/>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dirty="0">
              <a:solidFill>
                <a:prstClr val="white"/>
              </a:solidFill>
              <a:latin typeface="Arial"/>
            </a:endParaRPr>
          </a:p>
        </p:txBody>
      </p:sp>
      <p:sp>
        <p:nvSpPr>
          <p:cNvPr id="19482" name="TextBox 55"/>
          <p:cNvSpPr txBox="1">
            <a:spLocks noChangeArrowheads="1"/>
          </p:cNvSpPr>
          <p:nvPr/>
        </p:nvSpPr>
        <p:spPr bwMode="auto">
          <a:xfrm>
            <a:off x="2247900" y="2776538"/>
            <a:ext cx="5138738"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457200" eaLnBrk="1" hangingPunct="1">
              <a:lnSpc>
                <a:spcPts val="2375"/>
              </a:lnSpc>
            </a:pPr>
            <a:r>
              <a:rPr lang="en-US" sz="2600" b="1" smtClean="0">
                <a:solidFill>
                  <a:srgbClr val="660066"/>
                </a:solidFill>
                <a:latin typeface="Comic Sans MS" charset="0"/>
                <a:cs typeface="Comic Sans MS" charset="0"/>
              </a:rPr>
              <a:t> </a:t>
            </a:r>
            <a:r>
              <a:rPr lang="en-US" sz="2600" b="1" smtClean="0">
                <a:solidFill>
                  <a:srgbClr val="800000"/>
                </a:solidFill>
                <a:cs typeface="Arial" charset="0"/>
              </a:rPr>
              <a:t>Research &amp; data stewardship </a:t>
            </a:r>
          </a:p>
        </p:txBody>
      </p:sp>
      <p:sp>
        <p:nvSpPr>
          <p:cNvPr id="19483" name="TextBox 55"/>
          <p:cNvSpPr txBox="1">
            <a:spLocks noChangeArrowheads="1"/>
          </p:cNvSpPr>
          <p:nvPr/>
        </p:nvSpPr>
        <p:spPr bwMode="auto">
          <a:xfrm>
            <a:off x="2466975" y="3508375"/>
            <a:ext cx="5043488"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457200" eaLnBrk="1" hangingPunct="1">
              <a:lnSpc>
                <a:spcPts val="2375"/>
              </a:lnSpc>
            </a:pPr>
            <a:r>
              <a:rPr lang="en-US" sz="2600" b="1" smtClean="0">
                <a:solidFill>
                  <a:srgbClr val="800000"/>
                </a:solidFill>
                <a:cs typeface="Arial" charset="0"/>
              </a:rPr>
              <a:t>Scholarly Communications</a:t>
            </a:r>
          </a:p>
        </p:txBody>
      </p:sp>
      <p:sp>
        <p:nvSpPr>
          <p:cNvPr id="19484" name="TextBox 50"/>
          <p:cNvSpPr txBox="1">
            <a:spLocks noChangeArrowheads="1"/>
          </p:cNvSpPr>
          <p:nvPr/>
        </p:nvSpPr>
        <p:spPr bwMode="auto">
          <a:xfrm>
            <a:off x="1725613" y="1290638"/>
            <a:ext cx="64277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defTabSz="457200" eaLnBrk="1" hangingPunct="1"/>
            <a:r>
              <a:rPr lang="en-US" sz="2500" b="1" smtClean="0">
                <a:solidFill>
                  <a:srgbClr val="800000"/>
                </a:solidFill>
                <a:cs typeface="Arial" charset="0"/>
              </a:rPr>
              <a:t>Library experience: virtual &amp; physical</a:t>
            </a:r>
          </a:p>
        </p:txBody>
      </p:sp>
      <p:sp>
        <p:nvSpPr>
          <p:cNvPr id="19485" name="TextBox 55"/>
          <p:cNvSpPr txBox="1">
            <a:spLocks noChangeArrowheads="1"/>
          </p:cNvSpPr>
          <p:nvPr/>
        </p:nvSpPr>
        <p:spPr bwMode="auto">
          <a:xfrm>
            <a:off x="2730500" y="2025650"/>
            <a:ext cx="3429000"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r" defTabSz="457200" eaLnBrk="1" hangingPunct="1">
              <a:lnSpc>
                <a:spcPts val="2375"/>
              </a:lnSpc>
            </a:pPr>
            <a:r>
              <a:rPr lang="en-US" sz="2600" b="1" smtClean="0">
                <a:solidFill>
                  <a:srgbClr val="800000"/>
                </a:solidFill>
                <a:cs typeface="Arial" charset="0"/>
              </a:rPr>
              <a:t>Special Collections</a:t>
            </a:r>
          </a:p>
        </p:txBody>
      </p:sp>
      <p:sp>
        <p:nvSpPr>
          <p:cNvPr id="19486" name="TextBox 55"/>
          <p:cNvSpPr txBox="1">
            <a:spLocks noChangeArrowheads="1"/>
          </p:cNvSpPr>
          <p:nvPr/>
        </p:nvSpPr>
        <p:spPr bwMode="auto">
          <a:xfrm>
            <a:off x="1589088" y="4318000"/>
            <a:ext cx="6073775"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defTabSz="457200" eaLnBrk="1" hangingPunct="1">
              <a:lnSpc>
                <a:spcPts val="2375"/>
              </a:lnSpc>
            </a:pPr>
            <a:r>
              <a:rPr lang="en-US" sz="2600" b="1" smtClean="0">
                <a:solidFill>
                  <a:srgbClr val="660066"/>
                </a:solidFill>
                <a:latin typeface="Calibri" charset="0"/>
              </a:rPr>
              <a:t>           </a:t>
            </a:r>
            <a:r>
              <a:rPr lang="en-US" sz="2600" b="1" smtClean="0">
                <a:solidFill>
                  <a:srgbClr val="800000"/>
                </a:solidFill>
                <a:cs typeface="Arial" charset="0"/>
              </a:rPr>
              <a:t>Workforce</a:t>
            </a:r>
          </a:p>
        </p:txBody>
      </p:sp>
      <p:grpSp>
        <p:nvGrpSpPr>
          <p:cNvPr id="38" name="Group 13"/>
          <p:cNvGrpSpPr>
            <a:grpSpLocks/>
          </p:cNvGrpSpPr>
          <p:nvPr/>
        </p:nvGrpSpPr>
        <p:grpSpPr bwMode="auto">
          <a:xfrm>
            <a:off x="304800" y="6400800"/>
            <a:ext cx="7689850" cy="381000"/>
            <a:chOff x="381000" y="76200"/>
            <a:chExt cx="7772400" cy="381000"/>
          </a:xfrm>
          <a:solidFill>
            <a:srgbClr val="800000"/>
          </a:solidFill>
        </p:grpSpPr>
        <p:sp>
          <p:nvSpPr>
            <p:cNvPr id="39" name="Rectangle 38"/>
            <p:cNvSpPr/>
            <p:nvPr/>
          </p:nvSpPr>
          <p:spPr>
            <a:xfrm>
              <a:off x="381000" y="76200"/>
              <a:ext cx="7467104" cy="381000"/>
            </a:xfrm>
            <a:prstGeom prst="rect">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r>
                <a:rPr lang="en-US" sz="2000" b="1" dirty="0">
                  <a:solidFill>
                    <a:prstClr val="white"/>
                  </a:solidFill>
                  <a:latin typeface="Arial"/>
                </a:rPr>
                <a:t>Financial Resources</a:t>
              </a:r>
            </a:p>
          </p:txBody>
        </p:sp>
        <p:sp>
          <p:nvSpPr>
            <p:cNvPr id="40" name="Isosceles Triangle 39"/>
            <p:cNvSpPr/>
            <p:nvPr/>
          </p:nvSpPr>
          <p:spPr>
            <a:xfrm rot="5400000">
              <a:off x="7810253" y="114052"/>
              <a:ext cx="381000" cy="305296"/>
            </a:xfrm>
            <a:prstGeom prst="triangle">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2400" dirty="0">
                <a:solidFill>
                  <a:prstClr val="white"/>
                </a:solidFill>
                <a:latin typeface="Arial"/>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7" name="Group 6"/>
          <p:cNvGrpSpPr/>
          <p:nvPr/>
        </p:nvGrpSpPr>
        <p:grpSpPr>
          <a:xfrm>
            <a:off x="76203" y="16934"/>
            <a:ext cx="8922704" cy="6866467"/>
            <a:chOff x="0" y="0"/>
            <a:chExt cx="8922704" cy="6866467"/>
          </a:xfrm>
        </p:grpSpPr>
        <p:pic>
          <p:nvPicPr>
            <p:cNvPr id="4" name="Picture 3"/>
            <p:cNvPicPr>
              <a:picLocks noChangeAspect="1"/>
            </p:cNvPicPr>
            <p:nvPr/>
          </p:nvPicPr>
          <p:blipFill>
            <a:blip r:embed="rId2"/>
            <a:stretch>
              <a:fillRect/>
            </a:stretch>
          </p:blipFill>
          <p:spPr>
            <a:xfrm>
              <a:off x="0" y="0"/>
              <a:ext cx="6527103" cy="6858000"/>
            </a:xfrm>
            <a:prstGeom prst="rect">
              <a:avLst/>
            </a:prstGeom>
          </p:spPr>
        </p:pic>
        <p:pic>
          <p:nvPicPr>
            <p:cNvPr id="5" name="Picture 4"/>
            <p:cNvPicPr>
              <a:picLocks noChangeAspect="1"/>
            </p:cNvPicPr>
            <p:nvPr/>
          </p:nvPicPr>
          <p:blipFill>
            <a:blip r:embed="rId3"/>
            <a:stretch>
              <a:fillRect/>
            </a:stretch>
          </p:blipFill>
          <p:spPr>
            <a:xfrm>
              <a:off x="4402659" y="8467"/>
              <a:ext cx="4520045" cy="6858000"/>
            </a:xfrm>
            <a:prstGeom prst="rect">
              <a:avLst/>
            </a:prstGeom>
          </p:spPr>
        </p:pic>
      </p:grpSp>
    </p:spTree>
    <p:extLst>
      <p:ext uri="{BB962C8B-B14F-4D97-AF65-F5344CB8AC3E}">
        <p14:creationId xmlns:p14="http://schemas.microsoft.com/office/powerpoint/2010/main" val="1098375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of Oklahoma </a:t>
            </a:r>
            <a:r>
              <a:rPr lang="en-US" sz="2400" dirty="0" smtClean="0">
                <a:solidFill>
                  <a:schemeClr val="bg1">
                    <a:lumMod val="75000"/>
                  </a:schemeClr>
                </a:solidFill>
                <a:latin typeface="Calibri" charset="0"/>
                <a:ea typeface="ＭＳ Ｐゴシック" charset="0"/>
                <a:cs typeface="ＭＳ Ｐゴシック" charset="0"/>
              </a:rPr>
              <a:t>Libraries</a:t>
            </a:r>
            <a:endParaRPr lang="en-US" sz="24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Virtual Reality</a:t>
            </a:r>
            <a:r>
              <a:rPr lang="en-US" sz="1800" dirty="0">
                <a:solidFill>
                  <a:srgbClr val="BFBFBF"/>
                </a:solidFill>
                <a:latin typeface="Calibri" charset="0"/>
                <a:ea typeface="ＭＳ Ｐゴシック" charset="0"/>
                <a:cs typeface="ＭＳ Ｐゴシック" charset="0"/>
              </a:rPr>
              <a:t> / Timeline / Semantic </a:t>
            </a:r>
            <a:r>
              <a:rPr lang="en-US" sz="1800" dirty="0" smtClean="0">
                <a:solidFill>
                  <a:srgbClr val="BFBFBF"/>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rgbClr val="BFBFBF"/>
                </a:solidFill>
                <a:latin typeface="Calibri" charset="0"/>
                <a:ea typeface="ＭＳ Ｐゴシック" charset="0"/>
                <a:cs typeface="ＭＳ Ｐゴシック" charset="0"/>
              </a:rPr>
              <a:t>NavApp</a:t>
            </a:r>
            <a:endParaRPr lang="en-US" sz="1800" dirty="0" smtClean="0">
              <a:solidFill>
                <a:srgbClr val="BFBFBF"/>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80556" y="1978382"/>
            <a:ext cx="5136444" cy="3852333"/>
          </a:xfrm>
          <a:prstGeom prst="rect">
            <a:avLst/>
          </a:prstGeom>
        </p:spPr>
      </p:pic>
      <p:sp>
        <p:nvSpPr>
          <p:cNvPr id="8" name="TextBox 7"/>
          <p:cNvSpPr txBox="1"/>
          <p:nvPr/>
        </p:nvSpPr>
        <p:spPr>
          <a:xfrm>
            <a:off x="141111" y="1651000"/>
            <a:ext cx="3626556" cy="4024179"/>
          </a:xfrm>
          <a:prstGeom prst="rect">
            <a:avLst/>
          </a:prstGeom>
          <a:noFill/>
        </p:spPr>
        <p:txBody>
          <a:bodyPr wrap="square" rtlCol="0">
            <a:spAutoFit/>
          </a:bodyPr>
          <a:lstStyle/>
          <a:p>
            <a:pPr algn="ctr"/>
            <a:r>
              <a:rPr lang="en-US" sz="2800" b="1" dirty="0" smtClean="0">
                <a:solidFill>
                  <a:srgbClr val="800000"/>
                </a:solidFill>
              </a:rPr>
              <a:t>Tablet Displays</a:t>
            </a:r>
          </a:p>
          <a:p>
            <a:endParaRPr lang="en-US" dirty="0"/>
          </a:p>
          <a:p>
            <a:pPr>
              <a:spcBef>
                <a:spcPts val="300"/>
              </a:spcBef>
              <a:spcAft>
                <a:spcPts val="300"/>
              </a:spcAft>
            </a:pPr>
            <a:r>
              <a:rPr lang="en-US" sz="2400" dirty="0" smtClean="0">
                <a:solidFill>
                  <a:srgbClr val="800000"/>
                </a:solidFill>
              </a:rPr>
              <a:t>Developed a separate app for each nook in  Digital Technology Square, including:</a:t>
            </a:r>
            <a:endParaRPr lang="en-US" sz="2400" dirty="0">
              <a:solidFill>
                <a:srgbClr val="800000"/>
              </a:solidFill>
            </a:endParaRPr>
          </a:p>
          <a:p>
            <a:pPr marL="342900" indent="-342900">
              <a:spcBef>
                <a:spcPts val="300"/>
              </a:spcBef>
              <a:spcAft>
                <a:spcPts val="300"/>
              </a:spcAft>
              <a:buFont typeface="+mj-lt"/>
              <a:buAutoNum type="arabicPeriod"/>
            </a:pPr>
            <a:r>
              <a:rPr lang="en-US" sz="2400" dirty="0" smtClean="0">
                <a:solidFill>
                  <a:srgbClr val="800000"/>
                </a:solidFill>
              </a:rPr>
              <a:t>Dawn of Space Age</a:t>
            </a:r>
          </a:p>
          <a:p>
            <a:pPr marL="342900" indent="-342900">
              <a:spcBef>
                <a:spcPts val="300"/>
              </a:spcBef>
              <a:spcAft>
                <a:spcPts val="300"/>
              </a:spcAft>
              <a:buFont typeface="+mj-lt"/>
              <a:buAutoNum type="arabicPeriod"/>
            </a:pPr>
            <a:r>
              <a:rPr lang="en-US" sz="2400" dirty="0" smtClean="0">
                <a:solidFill>
                  <a:srgbClr val="800000"/>
                </a:solidFill>
              </a:rPr>
              <a:t>Mars and the Imagination</a:t>
            </a:r>
          </a:p>
          <a:p>
            <a:pPr marL="342900" indent="-342900">
              <a:spcBef>
                <a:spcPts val="300"/>
              </a:spcBef>
              <a:spcAft>
                <a:spcPts val="300"/>
              </a:spcAft>
              <a:buFont typeface="+mj-lt"/>
              <a:buAutoNum type="arabicPeriod"/>
            </a:pPr>
            <a:r>
              <a:rPr lang="en-US" sz="2400" dirty="0" smtClean="0">
                <a:solidFill>
                  <a:srgbClr val="800000"/>
                </a:solidFill>
              </a:rPr>
              <a:t>Quest of Other Worlds</a:t>
            </a:r>
            <a:endParaRPr lang="en-US" sz="2400" dirty="0">
              <a:solidFill>
                <a:srgbClr val="800000"/>
              </a:solidFill>
            </a:endParaRPr>
          </a:p>
        </p:txBody>
      </p:sp>
    </p:spTree>
    <p:extLst>
      <p:ext uri="{BB962C8B-B14F-4D97-AF65-F5344CB8AC3E}">
        <p14:creationId xmlns:p14="http://schemas.microsoft.com/office/powerpoint/2010/main" val="467636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fade">
                                      <p:cBhvr>
                                        <p:cTn id="7" dur="5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fade">
                                      <p:cBhvr>
                                        <p:cTn id="12" dur="500"/>
                                        <p:tgtEl>
                                          <p:spTgt spid="8">
                                            <p:txEl>
                                              <p:pRg st="3" end="3"/>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animEffect transition="in" filter="fade">
                                      <p:cBhvr>
                                        <p:cTn id="15" dur="500"/>
                                        <p:tgtEl>
                                          <p:spTgt spid="8">
                                            <p:txEl>
                                              <p:pRg st="4" end="4"/>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
                                            <p:txEl>
                                              <p:pRg st="5" end="5"/>
                                            </p:txEl>
                                          </p:spTgt>
                                        </p:tgtEl>
                                        <p:attrNameLst>
                                          <p:attrName>style.visibility</p:attrName>
                                        </p:attrNameLst>
                                      </p:cBhvr>
                                      <p:to>
                                        <p:strVal val="visible"/>
                                      </p:to>
                                    </p:set>
                                    <p:animEffect transition="in" filter="fade">
                                      <p:cBhvr>
                                        <p:cTn id="18" dur="500"/>
                                        <p:tgtEl>
                                          <p:spTgt spid="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of Oklahoma </a:t>
            </a:r>
            <a:r>
              <a:rPr lang="en-US" sz="2400" dirty="0" smtClean="0">
                <a:solidFill>
                  <a:schemeClr val="bg1">
                    <a:lumMod val="75000"/>
                  </a:schemeClr>
                </a:solidFill>
                <a:latin typeface="Calibri" charset="0"/>
                <a:ea typeface="ＭＳ Ｐゴシック" charset="0"/>
                <a:cs typeface="ＭＳ Ｐゴシック" charset="0"/>
              </a:rPr>
              <a:t>Libraries</a:t>
            </a:r>
            <a:endParaRPr lang="en-US" sz="24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Virtual Reality</a:t>
            </a:r>
            <a:r>
              <a:rPr lang="en-US" sz="1800" dirty="0">
                <a:solidFill>
                  <a:srgbClr val="BFBFBF"/>
                </a:solidFill>
                <a:latin typeface="Calibri" charset="0"/>
                <a:ea typeface="ＭＳ Ｐゴシック" charset="0"/>
                <a:cs typeface="ＭＳ Ｐゴシック" charset="0"/>
              </a:rPr>
              <a:t> / Timeline / Semantic </a:t>
            </a:r>
            <a:r>
              <a:rPr lang="en-US" sz="1800" dirty="0" smtClean="0">
                <a:solidFill>
                  <a:srgbClr val="BFBFBF"/>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rgbClr val="BFBFBF"/>
                </a:solidFill>
                <a:latin typeface="Calibri" charset="0"/>
                <a:ea typeface="ＭＳ Ｐゴシック" charset="0"/>
                <a:cs typeface="ＭＳ Ｐゴシック" charset="0"/>
              </a:rPr>
              <a:t>NavApp</a:t>
            </a:r>
            <a:endParaRPr lang="en-US" sz="1800" dirty="0" smtClean="0">
              <a:solidFill>
                <a:srgbClr val="BFBFBF"/>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solidFill>
                <a:srgbClr val="BFBFBF"/>
              </a:solidFill>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grpSp>
        <p:nvGrpSpPr>
          <p:cNvPr id="11" name="Group 10"/>
          <p:cNvGrpSpPr/>
          <p:nvPr/>
        </p:nvGrpSpPr>
        <p:grpSpPr>
          <a:xfrm>
            <a:off x="3606797" y="1720902"/>
            <a:ext cx="5376067" cy="5027684"/>
            <a:chOff x="276578" y="1619955"/>
            <a:chExt cx="5376067" cy="5027684"/>
          </a:xfrm>
        </p:grpSpPr>
        <p:pic>
          <p:nvPicPr>
            <p:cNvPr id="2" name="Picture 1"/>
            <p:cNvPicPr>
              <a:picLocks noChangeAspect="1"/>
            </p:cNvPicPr>
            <p:nvPr/>
          </p:nvPicPr>
          <p:blipFill>
            <a:blip r:embed="rId3"/>
            <a:stretch>
              <a:fillRect/>
            </a:stretch>
          </p:blipFill>
          <p:spPr>
            <a:xfrm>
              <a:off x="276578" y="1619955"/>
              <a:ext cx="1728881" cy="2445456"/>
            </a:xfrm>
            <a:prstGeom prst="rect">
              <a:avLst/>
            </a:prstGeom>
          </p:spPr>
        </p:pic>
        <p:pic>
          <p:nvPicPr>
            <p:cNvPr id="6" name="Picture 5"/>
            <p:cNvPicPr>
              <a:picLocks noChangeAspect="1"/>
            </p:cNvPicPr>
            <p:nvPr/>
          </p:nvPicPr>
          <p:blipFill>
            <a:blip r:embed="rId4"/>
            <a:stretch>
              <a:fillRect/>
            </a:stretch>
          </p:blipFill>
          <p:spPr>
            <a:xfrm>
              <a:off x="307622" y="4150076"/>
              <a:ext cx="1697837" cy="2497563"/>
            </a:xfrm>
            <a:prstGeom prst="rect">
              <a:avLst/>
            </a:prstGeom>
          </p:spPr>
        </p:pic>
        <p:grpSp>
          <p:nvGrpSpPr>
            <p:cNvPr id="10" name="Group 9"/>
            <p:cNvGrpSpPr/>
            <p:nvPr/>
          </p:nvGrpSpPr>
          <p:grpSpPr>
            <a:xfrm>
              <a:off x="2096912" y="1619956"/>
              <a:ext cx="3555733" cy="5027683"/>
              <a:chOff x="2350910" y="1619956"/>
              <a:chExt cx="3555733" cy="5027683"/>
            </a:xfrm>
          </p:grpSpPr>
          <p:pic>
            <p:nvPicPr>
              <p:cNvPr id="4" name="Picture 3"/>
              <p:cNvPicPr>
                <a:picLocks noChangeAspect="1"/>
              </p:cNvPicPr>
              <p:nvPr/>
            </p:nvPicPr>
            <p:blipFill>
              <a:blip r:embed="rId5"/>
              <a:stretch>
                <a:fillRect/>
              </a:stretch>
            </p:blipFill>
            <p:spPr>
              <a:xfrm>
                <a:off x="2363611" y="1619956"/>
                <a:ext cx="1686911" cy="2445456"/>
              </a:xfrm>
              <a:prstGeom prst="rect">
                <a:avLst/>
              </a:prstGeom>
            </p:spPr>
          </p:pic>
          <p:pic>
            <p:nvPicPr>
              <p:cNvPr id="7" name="Picture 6"/>
              <p:cNvPicPr>
                <a:picLocks noChangeAspect="1"/>
              </p:cNvPicPr>
              <p:nvPr/>
            </p:nvPicPr>
            <p:blipFill>
              <a:blip r:embed="rId6"/>
              <a:stretch>
                <a:fillRect/>
              </a:stretch>
            </p:blipFill>
            <p:spPr>
              <a:xfrm>
                <a:off x="2350910" y="4144433"/>
                <a:ext cx="1738337" cy="2503206"/>
              </a:xfrm>
              <a:prstGeom prst="rect">
                <a:avLst/>
              </a:prstGeom>
            </p:spPr>
          </p:pic>
          <p:grpSp>
            <p:nvGrpSpPr>
              <p:cNvPr id="9" name="Group 8"/>
              <p:cNvGrpSpPr/>
              <p:nvPr/>
            </p:nvGrpSpPr>
            <p:grpSpPr>
              <a:xfrm>
                <a:off x="4182535" y="1621366"/>
                <a:ext cx="1724108" cy="5026273"/>
                <a:chOff x="4408311" y="1621366"/>
                <a:chExt cx="1724108" cy="5026273"/>
              </a:xfrm>
            </p:grpSpPr>
            <p:pic>
              <p:nvPicPr>
                <p:cNvPr id="5" name="Picture 4"/>
                <p:cNvPicPr>
                  <a:picLocks noChangeAspect="1"/>
                </p:cNvPicPr>
                <p:nvPr/>
              </p:nvPicPr>
              <p:blipFill>
                <a:blip r:embed="rId7"/>
                <a:stretch>
                  <a:fillRect/>
                </a:stretch>
              </p:blipFill>
              <p:spPr>
                <a:xfrm>
                  <a:off x="4408311" y="1621366"/>
                  <a:ext cx="1724108" cy="2444045"/>
                </a:xfrm>
                <a:prstGeom prst="rect">
                  <a:avLst/>
                </a:prstGeom>
              </p:spPr>
            </p:pic>
            <p:pic>
              <p:nvPicPr>
                <p:cNvPr id="8" name="Picture 7"/>
                <p:cNvPicPr>
                  <a:picLocks noChangeAspect="1"/>
                </p:cNvPicPr>
                <p:nvPr/>
              </p:nvPicPr>
              <p:blipFill>
                <a:blip r:embed="rId8"/>
                <a:stretch>
                  <a:fillRect/>
                </a:stretch>
              </p:blipFill>
              <p:spPr>
                <a:xfrm>
                  <a:off x="4408311" y="4143022"/>
                  <a:ext cx="1724108" cy="2504617"/>
                </a:xfrm>
                <a:prstGeom prst="rect">
                  <a:avLst/>
                </a:prstGeom>
              </p:spPr>
            </p:pic>
          </p:grpSp>
        </p:grpSp>
      </p:grpSp>
      <p:sp>
        <p:nvSpPr>
          <p:cNvPr id="12" name="TextBox 11"/>
          <p:cNvSpPr txBox="1"/>
          <p:nvPr/>
        </p:nvSpPr>
        <p:spPr>
          <a:xfrm>
            <a:off x="127000" y="1735013"/>
            <a:ext cx="3479797" cy="4316567"/>
          </a:xfrm>
          <a:prstGeom prst="rect">
            <a:avLst/>
          </a:prstGeom>
          <a:noFill/>
        </p:spPr>
        <p:txBody>
          <a:bodyPr wrap="square" rtlCol="0">
            <a:spAutoFit/>
          </a:bodyPr>
          <a:lstStyle/>
          <a:p>
            <a:pPr algn="ctr"/>
            <a:r>
              <a:rPr lang="en-US" sz="2800" b="1" dirty="0" smtClean="0">
                <a:solidFill>
                  <a:srgbClr val="800000"/>
                </a:solidFill>
              </a:rPr>
              <a:t>E-Books</a:t>
            </a:r>
          </a:p>
          <a:p>
            <a:pPr marL="285750" indent="-285750">
              <a:spcBef>
                <a:spcPts val="300"/>
              </a:spcBef>
              <a:spcAft>
                <a:spcPts val="300"/>
              </a:spcAft>
              <a:buFont typeface="Arial"/>
              <a:buChar char="•"/>
            </a:pPr>
            <a:r>
              <a:rPr lang="en-US" sz="2400" dirty="0">
                <a:solidFill>
                  <a:srgbClr val="800000"/>
                </a:solidFill>
              </a:rPr>
              <a:t>C</a:t>
            </a:r>
            <a:r>
              <a:rPr lang="en-US" sz="2400" dirty="0" smtClean="0">
                <a:solidFill>
                  <a:srgbClr val="800000"/>
                </a:solidFill>
              </a:rPr>
              <a:t>reated “Gallery Guides” </a:t>
            </a:r>
            <a:r>
              <a:rPr lang="en-US" sz="2400" dirty="0">
                <a:solidFill>
                  <a:srgbClr val="800000"/>
                </a:solidFill>
              </a:rPr>
              <a:t>using iBook </a:t>
            </a:r>
            <a:r>
              <a:rPr lang="en-US" sz="2400" dirty="0" smtClean="0">
                <a:solidFill>
                  <a:srgbClr val="800000"/>
                </a:solidFill>
              </a:rPr>
              <a:t>Author </a:t>
            </a:r>
          </a:p>
          <a:p>
            <a:pPr marL="285750" indent="-285750">
              <a:spcBef>
                <a:spcPts val="300"/>
              </a:spcBef>
              <a:spcAft>
                <a:spcPts val="300"/>
              </a:spcAft>
              <a:buFont typeface="Arial"/>
              <a:buChar char="•"/>
            </a:pPr>
            <a:r>
              <a:rPr lang="en-US" sz="2400" dirty="0" smtClean="0">
                <a:solidFill>
                  <a:srgbClr val="800000"/>
                </a:solidFill>
              </a:rPr>
              <a:t>Done for </a:t>
            </a:r>
            <a:r>
              <a:rPr lang="en-US" sz="2400" dirty="0">
                <a:solidFill>
                  <a:srgbClr val="800000"/>
                </a:solidFill>
              </a:rPr>
              <a:t>the 5th floor exhibits </a:t>
            </a:r>
            <a:r>
              <a:rPr lang="en-US" sz="2400" dirty="0" smtClean="0">
                <a:solidFill>
                  <a:srgbClr val="800000"/>
                </a:solidFill>
              </a:rPr>
              <a:t>only</a:t>
            </a:r>
          </a:p>
          <a:p>
            <a:pPr marL="285750" indent="-285750">
              <a:spcBef>
                <a:spcPts val="300"/>
              </a:spcBef>
              <a:spcAft>
                <a:spcPts val="300"/>
              </a:spcAft>
              <a:buFont typeface="Arial"/>
              <a:buChar char="•"/>
            </a:pPr>
            <a:r>
              <a:rPr lang="en-US" sz="2400" dirty="0" smtClean="0">
                <a:solidFill>
                  <a:srgbClr val="800000"/>
                </a:solidFill>
              </a:rPr>
              <a:t>Offered 2 versions:</a:t>
            </a:r>
          </a:p>
          <a:p>
            <a:pPr marL="741363" lvl="1" indent="-285750">
              <a:spcBef>
                <a:spcPts val="300"/>
              </a:spcBef>
              <a:spcAft>
                <a:spcPts val="300"/>
              </a:spcAft>
              <a:buFont typeface="Arial"/>
              <a:buChar char="•"/>
            </a:pPr>
            <a:r>
              <a:rPr lang="en-US" sz="2000" dirty="0" smtClean="0">
                <a:solidFill>
                  <a:srgbClr val="800000"/>
                </a:solidFill>
              </a:rPr>
              <a:t>PDF for people   w/o </a:t>
            </a:r>
            <a:r>
              <a:rPr lang="en-US" sz="2000" dirty="0" err="1" smtClean="0">
                <a:solidFill>
                  <a:srgbClr val="800000"/>
                </a:solidFill>
              </a:rPr>
              <a:t>iPads</a:t>
            </a:r>
            <a:endParaRPr lang="en-US" sz="2000" dirty="0" smtClean="0">
              <a:solidFill>
                <a:srgbClr val="800000"/>
              </a:solidFill>
            </a:endParaRPr>
          </a:p>
          <a:p>
            <a:pPr marL="741363" lvl="1" indent="-285750">
              <a:spcBef>
                <a:spcPts val="300"/>
              </a:spcBef>
              <a:spcAft>
                <a:spcPts val="300"/>
              </a:spcAft>
              <a:buFont typeface="Arial"/>
              <a:buChar char="•"/>
            </a:pPr>
            <a:r>
              <a:rPr lang="en-US" sz="2000" dirty="0" smtClean="0">
                <a:solidFill>
                  <a:srgbClr val="800000"/>
                </a:solidFill>
              </a:rPr>
              <a:t>iBook version (fully interactive)</a:t>
            </a:r>
            <a:endParaRPr lang="en-US" sz="2000" dirty="0">
              <a:solidFill>
                <a:srgbClr val="800000"/>
              </a:solidFill>
            </a:endParaRPr>
          </a:p>
        </p:txBody>
      </p:sp>
    </p:spTree>
    <p:extLst>
      <p:ext uri="{BB962C8B-B14F-4D97-AF65-F5344CB8AC3E}">
        <p14:creationId xmlns:p14="http://schemas.microsoft.com/office/powerpoint/2010/main" val="1118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animEffect transition="in" filter="fade">
                                      <p:cBhvr>
                                        <p:cTn id="7" dur="500"/>
                                        <p:tgtEl>
                                          <p:spTgt spid="1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xEl>
                                              <p:pRg st="2" end="2"/>
                                            </p:txEl>
                                          </p:spTgt>
                                        </p:tgtEl>
                                        <p:attrNameLst>
                                          <p:attrName>style.visibility</p:attrName>
                                        </p:attrNameLst>
                                      </p:cBhvr>
                                      <p:to>
                                        <p:strVal val="visible"/>
                                      </p:to>
                                    </p:set>
                                    <p:animEffect transition="in" filter="fade">
                                      <p:cBhvr>
                                        <p:cTn id="12" dur="500"/>
                                        <p:tgtEl>
                                          <p:spTgt spid="1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animEffect transition="in" filter="fade">
                                      <p:cBhvr>
                                        <p:cTn id="17" dur="500"/>
                                        <p:tgtEl>
                                          <p:spTgt spid="12">
                                            <p:txEl>
                                              <p:pRg st="3" end="3"/>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12">
                                            <p:txEl>
                                              <p:pRg st="4" end="4"/>
                                            </p:txEl>
                                          </p:spTgt>
                                        </p:tgtEl>
                                        <p:attrNameLst>
                                          <p:attrName>style.visibility</p:attrName>
                                        </p:attrNameLst>
                                      </p:cBhvr>
                                      <p:to>
                                        <p:strVal val="visible"/>
                                      </p:to>
                                    </p:set>
                                    <p:animEffect transition="in" filter="fade">
                                      <p:cBhvr>
                                        <p:cTn id="20" dur="500"/>
                                        <p:tgtEl>
                                          <p:spTgt spid="12">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12">
                                            <p:txEl>
                                              <p:pRg st="5" end="5"/>
                                            </p:txEl>
                                          </p:spTgt>
                                        </p:tgtEl>
                                        <p:attrNameLst>
                                          <p:attrName>style.visibility</p:attrName>
                                        </p:attrNameLst>
                                      </p:cBhvr>
                                      <p:to>
                                        <p:strVal val="visible"/>
                                      </p:to>
                                    </p:set>
                                    <p:animEffect transition="in" filter="fade">
                                      <p:cBhvr>
                                        <p:cTn id="23" dur="500"/>
                                        <p:tgtEl>
                                          <p:spTgt spid="1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of Oklahoma </a:t>
            </a:r>
            <a:r>
              <a:rPr lang="en-US" sz="2400" dirty="0" smtClean="0">
                <a:solidFill>
                  <a:schemeClr val="bg1">
                    <a:lumMod val="75000"/>
                  </a:schemeClr>
                </a:solidFill>
                <a:latin typeface="Calibri" charset="0"/>
                <a:ea typeface="ＭＳ Ｐゴシック" charset="0"/>
                <a:cs typeface="ＭＳ Ｐゴシック" charset="0"/>
              </a:rPr>
              <a:t>Libraries</a:t>
            </a:r>
            <a:endParaRPr lang="en-US" sz="24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Virtual Reality</a:t>
            </a:r>
            <a:r>
              <a:rPr lang="en-US" sz="1800" dirty="0">
                <a:solidFill>
                  <a:srgbClr val="BFBFBF"/>
                </a:solidFill>
                <a:latin typeface="Calibri" charset="0"/>
                <a:ea typeface="ＭＳ Ｐゴシック" charset="0"/>
                <a:cs typeface="ＭＳ Ｐゴシック" charset="0"/>
              </a:rPr>
              <a:t> / Timeline / Semantic </a:t>
            </a:r>
            <a:r>
              <a:rPr lang="en-US" sz="1800" dirty="0" smtClean="0">
                <a:solidFill>
                  <a:srgbClr val="BFBFBF"/>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rgbClr val="BFBFBF"/>
                </a:solidFill>
                <a:latin typeface="Calibri" charset="0"/>
                <a:ea typeface="ＭＳ Ｐゴシック" charset="0"/>
                <a:cs typeface="ＭＳ Ｐゴシック" charset="0"/>
              </a:rPr>
              <a:t>NavApp</a:t>
            </a:r>
            <a:endParaRPr lang="en-US" sz="1800" dirty="0" smtClean="0">
              <a:solidFill>
                <a:srgbClr val="BFBFBF"/>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latin typeface="Calibri" charset="0"/>
                <a:ea typeface="ＭＳ Ｐゴシック" charset="0"/>
                <a:cs typeface="ＭＳ Ｐゴシック" charset="0"/>
              </a:rPr>
              <a:t>Hackathons</a:t>
            </a:r>
            <a:endParaRPr lang="en-US" sz="1800" dirty="0" smtClean="0">
              <a:latin typeface="Calibri" charset="0"/>
              <a:ea typeface="ＭＳ Ｐゴシック" charset="0"/>
              <a:cs typeface="ＭＳ Ｐゴシック" charset="0"/>
            </a:endParaRPr>
          </a:p>
          <a:p>
            <a:pPr marL="514350" indent="-514350">
              <a:buFont typeface="+mj-lt"/>
              <a:buAutoNum type="arabicPeriod"/>
            </a:pPr>
            <a:r>
              <a:rPr lang="en-US" sz="2400" dirty="0" smtClean="0">
                <a:solidFill>
                  <a:schemeClr val="bg1">
                    <a:lumMod val="75000"/>
                  </a:schemeClr>
                </a:solidFill>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2759520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12" name="TextBox 11"/>
          <p:cNvSpPr txBox="1"/>
          <p:nvPr/>
        </p:nvSpPr>
        <p:spPr>
          <a:xfrm>
            <a:off x="127000" y="1506413"/>
            <a:ext cx="8902700" cy="523220"/>
          </a:xfrm>
          <a:prstGeom prst="rect">
            <a:avLst/>
          </a:prstGeom>
          <a:noFill/>
        </p:spPr>
        <p:txBody>
          <a:bodyPr wrap="square" rtlCol="0">
            <a:spAutoFit/>
          </a:bodyPr>
          <a:lstStyle/>
          <a:p>
            <a:pPr algn="ctr"/>
            <a:r>
              <a:rPr lang="en-US" sz="2800" b="1" dirty="0" err="1" smtClean="0">
                <a:solidFill>
                  <a:srgbClr val="800000"/>
                </a:solidFill>
              </a:rPr>
              <a:t>Hackathons</a:t>
            </a:r>
            <a:endParaRPr lang="en-US" sz="2800" b="1" dirty="0" smtClean="0">
              <a:solidFill>
                <a:srgbClr val="800000"/>
              </a:solidFill>
            </a:endParaRPr>
          </a:p>
        </p:txBody>
      </p:sp>
      <p:pic>
        <p:nvPicPr>
          <p:cNvPr id="15" name="Picture 14"/>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23900" y="3556000"/>
            <a:ext cx="3850646" cy="2590800"/>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981700" y="2400300"/>
            <a:ext cx="2875603" cy="3746500"/>
          </a:xfrm>
          <a:prstGeom prst="rect">
            <a:avLst/>
          </a:prstGeom>
        </p:spPr>
      </p:pic>
      <p:sp>
        <p:nvSpPr>
          <p:cNvPr id="17" name="TextBox 16"/>
          <p:cNvSpPr txBox="1"/>
          <p:nvPr/>
        </p:nvSpPr>
        <p:spPr>
          <a:xfrm>
            <a:off x="127000" y="2029633"/>
            <a:ext cx="5753100" cy="1569660"/>
          </a:xfrm>
          <a:prstGeom prst="rect">
            <a:avLst/>
          </a:prstGeom>
          <a:noFill/>
        </p:spPr>
        <p:txBody>
          <a:bodyPr wrap="square" rtlCol="0">
            <a:spAutoFit/>
          </a:bodyPr>
          <a:lstStyle/>
          <a:p>
            <a:pPr marL="285750" indent="-285750">
              <a:buFont typeface="Arial"/>
              <a:buChar char="•"/>
            </a:pPr>
            <a:r>
              <a:rPr lang="en-US" sz="2400" dirty="0">
                <a:solidFill>
                  <a:srgbClr val="800000"/>
                </a:solidFill>
              </a:rPr>
              <a:t>One U Cup - </a:t>
            </a:r>
            <a:r>
              <a:rPr lang="en-US" sz="2400" dirty="0" smtClean="0">
                <a:solidFill>
                  <a:srgbClr val="800000"/>
                </a:solidFill>
              </a:rPr>
              <a:t>working </a:t>
            </a:r>
            <a:r>
              <a:rPr lang="en-US" sz="2400" dirty="0">
                <a:solidFill>
                  <a:srgbClr val="800000"/>
                </a:solidFill>
              </a:rPr>
              <a:t>on a Galileo's World VR session with </a:t>
            </a:r>
            <a:r>
              <a:rPr lang="en-US" sz="2400" dirty="0" smtClean="0">
                <a:solidFill>
                  <a:srgbClr val="800000"/>
                </a:solidFill>
              </a:rPr>
              <a:t>Verizon</a:t>
            </a:r>
          </a:p>
          <a:p>
            <a:pPr marL="285750" indent="-285750">
              <a:buFont typeface="Arial"/>
              <a:buChar char="•"/>
            </a:pPr>
            <a:r>
              <a:rPr lang="en-US" sz="2400" dirty="0" err="1" smtClean="0">
                <a:solidFill>
                  <a:srgbClr val="800000"/>
                </a:solidFill>
              </a:rPr>
              <a:t>Digirlz</a:t>
            </a:r>
            <a:r>
              <a:rPr lang="en-US" sz="2400" dirty="0" smtClean="0">
                <a:solidFill>
                  <a:srgbClr val="800000"/>
                </a:solidFill>
              </a:rPr>
              <a:t> </a:t>
            </a:r>
            <a:r>
              <a:rPr lang="en-US" sz="2400" dirty="0">
                <a:solidFill>
                  <a:srgbClr val="800000"/>
                </a:solidFill>
              </a:rPr>
              <a:t>session, </a:t>
            </a:r>
            <a:r>
              <a:rPr lang="en-US" sz="2400" dirty="0" smtClean="0">
                <a:solidFill>
                  <a:srgbClr val="800000"/>
                </a:solidFill>
              </a:rPr>
              <a:t>- working on a session with Microsoft</a:t>
            </a:r>
            <a:endParaRPr lang="en-US" sz="2400" dirty="0">
              <a:solidFill>
                <a:srgbClr val="800000"/>
              </a:solidFill>
            </a:endParaRPr>
          </a:p>
        </p:txBody>
      </p:sp>
    </p:spTree>
    <p:extLst>
      <p:ext uri="{BB962C8B-B14F-4D97-AF65-F5344CB8AC3E}">
        <p14:creationId xmlns:p14="http://schemas.microsoft.com/office/powerpoint/2010/main" val="2243049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33338"/>
            <a:ext cx="8229600" cy="1143000"/>
          </a:xfrm>
        </p:spPr>
        <p:txBody>
          <a:bodyPr/>
          <a:lstStyle/>
          <a:p>
            <a:r>
              <a:rPr lang="en-US" b="1" dirty="0" smtClean="0">
                <a:solidFill>
                  <a:srgbClr val="800000"/>
                </a:solidFill>
                <a:latin typeface="Arial"/>
                <a:ea typeface="ＭＳ Ｐゴシック" charset="0"/>
                <a:cs typeface="Arial"/>
              </a:rPr>
              <a:t>Agenda</a:t>
            </a:r>
            <a:endParaRPr lang="en-US" b="1" dirty="0">
              <a:solidFill>
                <a:srgbClr val="800000"/>
              </a:solidFill>
              <a:latin typeface="Arial"/>
              <a:ea typeface="ＭＳ Ｐゴシック" charset="0"/>
              <a:cs typeface="Arial"/>
            </a:endParaRPr>
          </a:p>
        </p:txBody>
      </p:sp>
      <p:sp>
        <p:nvSpPr>
          <p:cNvPr id="24578" name="Content Placeholder 2"/>
          <p:cNvSpPr>
            <a:spLocks noGrp="1"/>
          </p:cNvSpPr>
          <p:nvPr>
            <p:ph idx="1"/>
          </p:nvPr>
        </p:nvSpPr>
        <p:spPr>
          <a:xfrm>
            <a:off x="386079" y="1085413"/>
            <a:ext cx="8548951" cy="4680389"/>
          </a:xfrm>
        </p:spPr>
        <p:txBody>
          <a:bodyPr/>
          <a:lstStyle/>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Introduction</a:t>
            </a:r>
            <a:r>
              <a:rPr lang="en-US" sz="2400" dirty="0">
                <a:solidFill>
                  <a:srgbClr val="BFBFBF"/>
                </a:solidFill>
                <a:latin typeface="Calibri" charset="0"/>
                <a:ea typeface="ＭＳ Ｐゴシック" charset="0"/>
                <a:cs typeface="ＭＳ Ｐゴシック" charset="0"/>
              </a:rPr>
              <a:t> </a:t>
            </a:r>
            <a:r>
              <a:rPr lang="en-US" sz="2400" dirty="0" smtClean="0">
                <a:solidFill>
                  <a:srgbClr val="BFBFBF"/>
                </a:solidFill>
                <a:latin typeface="Calibri" charset="0"/>
                <a:ea typeface="ＭＳ Ｐゴシック" charset="0"/>
                <a:cs typeface="ＭＳ Ｐゴシック" charset="0"/>
              </a:rPr>
              <a:t>- University </a:t>
            </a:r>
            <a:r>
              <a:rPr lang="en-US" sz="2400" smtClean="0">
                <a:solidFill>
                  <a:srgbClr val="BFBFBF"/>
                </a:solidFill>
                <a:latin typeface="Calibri" charset="0"/>
                <a:ea typeface="ＭＳ Ｐゴシック" charset="0"/>
                <a:cs typeface="ＭＳ Ｐゴシック" charset="0"/>
              </a:rPr>
              <a:t>of Oklahoma </a:t>
            </a:r>
            <a:r>
              <a:rPr lang="en-US" sz="2400" smtClean="0">
                <a:solidFill>
                  <a:schemeClr val="bg1">
                    <a:lumMod val="75000"/>
                  </a:schemeClr>
                </a:solidFill>
                <a:latin typeface="Calibri" charset="0"/>
                <a:ea typeface="ＭＳ Ｐゴシック" charset="0"/>
                <a:cs typeface="ＭＳ Ｐゴシック" charset="0"/>
              </a:rPr>
              <a:t>Libraries</a:t>
            </a:r>
            <a:endParaRPr lang="en-US" sz="24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solidFill>
                  <a:srgbClr val="BFBFBF"/>
                </a:solidFill>
                <a:latin typeface="Calibri" charset="0"/>
                <a:ea typeface="ＭＳ Ｐゴシック" charset="0"/>
                <a:cs typeface="ＭＳ Ｐゴシック" charset="0"/>
              </a:rPr>
              <a:t>Creating an exhibition without walls </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Physical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Bridging locations to underscore “Intellectual Crossroads”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Building an attractive exhibition space</a:t>
            </a:r>
          </a:p>
          <a:p>
            <a:pPr marL="803275" lvl="1" indent="-403225">
              <a:buFont typeface="+mj-lt"/>
              <a:buAutoNum type="alphaLcPeriod"/>
            </a:pPr>
            <a:r>
              <a:rPr lang="en-US" sz="2000" dirty="0" smtClean="0">
                <a:solidFill>
                  <a:srgbClr val="BFBFBF"/>
                </a:solidFill>
                <a:latin typeface="Calibri" charset="0"/>
                <a:ea typeface="ＭＳ Ｐゴシック" charset="0"/>
                <a:cs typeface="ＭＳ Ｐゴシック" charset="0"/>
              </a:rPr>
              <a:t>Virtual </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Digitization</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Repository</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Website</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Virtual Reality</a:t>
            </a:r>
            <a:r>
              <a:rPr lang="en-US" sz="1800" dirty="0">
                <a:solidFill>
                  <a:srgbClr val="BFBFBF"/>
                </a:solidFill>
                <a:latin typeface="Calibri" charset="0"/>
                <a:ea typeface="ＭＳ Ｐゴシック" charset="0"/>
                <a:cs typeface="ＭＳ Ｐゴシック" charset="0"/>
              </a:rPr>
              <a:t> / Timeline / Semantic </a:t>
            </a:r>
            <a:r>
              <a:rPr lang="en-US" sz="1800" dirty="0" smtClean="0">
                <a:solidFill>
                  <a:srgbClr val="BFBFBF"/>
                </a:solidFill>
                <a:latin typeface="Calibri" charset="0"/>
                <a:ea typeface="ＭＳ Ｐゴシック" charset="0"/>
                <a:cs typeface="ＭＳ Ｐゴシック" charset="0"/>
              </a:rPr>
              <a:t>Web</a:t>
            </a:r>
          </a:p>
          <a:p>
            <a:pPr marL="1314450" lvl="2" indent="-514350">
              <a:buFont typeface="+mj-lt"/>
              <a:buAutoNum type="romanLcPeriod"/>
            </a:pPr>
            <a:r>
              <a:rPr lang="en-US" sz="1800" dirty="0" err="1" smtClean="0">
                <a:solidFill>
                  <a:srgbClr val="BFBFBF"/>
                </a:solidFill>
                <a:latin typeface="Calibri" charset="0"/>
                <a:ea typeface="ＭＳ Ｐゴシック" charset="0"/>
                <a:cs typeface="ＭＳ Ｐゴシック" charset="0"/>
              </a:rPr>
              <a:t>NavApp</a:t>
            </a:r>
            <a:endParaRPr lang="en-US" sz="1800" dirty="0" smtClean="0">
              <a:solidFill>
                <a:srgbClr val="BFBFBF"/>
              </a:solidFill>
              <a:latin typeface="Calibri" charset="0"/>
              <a:ea typeface="ＭＳ Ｐゴシック" charset="0"/>
              <a:cs typeface="ＭＳ Ｐゴシック" charset="0"/>
            </a:endParaRP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Tablet Displays</a:t>
            </a:r>
          </a:p>
          <a:p>
            <a:pPr marL="1314450" lvl="2" indent="-514350">
              <a:buFont typeface="+mj-lt"/>
              <a:buAutoNum type="romanLcPeriod"/>
            </a:pPr>
            <a:r>
              <a:rPr lang="en-US" sz="1800" dirty="0" smtClean="0">
                <a:solidFill>
                  <a:srgbClr val="BFBFBF"/>
                </a:solidFill>
                <a:latin typeface="Calibri" charset="0"/>
                <a:ea typeface="ＭＳ Ｐゴシック" charset="0"/>
                <a:cs typeface="ＭＳ Ｐゴシック" charset="0"/>
              </a:rPr>
              <a:t>E-books</a:t>
            </a:r>
          </a:p>
          <a:p>
            <a:pPr marL="1314450" lvl="2" indent="-514350">
              <a:buFont typeface="+mj-lt"/>
              <a:buAutoNum type="romanLcPeriod"/>
            </a:pPr>
            <a:r>
              <a:rPr lang="en-US" sz="1800" dirty="0" err="1" smtClean="0">
                <a:solidFill>
                  <a:schemeClr val="bg1">
                    <a:lumMod val="75000"/>
                  </a:schemeClr>
                </a:solidFill>
                <a:latin typeface="Calibri" charset="0"/>
                <a:ea typeface="ＭＳ Ｐゴシック" charset="0"/>
                <a:cs typeface="ＭＳ Ｐゴシック" charset="0"/>
              </a:rPr>
              <a:t>Hackathons</a:t>
            </a:r>
            <a:endParaRPr lang="en-US" sz="1800" dirty="0" smtClean="0">
              <a:solidFill>
                <a:srgbClr val="BFBFBF"/>
              </a:solidFill>
              <a:latin typeface="Calibri" charset="0"/>
              <a:ea typeface="ＭＳ Ｐゴシック" charset="0"/>
              <a:cs typeface="ＭＳ Ｐゴシック" charset="0"/>
            </a:endParaRPr>
          </a:p>
          <a:p>
            <a:pPr marL="514350" indent="-514350">
              <a:buFont typeface="+mj-lt"/>
              <a:buAutoNum type="arabicPeriod"/>
            </a:pPr>
            <a:r>
              <a:rPr lang="en-US" sz="2400" dirty="0" smtClean="0">
                <a:latin typeface="Calibri" charset="0"/>
                <a:ea typeface="ＭＳ Ｐゴシック" charset="0"/>
                <a:cs typeface="ＭＳ Ｐゴシック" charset="0"/>
              </a:rPr>
              <a:t>Lessons learned?</a:t>
            </a:r>
          </a:p>
          <a:p>
            <a:pPr marL="514350" indent="-514350">
              <a:buFont typeface="+mj-lt"/>
              <a:buAutoNum type="arabicPeriod"/>
            </a:pPr>
            <a:endParaRPr lang="en-US" sz="3000" dirty="0" smtClean="0">
              <a:latin typeface="Calibri" charset="0"/>
              <a:ea typeface="ＭＳ Ｐゴシック" charset="0"/>
              <a:cs typeface="ＭＳ Ｐゴシック" charset="0"/>
            </a:endParaRPr>
          </a:p>
        </p:txBody>
      </p:sp>
    </p:spTree>
    <p:extLst>
      <p:ext uri="{BB962C8B-B14F-4D97-AF65-F5344CB8AC3E}">
        <p14:creationId xmlns:p14="http://schemas.microsoft.com/office/powerpoint/2010/main" val="1532995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2" name="TextBox 1"/>
          <p:cNvSpPr txBox="1"/>
          <p:nvPr/>
        </p:nvSpPr>
        <p:spPr>
          <a:xfrm>
            <a:off x="203200" y="1464727"/>
            <a:ext cx="8602133" cy="4678203"/>
          </a:xfrm>
          <a:prstGeom prst="rect">
            <a:avLst/>
          </a:prstGeom>
          <a:noFill/>
        </p:spPr>
        <p:txBody>
          <a:bodyPr wrap="square" rtlCol="0">
            <a:spAutoFit/>
          </a:bodyPr>
          <a:lstStyle/>
          <a:p>
            <a:pPr algn="ctr"/>
            <a:r>
              <a:rPr lang="en-US" sz="3200" b="1" dirty="0" smtClean="0">
                <a:solidFill>
                  <a:srgbClr val="800000"/>
                </a:solidFill>
              </a:rPr>
              <a:t>Lessons Learned?</a:t>
            </a:r>
            <a:endParaRPr lang="en-US" sz="3200" dirty="0" smtClean="0">
              <a:solidFill>
                <a:srgbClr val="800000"/>
              </a:solidFill>
            </a:endParaRPr>
          </a:p>
          <a:p>
            <a:pPr marL="457200" indent="-457200">
              <a:buFont typeface="Arial"/>
              <a:buChar char="•"/>
            </a:pPr>
            <a:r>
              <a:rPr lang="en-US" sz="2800" dirty="0" smtClean="0">
                <a:solidFill>
                  <a:srgbClr val="800000"/>
                </a:solidFill>
              </a:rPr>
              <a:t>Know, and share widely, the vision/objectives of the exhibit</a:t>
            </a:r>
          </a:p>
          <a:p>
            <a:pPr marL="912813" lvl="1" indent="-457200">
              <a:buFont typeface="Arial"/>
              <a:buChar char="•"/>
            </a:pPr>
            <a:r>
              <a:rPr lang="en-US" sz="2200" dirty="0" smtClean="0">
                <a:solidFill>
                  <a:srgbClr val="800000"/>
                </a:solidFill>
              </a:rPr>
              <a:t>Do they support the larger organizational objectives?</a:t>
            </a:r>
          </a:p>
          <a:p>
            <a:pPr marL="912813" lvl="1" indent="-457200">
              <a:buFont typeface="Arial"/>
              <a:buChar char="•"/>
            </a:pPr>
            <a:r>
              <a:rPr lang="en-US" sz="2200" dirty="0" smtClean="0">
                <a:solidFill>
                  <a:srgbClr val="800000"/>
                </a:solidFill>
              </a:rPr>
              <a:t>What should the end-user experience be?  Develop user stories</a:t>
            </a:r>
          </a:p>
          <a:p>
            <a:pPr marL="457200" indent="-457200">
              <a:buFont typeface="Arial"/>
              <a:buChar char="•"/>
            </a:pPr>
            <a:r>
              <a:rPr lang="en-US" sz="2800" dirty="0" smtClean="0">
                <a:solidFill>
                  <a:srgbClr val="800000"/>
                </a:solidFill>
              </a:rPr>
              <a:t>Define the scope of the exhibit</a:t>
            </a:r>
          </a:p>
          <a:p>
            <a:pPr marL="912813" lvl="1" indent="-457200">
              <a:buFont typeface="Arial"/>
              <a:buChar char="•"/>
            </a:pPr>
            <a:r>
              <a:rPr lang="en-US" sz="2200" dirty="0" smtClean="0">
                <a:solidFill>
                  <a:srgbClr val="800000"/>
                </a:solidFill>
              </a:rPr>
              <a:t>Document and define in an MOU w/all parties. Signed!</a:t>
            </a:r>
          </a:p>
          <a:p>
            <a:pPr marL="912813" lvl="1" indent="-457200">
              <a:buFont typeface="Arial"/>
              <a:buChar char="•"/>
            </a:pPr>
            <a:r>
              <a:rPr lang="en-US" sz="2200" dirty="0" smtClean="0">
                <a:solidFill>
                  <a:srgbClr val="800000"/>
                </a:solidFill>
              </a:rPr>
              <a:t>Include counts, timelines, milestones, desired impacts &amp; measures</a:t>
            </a:r>
          </a:p>
          <a:p>
            <a:pPr marL="457200" indent="-457200">
              <a:buFont typeface="Arial"/>
              <a:buChar char="•"/>
            </a:pPr>
            <a:r>
              <a:rPr lang="en-US" sz="2800" dirty="0" smtClean="0">
                <a:solidFill>
                  <a:srgbClr val="800000"/>
                </a:solidFill>
              </a:rPr>
              <a:t>“ADBD” – Always Digitize </a:t>
            </a:r>
            <a:r>
              <a:rPr lang="en-US" sz="2800" dirty="0">
                <a:solidFill>
                  <a:srgbClr val="800000"/>
                </a:solidFill>
              </a:rPr>
              <a:t>B</a:t>
            </a:r>
            <a:r>
              <a:rPr lang="en-US" sz="2800" dirty="0" smtClean="0">
                <a:solidFill>
                  <a:srgbClr val="800000"/>
                </a:solidFill>
              </a:rPr>
              <a:t>efore </a:t>
            </a:r>
            <a:r>
              <a:rPr lang="en-US" sz="2800" dirty="0">
                <a:solidFill>
                  <a:srgbClr val="800000"/>
                </a:solidFill>
              </a:rPr>
              <a:t>D</a:t>
            </a:r>
            <a:r>
              <a:rPr lang="en-US" sz="2800" dirty="0" smtClean="0">
                <a:solidFill>
                  <a:srgbClr val="800000"/>
                </a:solidFill>
              </a:rPr>
              <a:t>isplay </a:t>
            </a:r>
          </a:p>
          <a:p>
            <a:pPr marL="912813" lvl="1" indent="-457200">
              <a:buFont typeface="Arial"/>
              <a:buChar char="•"/>
            </a:pPr>
            <a:r>
              <a:rPr lang="en-US" sz="2200" dirty="0" smtClean="0">
                <a:solidFill>
                  <a:srgbClr val="800000"/>
                </a:solidFill>
              </a:rPr>
              <a:t>Ensure legal permissions are in place</a:t>
            </a:r>
            <a:endParaRPr lang="en-US" sz="2200" b="1" dirty="0">
              <a:solidFill>
                <a:srgbClr val="800000"/>
              </a:solidFill>
            </a:endParaRPr>
          </a:p>
        </p:txBody>
      </p:sp>
    </p:spTree>
    <p:extLst>
      <p:ext uri="{BB962C8B-B14F-4D97-AF65-F5344CB8AC3E}">
        <p14:creationId xmlns:p14="http://schemas.microsoft.com/office/powerpoint/2010/main" val="935109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fade">
                                      <p:cBhvr>
                                        <p:cTn id="4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2" name="TextBox 1"/>
          <p:cNvSpPr txBox="1"/>
          <p:nvPr/>
        </p:nvSpPr>
        <p:spPr>
          <a:xfrm>
            <a:off x="169332" y="1473194"/>
            <a:ext cx="8974668" cy="4647426"/>
          </a:xfrm>
          <a:prstGeom prst="rect">
            <a:avLst/>
          </a:prstGeom>
          <a:noFill/>
        </p:spPr>
        <p:txBody>
          <a:bodyPr wrap="square" rtlCol="0">
            <a:spAutoFit/>
          </a:bodyPr>
          <a:lstStyle/>
          <a:p>
            <a:pPr algn="ctr"/>
            <a:r>
              <a:rPr lang="en-US" sz="3200" b="1" dirty="0" smtClean="0">
                <a:solidFill>
                  <a:srgbClr val="800000"/>
                </a:solidFill>
              </a:rPr>
              <a:t>Lessons Learned?</a:t>
            </a:r>
            <a:endParaRPr lang="en-US" sz="3200" dirty="0" smtClean="0">
              <a:solidFill>
                <a:srgbClr val="800000"/>
              </a:solidFill>
            </a:endParaRPr>
          </a:p>
          <a:p>
            <a:pPr marL="457200" indent="-457200">
              <a:buFont typeface="Arial"/>
              <a:buChar char="•"/>
            </a:pPr>
            <a:r>
              <a:rPr lang="en-US" sz="2800" dirty="0">
                <a:solidFill>
                  <a:srgbClr val="800000"/>
                </a:solidFill>
              </a:rPr>
              <a:t>Apply project </a:t>
            </a:r>
            <a:r>
              <a:rPr lang="en-US" sz="2800" dirty="0" smtClean="0">
                <a:solidFill>
                  <a:srgbClr val="800000"/>
                </a:solidFill>
              </a:rPr>
              <a:t>management techniques</a:t>
            </a:r>
            <a:endParaRPr lang="en-US" sz="2800" dirty="0">
              <a:solidFill>
                <a:srgbClr val="800000"/>
              </a:solidFill>
            </a:endParaRPr>
          </a:p>
          <a:p>
            <a:pPr marL="912813" lvl="1" indent="-457200">
              <a:buFont typeface="Arial"/>
              <a:buChar char="•"/>
            </a:pPr>
            <a:r>
              <a:rPr lang="en-US" sz="2200" dirty="0" smtClean="0">
                <a:solidFill>
                  <a:srgbClr val="800000"/>
                </a:solidFill>
              </a:rPr>
              <a:t>Ensure </a:t>
            </a:r>
            <a:r>
              <a:rPr lang="en-US" sz="2200" u="sng" dirty="0" smtClean="0">
                <a:solidFill>
                  <a:srgbClr val="800000"/>
                </a:solidFill>
              </a:rPr>
              <a:t>all</a:t>
            </a:r>
            <a:r>
              <a:rPr lang="en-US" sz="2200" dirty="0" smtClean="0">
                <a:solidFill>
                  <a:srgbClr val="800000"/>
                </a:solidFill>
              </a:rPr>
              <a:t> parties are present at </a:t>
            </a:r>
            <a:r>
              <a:rPr lang="en-US" sz="2200" u="sng" dirty="0" smtClean="0">
                <a:solidFill>
                  <a:srgbClr val="800000"/>
                </a:solidFill>
              </a:rPr>
              <a:t>all</a:t>
            </a:r>
            <a:r>
              <a:rPr lang="en-US" sz="2200" dirty="0" smtClean="0">
                <a:solidFill>
                  <a:srgbClr val="800000"/>
                </a:solidFill>
              </a:rPr>
              <a:t> stages of creation of the plan</a:t>
            </a:r>
          </a:p>
          <a:p>
            <a:pPr marL="912813" lvl="1" indent="-457200">
              <a:buFont typeface="Arial"/>
              <a:buChar char="•"/>
            </a:pPr>
            <a:r>
              <a:rPr lang="en-US" sz="2200" dirty="0" smtClean="0">
                <a:solidFill>
                  <a:srgbClr val="800000"/>
                </a:solidFill>
              </a:rPr>
              <a:t>Develop </a:t>
            </a:r>
            <a:r>
              <a:rPr lang="en-US" sz="2200" dirty="0">
                <a:solidFill>
                  <a:srgbClr val="800000"/>
                </a:solidFill>
              </a:rPr>
              <a:t>and share critical </a:t>
            </a:r>
            <a:r>
              <a:rPr lang="en-US" sz="2200" smtClean="0">
                <a:solidFill>
                  <a:srgbClr val="800000"/>
                </a:solidFill>
              </a:rPr>
              <a:t>paths also </a:t>
            </a:r>
            <a:r>
              <a:rPr lang="en-US" sz="2200" dirty="0" smtClean="0">
                <a:solidFill>
                  <a:srgbClr val="800000"/>
                </a:solidFill>
              </a:rPr>
              <a:t>Plans “B” &amp; “C”</a:t>
            </a:r>
          </a:p>
          <a:p>
            <a:pPr marL="912813" lvl="1" indent="-457200">
              <a:buFont typeface="Arial"/>
              <a:buChar char="•"/>
            </a:pPr>
            <a:r>
              <a:rPr lang="en-US" sz="2200" dirty="0" smtClean="0">
                <a:solidFill>
                  <a:srgbClr val="800000"/>
                </a:solidFill>
              </a:rPr>
              <a:t>Know order lead and delivery times on technology components.  Is this in the project plan?</a:t>
            </a:r>
          </a:p>
          <a:p>
            <a:pPr marL="912813" lvl="1" indent="-457200">
              <a:buFont typeface="Arial"/>
              <a:buChar char="•"/>
            </a:pPr>
            <a:r>
              <a:rPr lang="en-US" sz="2200" dirty="0" smtClean="0">
                <a:solidFill>
                  <a:srgbClr val="800000"/>
                </a:solidFill>
              </a:rPr>
              <a:t>What are the quality checks?  By who?  When?  How often?</a:t>
            </a:r>
          </a:p>
          <a:p>
            <a:pPr marL="457200" indent="-457200">
              <a:buFont typeface="Arial"/>
              <a:buChar char="•"/>
            </a:pPr>
            <a:r>
              <a:rPr lang="en-US" sz="2800" dirty="0" smtClean="0">
                <a:solidFill>
                  <a:srgbClr val="800000"/>
                </a:solidFill>
              </a:rPr>
              <a:t>Use agile techniques and break down silos that might exist between the teams</a:t>
            </a:r>
          </a:p>
          <a:p>
            <a:pPr marL="457200" indent="-457200">
              <a:buFont typeface="Arial"/>
              <a:buChar char="•"/>
            </a:pPr>
            <a:r>
              <a:rPr lang="en-US" sz="2800" dirty="0">
                <a:solidFill>
                  <a:srgbClr val="800000"/>
                </a:solidFill>
              </a:rPr>
              <a:t>Plan the promotion/marketing well ahead</a:t>
            </a:r>
          </a:p>
          <a:p>
            <a:pPr marL="912813" lvl="1" indent="-457200">
              <a:buFont typeface="Arial"/>
              <a:buChar char="•"/>
            </a:pPr>
            <a:r>
              <a:rPr lang="en-US" sz="2200" dirty="0">
                <a:solidFill>
                  <a:srgbClr val="800000"/>
                </a:solidFill>
              </a:rPr>
              <a:t>Don’t forget social media promotion plan</a:t>
            </a:r>
            <a:r>
              <a:rPr lang="en-US" sz="2200" dirty="0" smtClean="0">
                <a:solidFill>
                  <a:srgbClr val="800000"/>
                </a:solidFill>
              </a:rPr>
              <a:t>!</a:t>
            </a:r>
            <a:endParaRPr lang="en-US" sz="2200" dirty="0">
              <a:solidFill>
                <a:srgbClr val="800000"/>
              </a:solidFill>
            </a:endParaRPr>
          </a:p>
        </p:txBody>
      </p:sp>
    </p:spTree>
    <p:extLst>
      <p:ext uri="{BB962C8B-B14F-4D97-AF65-F5344CB8AC3E}">
        <p14:creationId xmlns:p14="http://schemas.microsoft.com/office/powerpoint/2010/main" val="594330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5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fade">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fade">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fade">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fade">
                                      <p:cBhvr>
                                        <p:cTn id="4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127000"/>
            <a:ext cx="9296400" cy="7010400"/>
            <a:chOff x="0" y="0"/>
            <a:chExt cx="9142414" cy="6858000"/>
          </a:xfrm>
        </p:grpSpPr>
        <p:pic>
          <p:nvPicPr>
            <p:cNvPr id="4" name="Picture 3"/>
            <p:cNvPicPr>
              <a:picLocks noChangeAspect="1"/>
            </p:cNvPicPr>
            <p:nvPr/>
          </p:nvPicPr>
          <p:blipFill>
            <a:blip r:embed="rId3"/>
            <a:stretch>
              <a:fillRect/>
            </a:stretch>
          </p:blipFill>
          <p:spPr>
            <a:xfrm>
              <a:off x="0" y="0"/>
              <a:ext cx="9142414" cy="6858000"/>
            </a:xfrm>
            <a:prstGeom prst="rect">
              <a:avLst/>
            </a:prstGeom>
          </p:spPr>
        </p:pic>
        <p:sp>
          <p:nvSpPr>
            <p:cNvPr id="5" name="TextBox 4"/>
            <p:cNvSpPr txBox="1"/>
            <p:nvPr/>
          </p:nvSpPr>
          <p:spPr>
            <a:xfrm>
              <a:off x="0" y="6614468"/>
              <a:ext cx="647700" cy="230832"/>
            </a:xfrm>
            <a:prstGeom prst="rect">
              <a:avLst/>
            </a:prstGeom>
            <a:solidFill>
              <a:srgbClr val="7E040B"/>
            </a:solidFill>
          </p:spPr>
          <p:txBody>
            <a:bodyPr wrap="square" rtlCol="0">
              <a:spAutoFit/>
            </a:bodyPr>
            <a:lstStyle/>
            <a:p>
              <a:endParaRPr lang="en-US" sz="900" dirty="0"/>
            </a:p>
          </p:txBody>
        </p:sp>
      </p:grpSp>
    </p:spTree>
    <p:extLst>
      <p:ext uri="{BB962C8B-B14F-4D97-AF65-F5344CB8AC3E}">
        <p14:creationId xmlns:p14="http://schemas.microsoft.com/office/powerpoint/2010/main" val="333824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2" name="TextBox 1"/>
          <p:cNvSpPr txBox="1"/>
          <p:nvPr/>
        </p:nvSpPr>
        <p:spPr>
          <a:xfrm>
            <a:off x="169332" y="1473194"/>
            <a:ext cx="8974668" cy="3231654"/>
          </a:xfrm>
          <a:prstGeom prst="rect">
            <a:avLst/>
          </a:prstGeom>
          <a:noFill/>
        </p:spPr>
        <p:txBody>
          <a:bodyPr wrap="square" rtlCol="0">
            <a:spAutoFit/>
          </a:bodyPr>
          <a:lstStyle/>
          <a:p>
            <a:pPr algn="ctr"/>
            <a:r>
              <a:rPr lang="en-US" sz="3200" b="1" dirty="0" smtClean="0">
                <a:solidFill>
                  <a:srgbClr val="800000"/>
                </a:solidFill>
              </a:rPr>
              <a:t>Future Plans?</a:t>
            </a:r>
          </a:p>
          <a:p>
            <a:pPr algn="ctr"/>
            <a:endParaRPr lang="en-US" sz="3200" dirty="0" smtClean="0">
              <a:solidFill>
                <a:srgbClr val="800000"/>
              </a:solidFill>
            </a:endParaRPr>
          </a:p>
          <a:p>
            <a:pPr marL="457200" indent="-457200">
              <a:buFont typeface="Arial"/>
              <a:buChar char="•"/>
            </a:pPr>
            <a:r>
              <a:rPr lang="en-US" sz="2800" dirty="0" smtClean="0">
                <a:solidFill>
                  <a:srgbClr val="800000"/>
                </a:solidFill>
              </a:rPr>
              <a:t>Implement support of IIIF</a:t>
            </a:r>
          </a:p>
          <a:p>
            <a:pPr marL="457200" indent="-457200">
              <a:buFont typeface="Arial"/>
              <a:buChar char="•"/>
            </a:pPr>
            <a:r>
              <a:rPr lang="en-US" sz="2800" dirty="0" smtClean="0">
                <a:solidFill>
                  <a:srgbClr val="800000"/>
                </a:solidFill>
              </a:rPr>
              <a:t>Support more hack-a-thons</a:t>
            </a:r>
            <a:r>
              <a:rPr lang="en-US" sz="2800" dirty="0">
                <a:solidFill>
                  <a:srgbClr val="800000"/>
                </a:solidFill>
              </a:rPr>
              <a:t> </a:t>
            </a:r>
            <a:r>
              <a:rPr lang="en-US" sz="2800" dirty="0" smtClean="0">
                <a:solidFill>
                  <a:srgbClr val="800000"/>
                </a:solidFill>
              </a:rPr>
              <a:t>&amp; events</a:t>
            </a:r>
            <a:r>
              <a:rPr lang="en-US" sz="2800" dirty="0">
                <a:solidFill>
                  <a:srgbClr val="800000"/>
                </a:solidFill>
              </a:rPr>
              <a:t>, </a:t>
            </a:r>
            <a:r>
              <a:rPr lang="en-US" sz="2800" dirty="0" smtClean="0">
                <a:solidFill>
                  <a:srgbClr val="800000"/>
                </a:solidFill>
              </a:rPr>
              <a:t>i.e. “Stadium under the Stars” event in the OU Football stadium</a:t>
            </a:r>
          </a:p>
          <a:p>
            <a:pPr marL="457200" indent="-457200">
              <a:buFont typeface="Arial"/>
              <a:buChar char="•"/>
            </a:pPr>
            <a:r>
              <a:rPr lang="en-US" sz="2800" dirty="0" smtClean="0">
                <a:solidFill>
                  <a:srgbClr val="800000"/>
                </a:solidFill>
              </a:rPr>
              <a:t>Moving to a “</a:t>
            </a:r>
            <a:r>
              <a:rPr lang="en-US" sz="2800" dirty="0" err="1" smtClean="0">
                <a:solidFill>
                  <a:srgbClr val="800000"/>
                </a:solidFill>
              </a:rPr>
              <a:t>DevOps</a:t>
            </a:r>
            <a:r>
              <a:rPr lang="en-US" sz="2800" dirty="0" smtClean="0">
                <a:solidFill>
                  <a:srgbClr val="800000"/>
                </a:solidFill>
              </a:rPr>
              <a:t>” approach to future exhibitions</a:t>
            </a:r>
            <a:endParaRPr lang="en-US" sz="2800" dirty="0">
              <a:solidFill>
                <a:srgbClr val="800000"/>
              </a:solidFill>
            </a:endParaRPr>
          </a:p>
          <a:p>
            <a:pPr marL="457200" indent="-457200">
              <a:buFont typeface="Arial"/>
              <a:buChar char="•"/>
            </a:pPr>
            <a:r>
              <a:rPr lang="en-US" sz="2800" dirty="0" smtClean="0">
                <a:solidFill>
                  <a:srgbClr val="800000"/>
                </a:solidFill>
              </a:rPr>
              <a:t>Implement website ideas described in this book…</a:t>
            </a:r>
          </a:p>
        </p:txBody>
      </p:sp>
    </p:spTree>
    <p:extLst>
      <p:ext uri="{BB962C8B-B14F-4D97-AF65-F5344CB8AC3E}">
        <p14:creationId xmlns:p14="http://schemas.microsoft.com/office/powerpoint/2010/main" val="409678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fade">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fade">
                                      <p:cBhvr>
                                        <p:cTn id="12" dur="500"/>
                                        <p:tgtEl>
                                          <p:spTgt spid="2">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500"/>
                                        <p:tgtEl>
                                          <p:spTgt spid="2">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pic>
        <p:nvPicPr>
          <p:cNvPr id="2" name="Picture 1"/>
          <p:cNvPicPr>
            <a:picLocks noChangeAspect="1"/>
          </p:cNvPicPr>
          <p:nvPr/>
        </p:nvPicPr>
        <p:blipFill>
          <a:blip r:embed="rId3"/>
          <a:stretch>
            <a:fillRect/>
          </a:stretch>
        </p:blipFill>
        <p:spPr>
          <a:xfrm>
            <a:off x="5228143" y="1655233"/>
            <a:ext cx="2959100" cy="4394200"/>
          </a:xfrm>
          <a:prstGeom prst="rect">
            <a:avLst/>
          </a:prstGeom>
        </p:spPr>
      </p:pic>
      <p:sp>
        <p:nvSpPr>
          <p:cNvPr id="4" name="TextBox 3"/>
          <p:cNvSpPr txBox="1"/>
          <p:nvPr/>
        </p:nvSpPr>
        <p:spPr>
          <a:xfrm>
            <a:off x="863600" y="2793999"/>
            <a:ext cx="4174067" cy="2154436"/>
          </a:xfrm>
          <a:prstGeom prst="rect">
            <a:avLst/>
          </a:prstGeom>
          <a:noFill/>
        </p:spPr>
        <p:txBody>
          <a:bodyPr wrap="square" rtlCol="0">
            <a:spAutoFit/>
          </a:bodyPr>
          <a:lstStyle/>
          <a:p>
            <a:pPr algn="ctr"/>
            <a:r>
              <a:rPr lang="en-US" sz="3200" b="1" dirty="0" smtClean="0">
                <a:solidFill>
                  <a:srgbClr val="800000"/>
                </a:solidFill>
              </a:rPr>
              <a:t>Recommendation</a:t>
            </a:r>
          </a:p>
          <a:p>
            <a:endParaRPr lang="en-US" dirty="0"/>
          </a:p>
          <a:p>
            <a:pPr algn="ctr"/>
            <a:r>
              <a:rPr lang="en-US" sz="2800" dirty="0" smtClean="0">
                <a:solidFill>
                  <a:srgbClr val="800000"/>
                </a:solidFill>
              </a:rPr>
              <a:t>Read and use this book’s ideas in your exhibition websites</a:t>
            </a:r>
            <a:endParaRPr lang="en-US" sz="2800" dirty="0">
              <a:solidFill>
                <a:srgbClr val="800000"/>
              </a:solidFill>
            </a:endParaRPr>
          </a:p>
        </p:txBody>
      </p:sp>
    </p:spTree>
    <p:extLst>
      <p:ext uri="{BB962C8B-B14F-4D97-AF65-F5344CB8AC3E}">
        <p14:creationId xmlns:p14="http://schemas.microsoft.com/office/powerpoint/2010/main" val="3784915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1"/>
          <p:cNvSpPr>
            <a:spLocks/>
          </p:cNvSpPr>
          <p:nvPr/>
        </p:nvSpPr>
        <p:spPr bwMode="auto">
          <a:xfrm>
            <a:off x="-42863" y="3019962"/>
            <a:ext cx="9142413" cy="232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88882" tIns="50791" rIns="88882" bIns="50791"/>
          <a:lstStyle/>
          <a:p>
            <a:pPr marL="74613" indent="-74613" algn="ctr" defTabSz="639763"/>
            <a:r>
              <a:rPr lang="en-US" sz="2000" b="1" dirty="0" smtClean="0">
                <a:solidFill>
                  <a:srgbClr val="000000"/>
                </a:solidFill>
                <a:ea typeface="ヒラギノ角ゴ ProN W3" charset="0"/>
                <a:cs typeface="ヒラギノ角ゴ ProN W3" charset="0"/>
                <a:sym typeface="Arial" charset="0"/>
              </a:rPr>
              <a:t>Carl Grant </a:t>
            </a:r>
            <a:endParaRPr lang="en-US" sz="2000" dirty="0" smtClean="0">
              <a:solidFill>
                <a:srgbClr val="000000"/>
              </a:solidFill>
              <a:ea typeface="ヒラギノ角ゴ ProN W3" charset="0"/>
              <a:cs typeface="ヒラギノ角ゴ ProN W3" charset="0"/>
              <a:sym typeface="Arial" charset="0"/>
            </a:endParaRPr>
          </a:p>
          <a:p>
            <a:pPr marL="74613" indent="-74613" algn="ctr" defTabSz="639763"/>
            <a:r>
              <a:rPr lang="en-US" sz="2000" dirty="0" smtClean="0">
                <a:solidFill>
                  <a:srgbClr val="000000"/>
                </a:solidFill>
                <a:ea typeface="ヒラギノ角ゴ ProN W3" charset="0"/>
                <a:cs typeface="ヒラギノ角ゴ ProN W3" charset="0"/>
                <a:sym typeface="Arial" charset="0"/>
              </a:rPr>
              <a:t>Associate Dean for Knowledge Services</a:t>
            </a:r>
          </a:p>
          <a:p>
            <a:pPr marL="74613" indent="-74613" algn="ctr" defTabSz="639763"/>
            <a:r>
              <a:rPr lang="en-US" sz="2000" dirty="0" smtClean="0">
                <a:solidFill>
                  <a:srgbClr val="000000"/>
                </a:solidFill>
                <a:ea typeface="ヒラギノ角ゴ ProN W3" charset="0"/>
                <a:cs typeface="ヒラギノ角ゴ ProN W3" charset="0"/>
                <a:sym typeface="Arial" charset="0"/>
              </a:rPr>
              <a:t>Chief Technology Officer   </a:t>
            </a:r>
          </a:p>
          <a:p>
            <a:pPr marL="74613" indent="-74613" algn="ctr" defTabSz="639763"/>
            <a:r>
              <a:rPr lang="en-US" sz="2000" dirty="0" smtClean="0">
                <a:solidFill>
                  <a:srgbClr val="000000"/>
                </a:solidFill>
                <a:ea typeface="ヒラギノ角ゴ ProN W3" charset="0"/>
                <a:cs typeface="ヒラギノ角ゴ ProN W3" charset="0"/>
                <a:sym typeface="Arial" charset="0"/>
              </a:rPr>
              <a:t>M: +1-540-449-2418</a:t>
            </a:r>
          </a:p>
          <a:p>
            <a:pPr marL="74613" indent="-74613" algn="ctr" defTabSz="639763"/>
            <a:r>
              <a:rPr lang="en-US" sz="2000" dirty="0" smtClean="0">
                <a:solidFill>
                  <a:srgbClr val="000000"/>
                </a:solidFill>
                <a:ea typeface="ヒラギノ角ゴ ProN W3" charset="0"/>
                <a:cs typeface="ヒラギノ角ゴ ProN W3" charset="0"/>
                <a:sym typeface="Arial" charset="0"/>
              </a:rPr>
              <a:t>E: </a:t>
            </a:r>
            <a:r>
              <a:rPr lang="en-US" sz="2000" dirty="0" err="1" smtClean="0">
                <a:solidFill>
                  <a:srgbClr val="000000"/>
                </a:solidFill>
                <a:ea typeface="ヒラギノ角ゴ ProN W3" charset="0"/>
                <a:cs typeface="ヒラギノ角ゴ ProN W3" charset="0"/>
                <a:sym typeface="Arial" charset="0"/>
              </a:rPr>
              <a:t>carl.grant@ou.edu</a:t>
            </a:r>
            <a:endParaRPr lang="en-US" sz="2000" dirty="0" smtClean="0">
              <a:solidFill>
                <a:srgbClr val="000000"/>
              </a:solidFill>
              <a:ea typeface="ヒラギノ角ゴ ProN W3" charset="0"/>
              <a:cs typeface="ヒラギノ角ゴ ProN W3" charset="0"/>
              <a:sym typeface="Arial" charset="0"/>
            </a:endParaRPr>
          </a:p>
          <a:p>
            <a:pPr marL="74613" indent="-74613" algn="ctr" defTabSz="639763"/>
            <a:r>
              <a:rPr lang="en-US" sz="2000" dirty="0" smtClean="0">
                <a:solidFill>
                  <a:srgbClr val="000000"/>
                </a:solidFill>
                <a:ea typeface="ヒラギノ角ゴ ProN W3" charset="0"/>
                <a:cs typeface="ヒラギノ角ゴ ProN W3" charset="0"/>
                <a:sym typeface="Arial" charset="0"/>
              </a:rPr>
              <a:t>Twitter: http://</a:t>
            </a:r>
            <a:r>
              <a:rPr lang="en-US" sz="2000" dirty="0" err="1" smtClean="0">
                <a:solidFill>
                  <a:srgbClr val="000000"/>
                </a:solidFill>
                <a:ea typeface="ヒラギノ角ゴ ProN W3" charset="0"/>
                <a:cs typeface="ヒラギノ角ゴ ProN W3" charset="0"/>
                <a:sym typeface="Arial" charset="0"/>
              </a:rPr>
              <a:t>www.twitter.com</a:t>
            </a:r>
            <a:r>
              <a:rPr lang="en-US" sz="2000" dirty="0" smtClean="0">
                <a:solidFill>
                  <a:srgbClr val="000000"/>
                </a:solidFill>
                <a:ea typeface="ヒラギノ角ゴ ProN W3" charset="0"/>
                <a:cs typeface="ヒラギノ角ゴ ProN W3" charset="0"/>
                <a:sym typeface="Arial" charset="0"/>
              </a:rPr>
              <a:t>/</a:t>
            </a:r>
            <a:r>
              <a:rPr lang="en-US" sz="2000" dirty="0" err="1" smtClean="0">
                <a:solidFill>
                  <a:srgbClr val="000000"/>
                </a:solidFill>
                <a:ea typeface="ヒラギノ角ゴ ProN W3" charset="0"/>
                <a:cs typeface="ヒラギノ角ゴ ProN W3" charset="0"/>
                <a:sym typeface="Arial" charset="0"/>
              </a:rPr>
              <a:t>carl_grant</a:t>
            </a:r>
            <a:r>
              <a:rPr lang="en-US" sz="2000" dirty="0" smtClean="0">
                <a:solidFill>
                  <a:srgbClr val="000000"/>
                </a:solidFill>
                <a:ea typeface="ヒラギノ角ゴ ProN W3" charset="0"/>
                <a:cs typeface="ヒラギノ角ゴ ProN W3" charset="0"/>
                <a:sym typeface="Arial" charset="0"/>
              </a:rPr>
              <a:t> </a:t>
            </a:r>
          </a:p>
          <a:p>
            <a:pPr marL="74613" indent="-74613" algn="ctr" defTabSz="639763"/>
            <a:r>
              <a:rPr lang="en-US" sz="2000" dirty="0" smtClean="0">
                <a:solidFill>
                  <a:srgbClr val="000000"/>
                </a:solidFill>
                <a:ea typeface="ヒラギノ角ゴ ProN W3" charset="0"/>
                <a:cs typeface="ヒラギノ角ゴ ProN W3" charset="0"/>
                <a:sym typeface="Arial" charset="0"/>
              </a:rPr>
              <a:t>Personal Blog: http://</a:t>
            </a:r>
            <a:r>
              <a:rPr lang="en-US" sz="2000" dirty="0" err="1" smtClean="0">
                <a:solidFill>
                  <a:srgbClr val="000000"/>
                </a:solidFill>
                <a:ea typeface="ヒラギノ角ゴ ProN W3" charset="0"/>
                <a:cs typeface="ヒラギノ角ゴ ProN W3" charset="0"/>
                <a:sym typeface="Arial" charset="0"/>
              </a:rPr>
              <a:t>thoughts.care-affiliates.com</a:t>
            </a:r>
            <a:endParaRPr lang="en-US" sz="2000" dirty="0" smtClean="0">
              <a:solidFill>
                <a:srgbClr val="000000"/>
              </a:solidFill>
              <a:ea typeface="ヒラギノ角ゴ ProN W3" charset="0"/>
              <a:cs typeface="ヒラギノ角ゴ ProN W3" charset="0"/>
              <a:sym typeface="Arial" charset="0"/>
            </a:endParaRPr>
          </a:p>
        </p:txBody>
      </p:sp>
      <p:sp>
        <p:nvSpPr>
          <p:cNvPr id="3" name="Rectangle 2"/>
          <p:cNvSpPr/>
          <p:nvPr/>
        </p:nvSpPr>
        <p:spPr>
          <a:xfrm>
            <a:off x="3543513" y="1048224"/>
            <a:ext cx="2056973" cy="923330"/>
          </a:xfrm>
          <a:prstGeom prst="rect">
            <a:avLst/>
          </a:prstGeom>
          <a:noFill/>
        </p:spPr>
        <p:txBody>
          <a:bodyPr wrap="none">
            <a:spAutoFit/>
            <a:scene3d>
              <a:camera prst="isometricOffAxis1Right"/>
              <a:lightRig rig="threePt" dir="t"/>
            </a:scene3d>
          </a:bodyPr>
          <a:lstStyle/>
          <a:p>
            <a:pPr algn="ctr" defTabSz="457200">
              <a:defRPr/>
            </a:pPr>
            <a:r>
              <a:rPr lang="en-US" sz="5400" b="1" dirty="0" smtClean="0">
                <a:ln w="12700">
                  <a:solidFill>
                    <a:srgbClr val="464646">
                      <a:satMod val="155000"/>
                    </a:srgbClr>
                  </a:solidFill>
                  <a:prstDash val="solid"/>
                </a:ln>
                <a:solidFill>
                  <a:srgbClr val="800000"/>
                </a:solidFill>
                <a:effectLst>
                  <a:outerShdw blurRad="41275" dist="20320" dir="1800000" algn="tl" rotWithShape="0">
                    <a:srgbClr val="000000">
                      <a:alpha val="40000"/>
                    </a:srgbClr>
                  </a:outerShdw>
                  <a:reflection blurRad="6350" stA="55000" endA="300" endPos="45500" dir="5400000" sy="-100000" algn="bl" rotWithShape="0"/>
                </a:effectLst>
              </a:rPr>
              <a:t>Q &amp; A</a:t>
            </a:r>
          </a:p>
        </p:txBody>
      </p:sp>
    </p:spTree>
    <p:extLst>
      <p:ext uri="{BB962C8B-B14F-4D97-AF65-F5344CB8AC3E}">
        <p14:creationId xmlns:p14="http://schemas.microsoft.com/office/powerpoint/2010/main" val="521011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5" name="TextBox 4"/>
          <p:cNvSpPr txBox="1"/>
          <p:nvPr/>
        </p:nvSpPr>
        <p:spPr>
          <a:xfrm>
            <a:off x="138852" y="2220514"/>
            <a:ext cx="5059682" cy="4601259"/>
          </a:xfrm>
          <a:prstGeom prst="rect">
            <a:avLst/>
          </a:prstGeom>
          <a:noFill/>
        </p:spPr>
        <p:txBody>
          <a:bodyPr wrap="square" rtlCol="0">
            <a:spAutoFit/>
          </a:bodyPr>
          <a:lstStyle/>
          <a:p>
            <a:pPr>
              <a:spcBef>
                <a:spcPts val="1200"/>
              </a:spcBef>
            </a:pPr>
            <a:r>
              <a:rPr lang="en-US" sz="2100" dirty="0" smtClean="0">
                <a:solidFill>
                  <a:srgbClr val="800000"/>
                </a:solidFill>
              </a:rPr>
              <a:t>Born: Feb </a:t>
            </a:r>
            <a:r>
              <a:rPr lang="en-US" sz="2100" dirty="0">
                <a:solidFill>
                  <a:srgbClr val="800000"/>
                </a:solidFill>
              </a:rPr>
              <a:t>15, 1564, in Pisa, Italy, Galileo </a:t>
            </a:r>
            <a:r>
              <a:rPr lang="en-US" sz="2100" dirty="0" err="1">
                <a:solidFill>
                  <a:srgbClr val="800000"/>
                </a:solidFill>
              </a:rPr>
              <a:t>Galilei</a:t>
            </a:r>
            <a:r>
              <a:rPr lang="en-US" sz="2100" dirty="0">
                <a:solidFill>
                  <a:srgbClr val="800000"/>
                </a:solidFill>
              </a:rPr>
              <a:t> was a mathematics professor who made pioneering observations of nature with long-lasting implications for the study of physics. He also constructed a telescope and supported the Copernican theory, which supports a sun-centered solar system. Galileo was accused twice of heresy by the church for his beliefs, and wrote books on his ideas. He died </a:t>
            </a:r>
            <a:r>
              <a:rPr lang="en-US" sz="2100" dirty="0" smtClean="0">
                <a:solidFill>
                  <a:srgbClr val="800000"/>
                </a:solidFill>
              </a:rPr>
              <a:t>in </a:t>
            </a:r>
            <a:r>
              <a:rPr lang="en-US" sz="2100" dirty="0">
                <a:solidFill>
                  <a:srgbClr val="800000"/>
                </a:solidFill>
              </a:rPr>
              <a:t>Italy, on January 8, 1642.</a:t>
            </a:r>
          </a:p>
          <a:p>
            <a:pPr>
              <a:spcBef>
                <a:spcPts val="1200"/>
              </a:spcBef>
            </a:pPr>
            <a:r>
              <a:rPr lang="en-US" sz="1400" dirty="0">
                <a:solidFill>
                  <a:srgbClr val="800000"/>
                </a:solidFill>
              </a:rPr>
              <a:t>http://</a:t>
            </a:r>
            <a:r>
              <a:rPr lang="en-US" sz="1400" dirty="0" err="1">
                <a:solidFill>
                  <a:srgbClr val="800000"/>
                </a:solidFill>
              </a:rPr>
              <a:t>www.biography.com</a:t>
            </a:r>
            <a:r>
              <a:rPr lang="en-US" sz="1400" dirty="0">
                <a:solidFill>
                  <a:srgbClr val="800000"/>
                </a:solidFill>
              </a:rPr>
              <a:t>/people/galileo-9305220</a:t>
            </a:r>
          </a:p>
          <a:p>
            <a:pPr>
              <a:spcBef>
                <a:spcPts val="1200"/>
              </a:spcBef>
            </a:pPr>
            <a:endParaRPr lang="en-US" sz="2800" dirty="0" smtClean="0">
              <a:solidFill>
                <a:srgbClr val="800000"/>
              </a:solidFill>
            </a:endParaRPr>
          </a:p>
        </p:txBody>
      </p:sp>
      <p:pic>
        <p:nvPicPr>
          <p:cNvPr id="2" name="Picture 1"/>
          <p:cNvPicPr>
            <a:picLocks noChangeAspect="1"/>
          </p:cNvPicPr>
          <p:nvPr/>
        </p:nvPicPr>
        <p:blipFill>
          <a:blip r:embed="rId3"/>
          <a:stretch>
            <a:fillRect/>
          </a:stretch>
        </p:blipFill>
        <p:spPr>
          <a:xfrm>
            <a:off x="5372100" y="2230964"/>
            <a:ext cx="3670300" cy="3771900"/>
          </a:xfrm>
          <a:prstGeom prst="rect">
            <a:avLst/>
          </a:prstGeom>
        </p:spPr>
      </p:pic>
      <p:sp>
        <p:nvSpPr>
          <p:cNvPr id="4" name="TextBox 3"/>
          <p:cNvSpPr txBox="1"/>
          <p:nvPr/>
        </p:nvSpPr>
        <p:spPr>
          <a:xfrm>
            <a:off x="138852" y="1464579"/>
            <a:ext cx="8903548" cy="523220"/>
          </a:xfrm>
          <a:prstGeom prst="rect">
            <a:avLst/>
          </a:prstGeom>
          <a:noFill/>
        </p:spPr>
        <p:txBody>
          <a:bodyPr wrap="square" rtlCol="0">
            <a:spAutoFit/>
          </a:bodyPr>
          <a:lstStyle/>
          <a:p>
            <a:pPr algn="ctr"/>
            <a:r>
              <a:rPr lang="en-US" sz="2800" b="1" dirty="0">
                <a:solidFill>
                  <a:srgbClr val="800000"/>
                </a:solidFill>
              </a:rPr>
              <a:t>Galileo?  Why do I care</a:t>
            </a:r>
            <a:r>
              <a:rPr lang="en-US" sz="2800" b="1" dirty="0" smtClean="0">
                <a:solidFill>
                  <a:srgbClr val="800000"/>
                </a:solidFill>
              </a:rPr>
              <a:t>?</a:t>
            </a:r>
            <a:endParaRPr lang="en-US" sz="2800" b="1" dirty="0">
              <a:solidFill>
                <a:srgbClr val="800000"/>
              </a:solidFill>
            </a:endParaRPr>
          </a:p>
        </p:txBody>
      </p:sp>
    </p:spTree>
    <p:extLst>
      <p:ext uri="{BB962C8B-B14F-4D97-AF65-F5344CB8AC3E}">
        <p14:creationId xmlns:p14="http://schemas.microsoft.com/office/powerpoint/2010/main" val="36030337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5" name="TextBox 4"/>
          <p:cNvSpPr txBox="1"/>
          <p:nvPr/>
        </p:nvSpPr>
        <p:spPr>
          <a:xfrm>
            <a:off x="138851" y="1475455"/>
            <a:ext cx="8912011" cy="4801315"/>
          </a:xfrm>
          <a:prstGeom prst="rect">
            <a:avLst/>
          </a:prstGeom>
          <a:noFill/>
        </p:spPr>
        <p:txBody>
          <a:bodyPr wrap="square" rtlCol="0">
            <a:spAutoFit/>
          </a:bodyPr>
          <a:lstStyle/>
          <a:p>
            <a:pPr>
              <a:spcBef>
                <a:spcPts val="1200"/>
              </a:spcBef>
            </a:pPr>
            <a:r>
              <a:rPr lang="en-US" sz="3200" b="1" dirty="0" smtClean="0">
                <a:solidFill>
                  <a:srgbClr val="800000"/>
                </a:solidFill>
              </a:rPr>
              <a:t>Major goals of G.W. Exhibition:</a:t>
            </a:r>
          </a:p>
          <a:p>
            <a:pPr marL="285750" indent="-285750">
              <a:spcBef>
                <a:spcPts val="1200"/>
              </a:spcBef>
              <a:buFont typeface="Arial"/>
              <a:buChar char="•"/>
            </a:pPr>
            <a:r>
              <a:rPr lang="en-US" sz="2800" dirty="0" smtClean="0">
                <a:solidFill>
                  <a:srgbClr val="800000"/>
                </a:solidFill>
              </a:rPr>
              <a:t>Celebrate the 125 anniversary of the University.</a:t>
            </a:r>
          </a:p>
          <a:p>
            <a:pPr marL="285750" indent="-285750">
              <a:spcBef>
                <a:spcPts val="1200"/>
              </a:spcBef>
              <a:buFont typeface="Arial"/>
              <a:buChar char="•"/>
            </a:pPr>
            <a:r>
              <a:rPr lang="en-US" sz="2800" dirty="0" smtClean="0">
                <a:solidFill>
                  <a:srgbClr val="800000"/>
                </a:solidFill>
              </a:rPr>
              <a:t>Emphasize the library as the intellectual crossroad, bring the University together around the exhibit</a:t>
            </a:r>
          </a:p>
          <a:p>
            <a:pPr marL="285750" indent="-285750">
              <a:spcBef>
                <a:spcPts val="1200"/>
              </a:spcBef>
              <a:buFont typeface="Arial"/>
              <a:buChar char="•"/>
            </a:pPr>
            <a:r>
              <a:rPr lang="en-US" sz="2800" dirty="0" smtClean="0">
                <a:solidFill>
                  <a:srgbClr val="800000"/>
                </a:solidFill>
              </a:rPr>
              <a:t>All should be able to go and see it (physically or virtually)</a:t>
            </a:r>
          </a:p>
          <a:p>
            <a:pPr marL="285750" indent="-285750">
              <a:spcBef>
                <a:spcPts val="1200"/>
              </a:spcBef>
              <a:buFont typeface="Arial"/>
              <a:buChar char="•"/>
            </a:pPr>
            <a:r>
              <a:rPr lang="en-US" sz="2800" dirty="0" smtClean="0">
                <a:solidFill>
                  <a:srgbClr val="800000"/>
                </a:solidFill>
              </a:rPr>
              <a:t>Make it appealing to scholars, public</a:t>
            </a:r>
            <a:r>
              <a:rPr lang="en-US" sz="2800" dirty="0">
                <a:solidFill>
                  <a:srgbClr val="800000"/>
                </a:solidFill>
              </a:rPr>
              <a:t> </a:t>
            </a:r>
            <a:r>
              <a:rPr lang="en-US" sz="2800" dirty="0" smtClean="0">
                <a:solidFill>
                  <a:srgbClr val="800000"/>
                </a:solidFill>
              </a:rPr>
              <a:t>&amp; youth</a:t>
            </a:r>
          </a:p>
          <a:p>
            <a:pPr marL="285750" indent="-285750">
              <a:spcBef>
                <a:spcPts val="1200"/>
              </a:spcBef>
              <a:buFont typeface="Arial"/>
              <a:buChar char="•"/>
            </a:pPr>
            <a:r>
              <a:rPr lang="en-US" sz="2800" dirty="0" smtClean="0">
                <a:solidFill>
                  <a:srgbClr val="800000"/>
                </a:solidFill>
              </a:rPr>
              <a:t>Show the importance of science and that knowledge builds on knowledge</a:t>
            </a:r>
          </a:p>
        </p:txBody>
      </p:sp>
    </p:spTree>
    <p:extLst>
      <p:ext uri="{BB962C8B-B14F-4D97-AF65-F5344CB8AC3E}">
        <p14:creationId xmlns:p14="http://schemas.microsoft.com/office/powerpoint/2010/main" val="3574803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500"/>
                                        <p:tgtEl>
                                          <p:spTgt spid="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fade">
                                      <p:cBhvr>
                                        <p:cTn id="27"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0320" y="0"/>
            <a:ext cx="9123680" cy="1464579"/>
          </a:xfrm>
          <a:prstGeom prst="rect">
            <a:avLst/>
          </a:prstGeom>
        </p:spPr>
      </p:pic>
      <p:sp>
        <p:nvSpPr>
          <p:cNvPr id="2" name="TextBox 1"/>
          <p:cNvSpPr txBox="1"/>
          <p:nvPr/>
        </p:nvSpPr>
        <p:spPr>
          <a:xfrm>
            <a:off x="20320" y="1619800"/>
            <a:ext cx="9123680" cy="800219"/>
          </a:xfrm>
          <a:prstGeom prst="rect">
            <a:avLst/>
          </a:prstGeom>
          <a:noFill/>
        </p:spPr>
        <p:txBody>
          <a:bodyPr wrap="square" rtlCol="0">
            <a:spAutoFit/>
          </a:bodyPr>
          <a:lstStyle/>
          <a:p>
            <a:pPr algn="ctr"/>
            <a:r>
              <a:rPr lang="en-US" sz="2800" b="1" dirty="0" smtClean="0">
                <a:solidFill>
                  <a:srgbClr val="800000"/>
                </a:solidFill>
              </a:rPr>
              <a:t>Why are Libraries, like OU, engaging in exhibitions?</a:t>
            </a:r>
          </a:p>
          <a:p>
            <a:endParaRPr lang="en-US" dirty="0"/>
          </a:p>
        </p:txBody>
      </p:sp>
      <p:pic>
        <p:nvPicPr>
          <p:cNvPr id="4" name="Picture 3"/>
          <p:cNvPicPr>
            <a:picLocks noChangeAspect="1"/>
          </p:cNvPicPr>
          <p:nvPr/>
        </p:nvPicPr>
        <p:blipFill>
          <a:blip r:embed="rId3"/>
          <a:stretch>
            <a:fillRect/>
          </a:stretch>
        </p:blipFill>
        <p:spPr>
          <a:xfrm>
            <a:off x="0" y="2376305"/>
            <a:ext cx="9144000" cy="3637643"/>
          </a:xfrm>
          <a:prstGeom prst="rect">
            <a:avLst/>
          </a:prstGeom>
        </p:spPr>
      </p:pic>
    </p:spTree>
    <p:extLst>
      <p:ext uri="{BB962C8B-B14F-4D97-AF65-F5344CB8AC3E}">
        <p14:creationId xmlns:p14="http://schemas.microsoft.com/office/powerpoint/2010/main" val="3834858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43338</TotalTime>
  <Words>2043</Words>
  <Application>Microsoft Macintosh PowerPoint</Application>
  <PresentationFormat>On-screen Show (4:3)</PresentationFormat>
  <Paragraphs>408</Paragraphs>
  <Slides>62</Slides>
  <Notes>24</Notes>
  <HiddenSlides>0</HiddenSlides>
  <MMClips>0</MMClips>
  <ScaleCrop>false</ScaleCrop>
  <HeadingPairs>
    <vt:vector size="4" baseType="variant">
      <vt:variant>
        <vt:lpstr>Theme</vt:lpstr>
      </vt:variant>
      <vt:variant>
        <vt:i4>3</vt:i4>
      </vt:variant>
      <vt:variant>
        <vt:lpstr>Slide Titles</vt:lpstr>
      </vt:variant>
      <vt:variant>
        <vt:i4>62</vt:i4>
      </vt:variant>
    </vt:vector>
  </HeadingPairs>
  <TitlesOfParts>
    <vt:vector size="65" baseType="lpstr">
      <vt:lpstr>Office Theme</vt:lpstr>
      <vt:lpstr>1_Office Theme</vt:lpstr>
      <vt:lpstr>2_Office Theme</vt:lpstr>
      <vt:lpstr>PowerPoint Presentation</vt:lpstr>
      <vt:lpstr>Agenda</vt:lpstr>
      <vt:lpstr>Agenda</vt:lpstr>
      <vt:lpstr>PowerPoint Presentation</vt:lpstr>
      <vt:lpstr>PowerPoint Presentation</vt:lpstr>
      <vt:lpstr>PowerPoint Presentation</vt:lpstr>
      <vt:lpstr>PowerPoint Presentation</vt:lpstr>
      <vt:lpstr>PowerPoint Presentation</vt:lpstr>
      <vt:lpstr>PowerPoint Presentation</vt:lpstr>
      <vt:lpstr>Major Special Collections @ OU</vt:lpstr>
      <vt:lpstr>PowerPoint Presentation</vt:lpstr>
      <vt:lpstr>Agenda</vt:lpstr>
      <vt:lpstr>PowerPoint Presentation</vt:lpstr>
      <vt:lpstr>PowerPoint Presentation</vt:lpstr>
      <vt:lpstr>Agenda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Agenda</vt:lpstr>
      <vt:lpstr>PowerPoint Presentation</vt:lpstr>
      <vt:lpstr>PowerPoint Presentation</vt:lpstr>
      <vt:lpstr>PowerPoint Presentation</vt:lpstr>
      <vt:lpstr>Agenda</vt:lpstr>
      <vt:lpstr>PowerPoint Presentation</vt:lpstr>
      <vt:lpstr>PowerPoint Presentation</vt:lpstr>
      <vt:lpstr>Agenda</vt:lpstr>
      <vt:lpstr>PowerPoint Presentation</vt:lpstr>
      <vt:lpstr>PowerPoint Presentation</vt:lpstr>
      <vt:lpstr>PowerPoint Presentation</vt:lpstr>
      <vt:lpstr>Agenda</vt:lpstr>
      <vt:lpstr>PowerPoint Presentation</vt:lpstr>
      <vt:lpstr>PowerPoint Presentation</vt:lpstr>
      <vt:lpstr>PowerPoint Presentation</vt:lpstr>
      <vt:lpstr>PowerPoint Presentation</vt:lpstr>
      <vt:lpstr>PowerPoint Presentation</vt:lpstr>
      <vt:lpstr>Agenda</vt:lpstr>
      <vt:lpstr>PowerPoint Presentation</vt:lpstr>
      <vt:lpstr>PowerPoint Presentation</vt:lpstr>
      <vt:lpstr>PowerPoint Presentation</vt:lpstr>
      <vt:lpstr>PowerPoint Presentation</vt:lpstr>
      <vt:lpstr>Agenda</vt:lpstr>
      <vt:lpstr>PowerPoint Presentation</vt:lpstr>
      <vt:lpstr>Agenda</vt:lpstr>
      <vt:lpstr>PowerPoint Presentation</vt:lpstr>
      <vt:lpstr>Agenda</vt:lpstr>
      <vt:lpstr>PowerPoint Presentation</vt:lpstr>
      <vt:lpstr>Agenda</vt:lpstr>
      <vt:lpstr>PowerPoint Presentation</vt:lpstr>
      <vt:lpstr>PowerPoint Presentation</vt:lpstr>
      <vt:lpstr>PowerPoint Presentation</vt:lpstr>
      <vt:lpstr>PowerPoint Presentation</vt:lpstr>
      <vt:lpstr>PowerPoint Presentation</vt:lpstr>
    </vt:vector>
  </TitlesOfParts>
  <Manager/>
  <Company>CARE Affiliates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Carl Grant</dc:creator>
  <cp:keywords/>
  <dc:description/>
  <cp:lastModifiedBy>Carl Grant</cp:lastModifiedBy>
  <cp:revision>1499</cp:revision>
  <cp:lastPrinted>2015-11-30T20:01:38Z</cp:lastPrinted>
  <dcterms:created xsi:type="dcterms:W3CDTF">2011-04-02T13:56:26Z</dcterms:created>
  <dcterms:modified xsi:type="dcterms:W3CDTF">2015-12-17T13:57:10Z</dcterms:modified>
  <cp:category/>
</cp:coreProperties>
</file>