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66" r:id="rId5"/>
    <p:sldId id="259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1769"/>
  </p:normalViewPr>
  <p:slideViewPr>
    <p:cSldViewPr snapToGrid="0" snapToObjects="1">
      <p:cViewPr varScale="1">
        <p:scale>
          <a:sx n="56" d="100"/>
          <a:sy n="56" d="100"/>
        </p:scale>
        <p:origin x="10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E4A38-6EAC-6540-8DE2-B72F822703F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EBC5D-DFD2-A844-A171-21D8C52F6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47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AEBC5D-DFD2-A844-A171-21D8C52F6C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5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10/20/2020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590/S1806-3713201300040000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F741C-99FB-0C4F-89C9-8FA4A5AE38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SELFISH LUNG SYNDROME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90FB4B-603A-824C-9FF5-B5C18C36F8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59799" y="4290760"/>
            <a:ext cx="6272401" cy="1239894"/>
          </a:xfrm>
        </p:spPr>
        <p:txBody>
          <a:bodyPr/>
          <a:lstStyle/>
          <a:p>
            <a:r>
              <a:rPr lang="en-US" dirty="0"/>
              <a:t>Xu Jackie Zhang, </a:t>
            </a:r>
            <a:r>
              <a:rPr lang="en-US" dirty="0"/>
              <a:t>OMS-IV; Vishal </a:t>
            </a:r>
            <a:r>
              <a:rPr lang="en-US" dirty="0" err="1" smtClean="0"/>
              <a:t>Mundra</a:t>
            </a:r>
            <a:r>
              <a:rPr lang="en-US" smtClean="0"/>
              <a:t>, MD </a:t>
            </a:r>
            <a:r>
              <a:rPr lang="en-US" dirty="0"/>
              <a:t>Oklahoma State University College of Osteopathic Medicine </a:t>
            </a:r>
          </a:p>
        </p:txBody>
      </p:sp>
    </p:spTree>
    <p:extLst>
      <p:ext uri="{BB962C8B-B14F-4D97-AF65-F5344CB8AC3E}">
        <p14:creationId xmlns:p14="http://schemas.microsoft.com/office/powerpoint/2010/main" val="737860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C33976D1-3430-450C-A978-87A9A6E8E71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D6AAC78-7D86-415A-ADC1-2B47480796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9680" y="1248156"/>
            <a:ext cx="9692640" cy="43616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2A658D9-F185-44F1-BA33-D50320D1D0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2228" y="1060704"/>
            <a:ext cx="10067544" cy="4736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B72FDD-C53C-8040-BD2B-A149EF658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7418"/>
            <a:ext cx="7729728" cy="1188720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dirty="0"/>
              <a:t>What is Congenital lobe emphysema (CLE)?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39674-3CFA-ED4F-9FB6-625E8CD44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6062" y="1843590"/>
            <a:ext cx="8779512" cy="332692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Rare congenital developmental anomaly characterized by hyperinflation of one or more pulmonary lobes.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Prevalence: 1 out of 20000/30000. Higher incidence in males. 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Etiology is unknown. 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Most frequently identified cause is obstruction of developing airway, occurs in 25%. 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Obstruction can be intrinsic or extrinsic.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Intrinsic causes: bronchomalacia or absent cartilage, causing alveolar distention. 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</a:rPr>
              <a:t>This creates compression atelectasis </a:t>
            </a:r>
            <a:r>
              <a:rPr lang="en-US" sz="1400" dirty="0">
                <a:solidFill>
                  <a:srgbClr val="404040"/>
                </a:solidFill>
                <a:sym typeface="Wingdings" pitchFamily="2" charset="2"/>
              </a:rPr>
              <a:t> ventilation perfusion mismatch</a:t>
            </a:r>
            <a:endParaRPr lang="en-US" sz="1400" strike="sngStrike" dirty="0">
              <a:solidFill>
                <a:srgbClr val="404040"/>
              </a:solidFill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  <a:sym typeface="Wingdings" pitchFamily="2" charset="2"/>
              </a:rPr>
              <a:t>Air trapping on expiration due to a ball-valve effect. 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  <a:sym typeface="Wingdings" pitchFamily="2" charset="2"/>
              </a:rPr>
              <a:t>Extrinsic compression can be caused by vascular anomalies or intrathoracic masses.</a:t>
            </a:r>
          </a:p>
          <a:p>
            <a:pPr>
              <a:lnSpc>
                <a:spcPct val="90000"/>
              </a:lnSpc>
            </a:pPr>
            <a:r>
              <a:rPr lang="en-US" sz="1400" dirty="0">
                <a:solidFill>
                  <a:srgbClr val="404040"/>
                </a:solidFill>
                <a:sym typeface="Wingdings" pitchFamily="2" charset="2"/>
              </a:rPr>
              <a:t>Left upper lobe affected most often, 40-50% of the cases. </a:t>
            </a:r>
            <a:endParaRPr lang="en-US" sz="1400" dirty="0">
              <a:solidFill>
                <a:srgbClr val="404040"/>
              </a:solidFill>
            </a:endParaRPr>
          </a:p>
          <a:p>
            <a:pPr>
              <a:lnSpc>
                <a:spcPct val="90000"/>
              </a:lnSpc>
            </a:pPr>
            <a:endParaRPr lang="en-US" sz="1400" dirty="0">
              <a:solidFill>
                <a:srgbClr val="404040"/>
              </a:solidFill>
            </a:endParaRPr>
          </a:p>
          <a:p>
            <a:pPr>
              <a:lnSpc>
                <a:spcPct val="90000"/>
              </a:lnSpc>
            </a:pPr>
            <a:endParaRPr lang="en-US" sz="14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12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52649-7787-5843-A0A7-072F63750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71595-5250-5944-9FD0-CCC3EE992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Patient is a 55 year old male, with a hx of CLE and tobacco abuse, who comes to the ED with dyspnea and cough. He was in mild distress, tachypneic, and oxygen saturations were in the 70s. He had a barrel-shaped chest wall and some expiratory wheezes were noted as well. He was not on oxygen at home and did not follow up with a pulmonologist. Pt denied having any surgical intervention for his congenital malformation other than bronchoscopy as a child.</a:t>
            </a:r>
          </a:p>
        </p:txBody>
      </p:sp>
    </p:spTree>
    <p:extLst>
      <p:ext uri="{BB962C8B-B14F-4D97-AF65-F5344CB8AC3E}">
        <p14:creationId xmlns:p14="http://schemas.microsoft.com/office/powerpoint/2010/main" val="2880504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5">
            <a:extLst>
              <a:ext uri="{FF2B5EF4-FFF2-40B4-BE49-F238E27FC236}">
                <a16:creationId xmlns:a16="http://schemas.microsoft.com/office/drawing/2014/main" id="{3F47E20B-1205-4238-A82B-90EF577F32D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27">
            <a:extLst>
              <a:ext uri="{FF2B5EF4-FFF2-40B4-BE49-F238E27FC236}">
                <a16:creationId xmlns:a16="http://schemas.microsoft.com/office/drawing/2014/main" id="{D13567AC-EB9A-47A9-B6EC-B5BDB73B113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6542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8B9723-CF7D-CC4A-B2F5-932E8275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9444" y="816299"/>
            <a:ext cx="3287215" cy="2220790"/>
          </a:xfrm>
          <a:noFill/>
          <a:ln>
            <a:solidFill>
              <a:schemeClr val="bg1"/>
            </a:solidFill>
          </a:ln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imaging</a:t>
            </a:r>
          </a:p>
        </p:txBody>
      </p:sp>
      <p:pic>
        <p:nvPicPr>
          <p:cNvPr id="21" name="Picture 20" descr="A picture containing film, fruit, holding&#10;&#10;Description automatically generated">
            <a:extLst>
              <a:ext uri="{FF2B5EF4-FFF2-40B4-BE49-F238E27FC236}">
                <a16:creationId xmlns:a16="http://schemas.microsoft.com/office/drawing/2014/main" id="{8A090788-53C6-3B42-B30E-7310E66F3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633" y="643466"/>
            <a:ext cx="2616761" cy="2570967"/>
          </a:xfrm>
          <a:prstGeom prst="rect">
            <a:avLst/>
          </a:prstGeom>
        </p:spPr>
      </p:pic>
      <p:pic>
        <p:nvPicPr>
          <p:cNvPr id="7" name="Picture 6" descr="A picture containing film, waterfall, water&#10;&#10;Description automatically generated">
            <a:extLst>
              <a:ext uri="{FF2B5EF4-FFF2-40B4-BE49-F238E27FC236}">
                <a16:creationId xmlns:a16="http://schemas.microsoft.com/office/drawing/2014/main" id="{BA4CD26D-012B-674C-8107-A04650B98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5515" y="638946"/>
            <a:ext cx="2601511" cy="2575496"/>
          </a:xfrm>
          <a:prstGeom prst="rect">
            <a:avLst/>
          </a:prstGeom>
        </p:spPr>
      </p:pic>
      <p:pic>
        <p:nvPicPr>
          <p:cNvPr id="17" name="Picture 16" descr="A picture containing indoor, table, sitting, plate&#10;&#10;Description automatically generated">
            <a:extLst>
              <a:ext uri="{FF2B5EF4-FFF2-40B4-BE49-F238E27FC236}">
                <a16:creationId xmlns:a16="http://schemas.microsoft.com/office/drawing/2014/main" id="{ED5D1727-736C-AC47-AC36-9431AFCF4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754" y="3587026"/>
            <a:ext cx="2964520" cy="2490196"/>
          </a:xfrm>
          <a:prstGeom prst="rect">
            <a:avLst/>
          </a:prstGeom>
        </p:spPr>
      </p:pic>
      <p:pic>
        <p:nvPicPr>
          <p:cNvPr id="19" name="Picture 18" descr="A pair of shoes&#10;&#10;Description automatically generated">
            <a:extLst>
              <a:ext uri="{FF2B5EF4-FFF2-40B4-BE49-F238E27FC236}">
                <a16:creationId xmlns:a16="http://schemas.microsoft.com/office/drawing/2014/main" id="{0CAABFE6-3007-6640-94C5-993C9FB64F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1617" y="3557147"/>
            <a:ext cx="2649301" cy="2549953"/>
          </a:xfrm>
          <a:prstGeom prst="rect">
            <a:avLst/>
          </a:prstGeom>
        </p:spPr>
      </p:pic>
      <p:pic>
        <p:nvPicPr>
          <p:cNvPr id="48" name="Picture 47" descr="A picture containing indoor, sitting, table, small&#10;&#10;Description automatically generated">
            <a:extLst>
              <a:ext uri="{FF2B5EF4-FFF2-40B4-BE49-F238E27FC236}">
                <a16:creationId xmlns:a16="http://schemas.microsoft.com/office/drawing/2014/main" id="{7A458282-7E24-434F-8D5D-B634D8A5D7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9445" y="3557146"/>
            <a:ext cx="3294852" cy="256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1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E1F3D-1466-D740-9986-2FC3D2BB1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1AD974-D8F5-BC4D-A8BB-9A4F6CE22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0677" y="2566919"/>
            <a:ext cx="8410718" cy="3101983"/>
          </a:xfrm>
        </p:spPr>
        <p:txBody>
          <a:bodyPr>
            <a:normAutofit/>
          </a:bodyPr>
          <a:lstStyle/>
          <a:p>
            <a:r>
              <a:rPr lang="en-US" dirty="0"/>
              <a:t>CT chest with contrast:</a:t>
            </a:r>
          </a:p>
          <a:p>
            <a:pPr lvl="1"/>
            <a:r>
              <a:rPr lang="en-US" dirty="0"/>
              <a:t>Massive congenital lobar overinflation/emphysema involving the entirety of the left lung with mass effect on the right lung and deviation of the anterior junction line by approximately 8 cm to the right.</a:t>
            </a:r>
          </a:p>
          <a:p>
            <a:pPr lvl="1"/>
            <a:r>
              <a:rPr lang="en-US" dirty="0"/>
              <a:t>Additional airspace opacities within the left lower lobe with fluid/fluid level within some of the left-sided bullae, raising the possibility of pneumonia.</a:t>
            </a:r>
          </a:p>
        </p:txBody>
      </p:sp>
    </p:spTree>
    <p:extLst>
      <p:ext uri="{BB962C8B-B14F-4D97-AF65-F5344CB8AC3E}">
        <p14:creationId xmlns:p14="http://schemas.microsoft.com/office/powerpoint/2010/main" val="1004257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83DD8-A5F3-F74D-A310-83D270372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2701B-8822-F242-A3BA-1470BAF830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Pulmonology consulted. </a:t>
            </a:r>
          </a:p>
          <a:p>
            <a:r>
              <a:rPr lang="en-US" dirty="0"/>
              <a:t>Cardiothoracic surgical team consulted</a:t>
            </a:r>
          </a:p>
          <a:p>
            <a:pPr lvl="1"/>
            <a:r>
              <a:rPr lang="en-US" dirty="0"/>
              <a:t>Recommended left pneumonectomy</a:t>
            </a:r>
          </a:p>
          <a:p>
            <a:r>
              <a:rPr lang="en-US" dirty="0"/>
              <a:t>Patient chose to pursue outpatient surgery. </a:t>
            </a:r>
          </a:p>
          <a:p>
            <a:r>
              <a:rPr lang="en-US" dirty="0"/>
              <a:t>At the time of discharge: hemodynamically stable, saturating above 90%, at baseline. </a:t>
            </a:r>
          </a:p>
          <a:p>
            <a:r>
              <a:rPr lang="en-US" dirty="0"/>
              <a:t>Unfortunately, patient was lost to follow up.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3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B5008-5206-7F40-B62D-D8594AFB7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3E250-7F94-B94F-9EAE-359F7C76A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Patient was mostly asymptomatic throughout his life. </a:t>
            </a:r>
          </a:p>
          <a:p>
            <a:r>
              <a:rPr lang="en-US" dirty="0"/>
              <a:t>Lungs continue to deteriorate.</a:t>
            </a:r>
          </a:p>
          <a:p>
            <a:r>
              <a:rPr lang="en-US" dirty="0"/>
              <a:t>Perhaps if he had regular follow up with a pulmonologist, the damages to his lung could have been limited.</a:t>
            </a:r>
          </a:p>
          <a:p>
            <a:r>
              <a:rPr lang="en-US" dirty="0"/>
              <a:t>Early surgical intervention has been found to significantly improve the patient’s condition. However, number of lobes affected can also determine the outcome of surgery. </a:t>
            </a:r>
          </a:p>
          <a:p>
            <a:r>
              <a:rPr lang="en-US" dirty="0"/>
              <a:t>Remind patients the importance of monitoring and follow up regardless of symptom status. </a:t>
            </a:r>
          </a:p>
        </p:txBody>
      </p:sp>
    </p:spTree>
    <p:extLst>
      <p:ext uri="{BB962C8B-B14F-4D97-AF65-F5344CB8AC3E}">
        <p14:creationId xmlns:p14="http://schemas.microsoft.com/office/powerpoint/2010/main" val="1811398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1ED6-7001-8C4C-AB0C-DC2116826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</p:spPr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339D1-2365-BE49-B4E3-4918F52B5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3101983"/>
          </a:xfrm>
        </p:spPr>
        <p:txBody>
          <a:bodyPr>
            <a:normAutofit/>
          </a:bodyPr>
          <a:lstStyle/>
          <a:p>
            <a:r>
              <a:rPr lang="en-US" dirty="0" err="1"/>
              <a:t>Cataneo</a:t>
            </a:r>
            <a:r>
              <a:rPr lang="en-US" dirty="0"/>
              <a:t>, Daniele Cristina, Rodrigues, </a:t>
            </a:r>
            <a:r>
              <a:rPr lang="en-US" dirty="0" err="1"/>
              <a:t>Olavo</a:t>
            </a:r>
            <a:r>
              <a:rPr lang="en-US" dirty="0"/>
              <a:t> Ribeiro, </a:t>
            </a:r>
            <a:r>
              <a:rPr lang="en-US" dirty="0" err="1"/>
              <a:t>Hasimoto</a:t>
            </a:r>
            <a:r>
              <a:rPr lang="en-US" dirty="0"/>
              <a:t>, Erica Nishida, Schmidt Jr, </a:t>
            </a:r>
            <a:r>
              <a:rPr lang="en-US" dirty="0" err="1"/>
              <a:t>Aurelino</a:t>
            </a:r>
            <a:r>
              <a:rPr lang="en-US" dirty="0"/>
              <a:t> Fernandes, &amp; </a:t>
            </a:r>
            <a:r>
              <a:rPr lang="en-US" dirty="0" err="1"/>
              <a:t>Cataneo</a:t>
            </a:r>
            <a:r>
              <a:rPr lang="en-US" dirty="0"/>
              <a:t>, Antonio Jose Maria. (2013). Congenital lobar emphysema: 30-year case series in two university hospitals. </a:t>
            </a:r>
            <a:r>
              <a:rPr lang="en-US" dirty="0" err="1"/>
              <a:t>Jornal</a:t>
            </a:r>
            <a:r>
              <a:rPr lang="en-US" dirty="0"/>
              <a:t> </a:t>
            </a:r>
            <a:r>
              <a:rPr lang="en-US" dirty="0" err="1"/>
              <a:t>Brasileiro</a:t>
            </a:r>
            <a:r>
              <a:rPr lang="en-US" dirty="0"/>
              <a:t> de </a:t>
            </a:r>
            <a:r>
              <a:rPr lang="en-US" dirty="0" err="1"/>
              <a:t>Pneumologia</a:t>
            </a:r>
            <a:r>
              <a:rPr lang="en-US" dirty="0"/>
              <a:t>, 39(4), 418-426. </a:t>
            </a:r>
            <a:r>
              <a:rPr lang="en-US" dirty="0">
                <a:hlinkClick r:id="rId2"/>
              </a:rPr>
              <a:t>https://doi.org/10.1590/S1806-37132013000400004</a:t>
            </a:r>
            <a:endParaRPr lang="en-US" dirty="0"/>
          </a:p>
          <a:p>
            <a:r>
              <a:rPr lang="en-US" dirty="0"/>
              <a:t>Chandran-</a:t>
            </a:r>
            <a:r>
              <a:rPr lang="en-US" dirty="0" err="1"/>
              <a:t>Mahaldar</a:t>
            </a:r>
            <a:r>
              <a:rPr lang="en-US" dirty="0"/>
              <a:t> D, Kumar S, Balamurugan K, Raghuram AR, Krishnan R, Kannan. Congenital lobar emphysema. Indian J </a:t>
            </a:r>
            <a:r>
              <a:rPr lang="en-US" dirty="0" err="1"/>
              <a:t>Anaesth</a:t>
            </a:r>
            <a:r>
              <a:rPr lang="en-US" dirty="0"/>
              <a:t>. 2009;53(4):482-485.</a:t>
            </a:r>
          </a:p>
          <a:p>
            <a:r>
              <a:rPr lang="en-US" dirty="0" err="1"/>
              <a:t>Chinya</a:t>
            </a:r>
            <a:r>
              <a:rPr lang="en-US" dirty="0"/>
              <a:t> A, Pandey PR, Sinha SK, Sarin YK. Congenital lobar emphysema: Pitfalls in diagnosis. Lung India. 2016;33(3):317-319. doi:10.4103/0970-2113.180883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39196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530</Words>
  <Application>Microsoft Office PowerPoint</Application>
  <PresentationFormat>Widescreen</PresentationFormat>
  <Paragraphs>38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Wingdings</vt:lpstr>
      <vt:lpstr>Parcel</vt:lpstr>
      <vt:lpstr>SELFISH LUNG SYNDROME</vt:lpstr>
      <vt:lpstr>What is Congenital lobe emphysema (CLE)?</vt:lpstr>
      <vt:lpstr>Case report</vt:lpstr>
      <vt:lpstr>imaging</vt:lpstr>
      <vt:lpstr>imaging</vt:lpstr>
      <vt:lpstr>Case report</vt:lpstr>
      <vt:lpstr>Conclusion </vt:lpstr>
      <vt:lpstr>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SELFISH LUNG SYNDROME</dc:title>
  <dc:creator>Zhang, Jackie</dc:creator>
  <cp:lastModifiedBy>Guillory, Cynthia D (HSC)</cp:lastModifiedBy>
  <cp:revision>3</cp:revision>
  <dcterms:created xsi:type="dcterms:W3CDTF">2020-10-20T05:13:11Z</dcterms:created>
  <dcterms:modified xsi:type="dcterms:W3CDTF">2020-10-20T15:12:24Z</dcterms:modified>
</cp:coreProperties>
</file>