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5143500" type="screen16x9"/>
  <p:notesSz cx="6858000" cy="9144000"/>
  <p:embeddedFontLst>
    <p:embeddedFont>
      <p:font typeface="Maven Pro" panose="020B0604020202020204" charset="0"/>
      <p:regular r:id="rId13"/>
      <p:bold r:id="rId14"/>
    </p:embeddedFont>
    <p:embeddedFont>
      <p:font typeface="Nunito" panose="020B0604020202020204" charset="0"/>
      <p:regular r:id="rId15"/>
      <p:bold r:id="rId16"/>
      <p:italic r:id="rId17"/>
      <p:boldItalic r:id="rId18"/>
    </p:embeddedFont>
    <p:embeddedFont>
      <p:font typeface="Robot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DBD9A05-55D2-4702-9EDA-923973E75673}">
  <a:tblStyle styleId="{4DBD9A05-55D2-4702-9EDA-923973E7567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9" autoAdjust="0"/>
    <p:restoredTop sz="85643" autoAdjust="0"/>
  </p:normalViewPr>
  <p:slideViewPr>
    <p:cSldViewPr snapToGrid="0">
      <p:cViewPr varScale="1">
        <p:scale>
          <a:sx n="78" d="100"/>
          <a:sy n="78" d="100"/>
        </p:scale>
        <p:origin x="1236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9847e8f763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9847e8f763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9847e8f763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9847e8f763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Nunito"/>
              <a:buChar char="●"/>
            </a:pPr>
            <a:r>
              <a:rPr lang="en" sz="14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Studying physician burnout has become growingly important in recent years due to its implications for poor pt outcomes, medical errors, and physician health. </a:t>
            </a:r>
            <a:endParaRPr sz="14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Nunito"/>
              <a:buChar char="●"/>
            </a:pPr>
            <a:r>
              <a:rPr lang="en" sz="14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Maslach Burnout Inventory (MBI) is the validated, gold-standard measurement of occupational burnout</a:t>
            </a:r>
            <a:r>
              <a:rPr lang="en" sz="1400" baseline="300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1</a:t>
            </a:r>
            <a:endParaRPr sz="1400" baseline="300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24242"/>
              </a:buClr>
              <a:buSzPts val="1400"/>
              <a:buFont typeface="Nunito"/>
              <a:buChar char="●"/>
            </a:pPr>
            <a:r>
              <a:rPr lang="en" sz="14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However, the 22- or 16-item survey generating multivariate psychometric data is often abbreviated when assessing physician burnout -- reducing burnout to a monolithic concept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9847e8f763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9847e8f763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9847e8f763_0_2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9847e8f763_0_2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9a4b73d67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9a4b73d67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9847e8f763_0_2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9847e8f763_0_2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-The silhouette measure of cohesion and separation was “Fair” and could be improved in the future by having larger sample sizes or fewer clusters.  The 2 cluster result was the only one that provided a “Good” cluster rating but we did not feel this provided enough distinction for our exploratory analysis.  Due to the exploratory nature of this study, we felt comfortable with the 4 clusters and “Fair” rating as it pertained to understanding how the different burnout subscores could be clustered together. </a:t>
            </a:r>
            <a:endParaRPr sz="13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-For sample size, as a secondary data analysis, we had to use what data we had.  An a priori power analysis can be conducted for the next study that aims to dig deeper into how clustering would work as a better evaluation method of the MBI.</a:t>
            </a:r>
            <a:endParaRPr sz="13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9847e8f763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9847e8f763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1) respondents with</a:t>
            </a:r>
            <a:r>
              <a:rPr lang="en" dirty="0">
                <a:solidFill>
                  <a:schemeClr val="dk1"/>
                </a:solidFill>
              </a:rPr>
              <a:t> high subscores in cynicism only alongside those with high subscores in all areas,</a:t>
            </a: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105 (38.6%); </a:t>
            </a:r>
            <a:endParaRPr sz="1050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2) </a:t>
            </a:r>
            <a:r>
              <a:rPr lang="en" dirty="0">
                <a:solidFill>
                  <a:schemeClr val="dk1"/>
                </a:solidFill>
              </a:rPr>
              <a:t>respondents with high scores of exhaustion only,</a:t>
            </a: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62 (22.8%); </a:t>
            </a:r>
            <a:endParaRPr sz="1050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3) </a:t>
            </a:r>
            <a:r>
              <a:rPr lang="en" dirty="0">
                <a:solidFill>
                  <a:schemeClr val="dk1"/>
                </a:solidFill>
              </a:rPr>
              <a:t>individuals with low scores in all areas,</a:t>
            </a: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58 (21.3%); </a:t>
            </a:r>
            <a:endParaRPr sz="1050" dirty="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4) </a:t>
            </a:r>
            <a:r>
              <a:rPr lang="en" dirty="0">
                <a:solidFill>
                  <a:schemeClr val="dk1"/>
                </a:solidFill>
              </a:rPr>
              <a:t>those with high scores of inefficacy only,</a:t>
            </a:r>
            <a:r>
              <a:rPr lang="en" sz="1050" dirty="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47 (17.3%).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9847e8f763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9847e8f763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9847e8f763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9847e8f763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8761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Cluster Analysis as a More Precise Burnout Measure among Healthcare Providers</a:t>
            </a:r>
            <a:endParaRPr sz="2800"/>
          </a:p>
        </p:txBody>
      </p:sp>
      <p:sp>
        <p:nvSpPr>
          <p:cNvPr id="278" name="Google Shape;278;p13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Auston Stiefer, MS3, Krista Kezbers, PhD, DipACLM, Tessa Austin, MS2, Amy Nguyen, BS, Heather McIntosh, MS, CRA, Bryan Touchet, MD</a:t>
            </a:r>
            <a:endParaRPr sz="1400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D95A252C-E2C8-4E50-8A38-FD3229757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714" y="4405057"/>
            <a:ext cx="2389020" cy="626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C4BEB9-F940-4B22-AE2D-34C2E8E3F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0512" y="3661828"/>
            <a:ext cx="1972222" cy="6298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65"/>
    </mc:Choice>
    <mc:Fallback xmlns="">
      <p:transition spd="slow" advTm="1156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1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47" name="Google Shape;347;p21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 sz="1100" dirty="0">
                <a:solidFill>
                  <a:srgbClr val="000000"/>
                </a:solidFill>
              </a:rPr>
              <a:t>Shanafelt TD, Boone S, Tan L, et al. Burnout and Satisfaction With Work-Life Balance Among US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000000"/>
                </a:solidFill>
              </a:rPr>
              <a:t>      Physicians Relative to the General US Population. Arch Intern Med. 2012;172(18):1377–1385.</a:t>
            </a:r>
            <a:endParaRPr sz="11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000000"/>
              </a:solidFill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 startAt="2"/>
            </a:pPr>
            <a:r>
              <a:rPr lang="en" sz="1100" dirty="0">
                <a:solidFill>
                  <a:srgbClr val="000000"/>
                </a:solidFill>
              </a:rPr>
              <a:t>Leiter, Michael P, and Maslach, Christina. "Latent Burnout Profiles: A New Approach to Understanding the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000000"/>
                </a:solidFill>
              </a:rPr>
              <a:t>      Burnout Experience." Burnout Research 3.4 (2016): 89-100.</a:t>
            </a:r>
            <a:endParaRPr sz="11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100" dirty="0">
              <a:solidFill>
                <a:srgbClr val="000000"/>
              </a:solidFill>
            </a:endParaRPr>
          </a:p>
          <a:p>
            <a:pPr marL="228600" indent="-228600">
              <a:lnSpc>
                <a:spcPct val="100000"/>
              </a:lnSpc>
              <a:buAutoNum type="arabicPeriod" startAt="3"/>
            </a:pPr>
            <a:r>
              <a:rPr lang="en-US" sz="1100" dirty="0" err="1">
                <a:solidFill>
                  <a:srgbClr val="000000"/>
                </a:solidFill>
              </a:rPr>
              <a:t>Berjot</a:t>
            </a:r>
            <a:r>
              <a:rPr lang="en-US" sz="1100" dirty="0">
                <a:solidFill>
                  <a:srgbClr val="000000"/>
                </a:solidFill>
              </a:rPr>
              <a:t>, Sophie, </a:t>
            </a:r>
            <a:r>
              <a:rPr lang="en-US" sz="1100" dirty="0" err="1">
                <a:solidFill>
                  <a:srgbClr val="000000"/>
                </a:solidFill>
              </a:rPr>
              <a:t>Altintas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Emin</a:t>
            </a:r>
            <a:r>
              <a:rPr lang="en-US" sz="1100" dirty="0">
                <a:solidFill>
                  <a:srgbClr val="000000"/>
                </a:solidFill>
              </a:rPr>
              <a:t>, </a:t>
            </a:r>
            <a:r>
              <a:rPr lang="en-US" sz="1100" dirty="0" err="1">
                <a:solidFill>
                  <a:srgbClr val="000000"/>
                </a:solidFill>
              </a:rPr>
              <a:t>Grebot</a:t>
            </a:r>
            <a:r>
              <a:rPr lang="en-US" sz="1100" dirty="0">
                <a:solidFill>
                  <a:srgbClr val="000000"/>
                </a:solidFill>
              </a:rPr>
              <a:t>, Elisabeth, and Lesage, François-Xavier. "Burnout Risk Profiles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100" dirty="0">
                <a:solidFill>
                  <a:srgbClr val="000000"/>
                </a:solidFill>
              </a:rPr>
              <a:t>      among French Psychologists." Burnout Research 7 (2017): 10-20.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000000"/>
              </a:solidFill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 startAt="4"/>
            </a:pPr>
            <a:r>
              <a:rPr lang="en" sz="1100" dirty="0">
                <a:solidFill>
                  <a:srgbClr val="000000"/>
                </a:solidFill>
              </a:rPr>
              <a:t>Conry, Mary C, Morgan, Karen, Curry, Philip, McGee, Hannah, Harrington, Janas, Ward, Mark, and Shelley, Emer. "The Clustering of Health Behaviours in Ireland and Their Relationship with Mental Health, Self-rated Health and Quality of Life." BMC Public Health 11.1 (2011): 692. 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 startAt="4"/>
            </a:pPr>
            <a:endParaRPr lang="en" sz="1100" dirty="0">
              <a:solidFill>
                <a:srgbClr val="000000"/>
              </a:solidFill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 startAt="4"/>
            </a:pPr>
            <a:r>
              <a:rPr lang="en-US" sz="1100" dirty="0" err="1">
                <a:solidFill>
                  <a:srgbClr val="000000"/>
                </a:solidFill>
              </a:rPr>
              <a:t>Gabbe</a:t>
            </a:r>
            <a:r>
              <a:rPr lang="en-US" sz="1100" dirty="0">
                <a:solidFill>
                  <a:srgbClr val="000000"/>
                </a:solidFill>
              </a:rPr>
              <a:t> S, Vetter M, Nguyen M, Moffatt-Bruce S, Fowler J. Changes in Burnout Profile of Chairs in Academic Departments of Obstetrics and Gynecology Over the Past 15 Years. 2018 American Journal of Obstetrics and Gynecology. 219(3):303-309. </a:t>
            </a:r>
            <a:endParaRPr sz="11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73"/>
    </mc:Choice>
    <mc:Fallback xmlns="">
      <p:transition spd="slow" advTm="567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284" name="Google Shape;284;p14"/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1.    Shanafelt TD, Boone S, Tan L, et al. Burnout and Satisfaction With Work-Life Balance Among US Physicians Relative to the General US Population. Arch Intern Med. 2012;172(18):1377–1385.</a:t>
            </a:r>
            <a:endParaRPr sz="800" dirty="0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2.    Leiter, Michael P, and Maslach, Christina. "Latent Burnout Profiles: A New Approach to Understanding the Burnout Experience." Burnout Research 3.4 (2016): 89-100.</a:t>
            </a:r>
            <a:endParaRPr sz="800" dirty="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5" name="Google Shape;285;p14"/>
          <p:cNvSpPr/>
          <p:nvPr/>
        </p:nvSpPr>
        <p:spPr>
          <a:xfrm>
            <a:off x="3055800" y="1521625"/>
            <a:ext cx="3032400" cy="5793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Occupational Burnout (MBI)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6" name="Google Shape;286;p14"/>
          <p:cNvSpPr/>
          <p:nvPr/>
        </p:nvSpPr>
        <p:spPr>
          <a:xfrm>
            <a:off x="1180500" y="3193250"/>
            <a:ext cx="1875300" cy="696600"/>
          </a:xfrm>
          <a:prstGeom prst="roundRect">
            <a:avLst>
              <a:gd name="adj" fmla="val 16667"/>
            </a:avLst>
          </a:prstGeom>
          <a:solidFill>
            <a:srgbClr val="99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Emotional Exhaustion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7" name="Google Shape;287;p14"/>
          <p:cNvSpPr/>
          <p:nvPr/>
        </p:nvSpPr>
        <p:spPr>
          <a:xfrm>
            <a:off x="3634350" y="3193250"/>
            <a:ext cx="1875300" cy="696600"/>
          </a:xfrm>
          <a:prstGeom prst="roundRect">
            <a:avLst>
              <a:gd name="adj" fmla="val 16667"/>
            </a:avLst>
          </a:prstGeom>
          <a:solidFill>
            <a:srgbClr val="BF9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Cynicism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8" name="Google Shape;288;p14"/>
          <p:cNvSpPr/>
          <p:nvPr/>
        </p:nvSpPr>
        <p:spPr>
          <a:xfrm>
            <a:off x="6088200" y="3193250"/>
            <a:ext cx="1875300" cy="696600"/>
          </a:xfrm>
          <a:prstGeom prst="roundRect">
            <a:avLst>
              <a:gd name="adj" fmla="val 16667"/>
            </a:avLst>
          </a:prstGeom>
          <a:solidFill>
            <a:srgbClr val="0B539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Professional Inefficacy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289" name="Google Shape;289;p14"/>
          <p:cNvCxnSpPr/>
          <p:nvPr/>
        </p:nvCxnSpPr>
        <p:spPr>
          <a:xfrm rot="10800000" flipH="1">
            <a:off x="4500575" y="2365700"/>
            <a:ext cx="2700" cy="656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0" name="Google Shape;290;p14"/>
          <p:cNvCxnSpPr/>
          <p:nvPr/>
        </p:nvCxnSpPr>
        <p:spPr>
          <a:xfrm rot="10800000" flipH="1">
            <a:off x="2143125" y="2378900"/>
            <a:ext cx="1028700" cy="64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1" name="Google Shape;291;p14"/>
          <p:cNvCxnSpPr/>
          <p:nvPr/>
        </p:nvCxnSpPr>
        <p:spPr>
          <a:xfrm rot="10800000">
            <a:off x="5991750" y="2378900"/>
            <a:ext cx="1028700" cy="64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D00C14C-8624-49C8-991A-AE8DCED1D12A}"/>
              </a:ext>
            </a:extLst>
          </p:cNvPr>
          <p:cNvSpPr txBox="1"/>
          <p:nvPr/>
        </p:nvSpPr>
        <p:spPr>
          <a:xfrm>
            <a:off x="6112217" y="1654385"/>
            <a:ext cx="2222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Nunito" panose="020B0604020202020204" charset="0"/>
                <a:sym typeface="Wingdings" panose="05000000000000000000" pitchFamily="2" charset="2"/>
              </a:rPr>
              <a:t> 16- or 22- item survey</a:t>
            </a:r>
            <a:endParaRPr lang="en-US" dirty="0">
              <a:latin typeface="Nunito" panose="020B060402020202020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33"/>
    </mc:Choice>
    <mc:Fallback xmlns="">
      <p:transition spd="slow" advTm="519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297" name="Google Shape;297;p1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Abbreviated 1- or 2- item burnout measures lack multidimensional subscores &amp; reduce burnout to a homogenous, discrete variable.</a:t>
            </a:r>
            <a:endParaRPr sz="1500" dirty="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Maslach et al. have published findings demonstrating how this approach is non-validated</a:t>
            </a:r>
          </a:p>
          <a:p>
            <a:pPr lvl="1" indent="-323850">
              <a:spcBef>
                <a:spcPts val="1000"/>
              </a:spcBef>
              <a:buSzPts val="1500"/>
              <a:buChar char="●"/>
            </a:pPr>
            <a:r>
              <a:rPr lang="en" sz="1300" dirty="0"/>
              <a:t>Latent profile analysis &amp; cluster analysis of subscores proposed as more robust approaches.</a:t>
            </a:r>
            <a:r>
              <a:rPr lang="en" sz="1300" baseline="30000" dirty="0"/>
              <a:t>3</a:t>
            </a:r>
            <a:r>
              <a:rPr lang="en" sz="1300" dirty="0"/>
              <a:t> </a:t>
            </a:r>
            <a:endParaRPr sz="1300" dirty="0"/>
          </a:p>
          <a:p>
            <a:pPr marL="457200" lvl="0" indent="-323850" algn="l" rtl="0">
              <a:spcBef>
                <a:spcPts val="1600"/>
              </a:spcBef>
              <a:spcAft>
                <a:spcPts val="1600"/>
              </a:spcAft>
              <a:buSzPts val="1500"/>
              <a:buChar char="●"/>
            </a:pPr>
            <a:r>
              <a:rPr lang="en" sz="1500" dirty="0"/>
              <a:t>Previous studies have already begun using this method for studying occupational burnout in other professions. </a:t>
            </a:r>
            <a:endParaRPr sz="1500" dirty="0"/>
          </a:p>
        </p:txBody>
      </p:sp>
      <p:sp>
        <p:nvSpPr>
          <p:cNvPr id="298" name="Google Shape;298;p15"/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3.    Berjot, Sophie, Altintas, Emin, Grebot, Elisabeth, and Lesage, François-Xavier. "Burnout Risk Profiles among French Psychologists." Burnout Research 7 (2017): 10-20</a:t>
            </a:r>
            <a:endParaRPr sz="800" dirty="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96"/>
    </mc:Choice>
    <mc:Fallback xmlns="">
      <p:transition spd="slow" advTm="4359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</a:t>
            </a:r>
            <a:endParaRPr/>
          </a:p>
        </p:txBody>
      </p:sp>
      <p:sp>
        <p:nvSpPr>
          <p:cNvPr id="304" name="Google Shape;304;p16"/>
          <p:cNvSpPr txBox="1">
            <a:spLocks noGrp="1"/>
          </p:cNvSpPr>
          <p:nvPr>
            <p:ph type="body" idx="1"/>
          </p:nvPr>
        </p:nvSpPr>
        <p:spPr>
          <a:xfrm>
            <a:off x="1303800" y="1947522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Secondary data analysis from 2019 OUSCM annual well-being survey</a:t>
            </a:r>
            <a:endParaRPr lang="en-US" sz="1500" dirty="0"/>
          </a:p>
          <a:p>
            <a:pPr marL="914400" lvl="1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-US" sz="1300" dirty="0"/>
              <a:t>16-item MBI with </a:t>
            </a:r>
            <a:r>
              <a:rPr lang="en-US" sz="1300" dirty="0" err="1"/>
              <a:t>subscores</a:t>
            </a:r>
            <a:r>
              <a:rPr lang="en-US" sz="1300" dirty="0"/>
              <a:t> alongside other social constructs</a:t>
            </a:r>
          </a:p>
          <a:p>
            <a:pPr marL="457200" lvl="0" indent="-323850" algn="l" rtl="0">
              <a:lnSpc>
                <a:spcPct val="114000"/>
              </a:lnSpc>
              <a:spcBef>
                <a:spcPts val="1200"/>
              </a:spcBef>
              <a:spcAft>
                <a:spcPts val="800"/>
              </a:spcAft>
              <a:buSzPts val="1500"/>
              <a:buChar char="●"/>
            </a:pPr>
            <a:r>
              <a:rPr lang="en" sz="1500" dirty="0"/>
              <a:t>Additional TwoStep Cluster Analysis used via SPSS, </a:t>
            </a:r>
            <a:r>
              <a:rPr lang="en-US" sz="1500" dirty="0"/>
              <a:t>method being validated.</a:t>
            </a:r>
            <a:r>
              <a:rPr lang="en-US" sz="1500" baseline="30000" dirty="0"/>
              <a:t>3</a:t>
            </a:r>
            <a:endParaRPr sz="1500" baseline="30000" dirty="0"/>
          </a:p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TwoStep Cluster Analysis = algorithm using distance models to identify non-random, repeating combinations of data from multivariate sets</a:t>
            </a:r>
            <a:r>
              <a:rPr lang="en" sz="1500" baseline="30000" dirty="0"/>
              <a:t>4</a:t>
            </a:r>
            <a:endParaRPr sz="1500" baseline="30000" dirty="0"/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 dirty="0"/>
              <a:t>In this study = repeating patterns of similar MBI subscores </a:t>
            </a:r>
            <a:endParaRPr sz="13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305" name="Google Shape;305;p16"/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3.    Berjot, Sophie, Altintas, Emin, Grebot, Elisabeth, and Lesage, François-Xavier. "Burnout Risk Profiles among French Psychologists." Burnout Research 7 (2017): 10-20</a:t>
            </a: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4.    </a:t>
            </a:r>
            <a:r>
              <a:rPr lang="en-US" sz="800" dirty="0" err="1">
                <a:latin typeface="Nunito"/>
                <a:ea typeface="Nunito"/>
                <a:cs typeface="Nunito"/>
                <a:sym typeface="Nunito"/>
              </a:rPr>
              <a:t>Conry</a:t>
            </a: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, Mary C, Morgan, Karen, Curry, Philip, McGee, Hannah, Harrington, </a:t>
            </a:r>
            <a:r>
              <a:rPr lang="en-US" sz="800" dirty="0" err="1">
                <a:latin typeface="Nunito"/>
                <a:ea typeface="Nunito"/>
                <a:cs typeface="Nunito"/>
                <a:sym typeface="Nunito"/>
              </a:rPr>
              <a:t>Janas</a:t>
            </a: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, Ward, Mark, and Shelley, Emer. "The Clustering of Health </a:t>
            </a:r>
            <a:r>
              <a:rPr lang="en-US" sz="800" dirty="0" err="1">
                <a:latin typeface="Nunito"/>
                <a:ea typeface="Nunito"/>
                <a:cs typeface="Nunito"/>
                <a:sym typeface="Nunito"/>
              </a:rPr>
              <a:t>Behaviours</a:t>
            </a: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 in Ireland and Their Relationship with Mental Health, Self-rated Health and Quality of Life." BMC Public Health 11.1 (2011): 692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382"/>
    </mc:Choice>
    <mc:Fallback xmlns="">
      <p:transition spd="slow" advTm="483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sp>
        <p:nvSpPr>
          <p:cNvPr id="311" name="Google Shape;311;p17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Total of 272 burnout subscores were included in TwoStep Cluster Analysis</a:t>
            </a:r>
            <a:endParaRPr sz="1500"/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Sample demographics (n=272):	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Mean age = 39.4 years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78% female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75.1% white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57.2% staff</a:t>
            </a:r>
            <a:endParaRPr sz="15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  <p:sp>
        <p:nvSpPr>
          <p:cNvPr id="312" name="Google Shape;312;p17"/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06"/>
    </mc:Choice>
    <mc:Fallback xmlns="">
      <p:transition spd="slow" advTm="1620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8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pic>
        <p:nvPicPr>
          <p:cNvPr id="318" name="Google Shape;318;p18"/>
          <p:cNvPicPr preferRelativeResize="0"/>
          <p:nvPr/>
        </p:nvPicPr>
        <p:blipFill rotWithShape="1">
          <a:blip r:embed="rId4">
            <a:alphaModFix/>
          </a:blip>
          <a:srcRect l="5922" r="14894"/>
          <a:stretch/>
        </p:blipFill>
        <p:spPr>
          <a:xfrm>
            <a:off x="3373975" y="166025"/>
            <a:ext cx="5593825" cy="415475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18"/>
          <p:cNvSpPr txBox="1">
            <a:spLocks noGrp="1"/>
          </p:cNvSpPr>
          <p:nvPr>
            <p:ph type="body" idx="1"/>
          </p:nvPr>
        </p:nvSpPr>
        <p:spPr>
          <a:xfrm>
            <a:off x="253675" y="1668600"/>
            <a:ext cx="3028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“Fair” cluster quality, based on silhouette measure of cohesion and separation [0.2,0.5]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Larger sample (&gt;300) needed to reach “Good” [0.5,1]</a:t>
            </a:r>
            <a:endParaRPr sz="150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This was secondary analysis, thus no a priori power analysis 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Included in next study </a:t>
            </a:r>
            <a:endParaRPr sz="150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142"/>
    </mc:Choice>
    <mc:Fallback xmlns="">
      <p:transition spd="slow" advTm="621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grpSp>
        <p:nvGrpSpPr>
          <p:cNvPr id="325" name="Google Shape;325;p19"/>
          <p:cNvGrpSpPr/>
          <p:nvPr/>
        </p:nvGrpSpPr>
        <p:grpSpPr>
          <a:xfrm>
            <a:off x="3422577" y="80967"/>
            <a:ext cx="5708928" cy="3276842"/>
            <a:chOff x="1796534" y="1395150"/>
            <a:chExt cx="6045032" cy="3715240"/>
          </a:xfrm>
        </p:grpSpPr>
        <p:grpSp>
          <p:nvGrpSpPr>
            <p:cNvPr id="326" name="Google Shape;326;p19"/>
            <p:cNvGrpSpPr/>
            <p:nvPr/>
          </p:nvGrpSpPr>
          <p:grpSpPr>
            <a:xfrm>
              <a:off x="1796534" y="1597879"/>
              <a:ext cx="6045032" cy="3512511"/>
              <a:chOff x="1501748" y="1090261"/>
              <a:chExt cx="6563552" cy="3877372"/>
            </a:xfrm>
          </p:grpSpPr>
          <p:grpSp>
            <p:nvGrpSpPr>
              <p:cNvPr id="327" name="Google Shape;327;p19"/>
              <p:cNvGrpSpPr/>
              <p:nvPr/>
            </p:nvGrpSpPr>
            <p:grpSpPr>
              <a:xfrm>
                <a:off x="1501748" y="1090261"/>
                <a:ext cx="6445303" cy="3877372"/>
                <a:chOff x="1349348" y="1090261"/>
                <a:chExt cx="6445303" cy="3877372"/>
              </a:xfrm>
            </p:grpSpPr>
            <p:pic>
              <p:nvPicPr>
                <p:cNvPr id="328" name="Google Shape;328;p19"/>
                <p:cNvPicPr preferRelativeResize="0"/>
                <p:nvPr/>
              </p:nvPicPr>
              <p:blipFill>
                <a:blip r:embed="rId4">
                  <a:alphaModFix/>
                </a:blip>
                <a:stretch>
                  <a:fillRect/>
                </a:stretch>
              </p:blipFill>
              <p:spPr>
                <a:xfrm>
                  <a:off x="1349348" y="1090261"/>
                  <a:ext cx="6445303" cy="387737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29" name="Google Shape;329;p19"/>
                <p:cNvSpPr txBox="1"/>
                <p:nvPr/>
              </p:nvSpPr>
              <p:spPr>
                <a:xfrm>
                  <a:off x="1937910" y="4584820"/>
                  <a:ext cx="1255200" cy="382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b="1">
                      <a:solidFill>
                        <a:srgbClr val="666666"/>
                      </a:solidFill>
                      <a:latin typeface="Nunito"/>
                      <a:ea typeface="Nunito"/>
                      <a:cs typeface="Nunito"/>
                      <a:sym typeface="Nunito"/>
                    </a:rPr>
                    <a:t>Exhaustion</a:t>
                  </a:r>
                  <a:endParaRPr b="1">
                    <a:solidFill>
                      <a:srgbClr val="666666"/>
                    </a:solidFill>
                    <a:latin typeface="Nunito"/>
                    <a:ea typeface="Nunito"/>
                    <a:cs typeface="Nunito"/>
                    <a:sym typeface="Nunito"/>
                  </a:endParaRPr>
                </a:p>
              </p:txBody>
            </p:sp>
            <p:sp>
              <p:nvSpPr>
                <p:cNvPr id="330" name="Google Shape;330;p19"/>
                <p:cNvSpPr txBox="1"/>
                <p:nvPr/>
              </p:nvSpPr>
              <p:spPr>
                <a:xfrm>
                  <a:off x="3734450" y="4584825"/>
                  <a:ext cx="1117500" cy="382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b="1">
                      <a:solidFill>
                        <a:srgbClr val="666666"/>
                      </a:solidFill>
                      <a:latin typeface="Nunito"/>
                      <a:ea typeface="Nunito"/>
                      <a:cs typeface="Nunito"/>
                      <a:sym typeface="Nunito"/>
                    </a:rPr>
                    <a:t>Cynicism</a:t>
                  </a:r>
                  <a:endParaRPr b="1">
                    <a:solidFill>
                      <a:srgbClr val="666666"/>
                    </a:solidFill>
                    <a:latin typeface="Nunito"/>
                    <a:ea typeface="Nunito"/>
                    <a:cs typeface="Nunito"/>
                    <a:sym typeface="Nunito"/>
                  </a:endParaRPr>
                </a:p>
              </p:txBody>
            </p:sp>
            <p:sp>
              <p:nvSpPr>
                <p:cNvPr id="331" name="Google Shape;331;p19"/>
                <p:cNvSpPr txBox="1"/>
                <p:nvPr/>
              </p:nvSpPr>
              <p:spPr>
                <a:xfrm>
                  <a:off x="5448975" y="4584825"/>
                  <a:ext cx="1117500" cy="382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b="1">
                      <a:solidFill>
                        <a:srgbClr val="666666"/>
                      </a:solidFill>
                      <a:latin typeface="Nunito"/>
                      <a:ea typeface="Nunito"/>
                      <a:cs typeface="Nunito"/>
                      <a:sym typeface="Nunito"/>
                    </a:rPr>
                    <a:t>Inefficacy</a:t>
                  </a:r>
                  <a:endParaRPr b="1">
                    <a:solidFill>
                      <a:srgbClr val="666666"/>
                    </a:solidFill>
                    <a:latin typeface="Nunito"/>
                    <a:ea typeface="Nunito"/>
                    <a:cs typeface="Nunito"/>
                    <a:sym typeface="Nunito"/>
                  </a:endParaRPr>
                </a:p>
              </p:txBody>
            </p:sp>
          </p:grpSp>
          <p:sp>
            <p:nvSpPr>
              <p:cNvPr id="332" name="Google Shape;332;p19"/>
              <p:cNvSpPr txBox="1"/>
              <p:nvPr/>
            </p:nvSpPr>
            <p:spPr>
              <a:xfrm>
                <a:off x="6947800" y="1874625"/>
                <a:ext cx="1117500" cy="382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b="1">
                    <a:solidFill>
                      <a:srgbClr val="666666"/>
                    </a:solidFill>
                    <a:latin typeface="Nunito"/>
                    <a:ea typeface="Nunito"/>
                    <a:cs typeface="Nunito"/>
                    <a:sym typeface="Nunito"/>
                  </a:rPr>
                  <a:t>Cluster Number</a:t>
                </a:r>
                <a:endParaRPr b="1">
                  <a:solidFill>
                    <a:srgbClr val="666666"/>
                  </a:solidFill>
                  <a:latin typeface="Nunito"/>
                  <a:ea typeface="Nunito"/>
                  <a:cs typeface="Nunito"/>
                  <a:sym typeface="Nunito"/>
                </a:endParaRPr>
              </a:p>
            </p:txBody>
          </p:sp>
        </p:grpSp>
        <p:sp>
          <p:nvSpPr>
            <p:cNvPr id="333" name="Google Shape;333;p19"/>
            <p:cNvSpPr txBox="1"/>
            <p:nvPr/>
          </p:nvSpPr>
          <p:spPr>
            <a:xfrm>
              <a:off x="2232167" y="1395150"/>
              <a:ext cx="4748400" cy="34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b="1" dirty="0">
                  <a:solidFill>
                    <a:srgbClr val="666666"/>
                  </a:solidFill>
                  <a:latin typeface="Nunito"/>
                  <a:ea typeface="Nunito"/>
                  <a:cs typeface="Nunito"/>
                  <a:sym typeface="Nunito"/>
                </a:rPr>
                <a:t>Plot of Means from TwoStep Cluster Analysis</a:t>
              </a:r>
              <a:endParaRPr b="1" dirty="0">
                <a:solidFill>
                  <a:srgbClr val="666666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graphicFrame>
        <p:nvGraphicFramePr>
          <p:cNvPr id="334" name="Google Shape;334;p19"/>
          <p:cNvGraphicFramePr/>
          <p:nvPr/>
        </p:nvGraphicFramePr>
        <p:xfrm>
          <a:off x="199900" y="3144688"/>
          <a:ext cx="3567475" cy="1828650"/>
        </p:xfrm>
        <a:graphic>
          <a:graphicData uri="http://schemas.openxmlformats.org/drawingml/2006/table">
            <a:tbl>
              <a:tblPr>
                <a:noFill/>
                <a:tableStyleId>{4DBD9A05-55D2-4702-9EDA-923973E75673}</a:tableStyleId>
              </a:tblPr>
              <a:tblGrid>
                <a:gridCol w="69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2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3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90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Cluster Number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n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rgbClr val="264A60"/>
                          </a:solidFill>
                        </a:rPr>
                        <a:t>Mean Exhaustion</a:t>
                      </a:r>
                      <a:endParaRPr sz="9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Mean Cynicism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Mean Inefficacy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105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4.12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3.3752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1.6302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0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2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62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2.9871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1.2258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0.5323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0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3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58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1.0414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0.5379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0.3046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0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4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47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1.4383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1.2979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264A60"/>
                          </a:solidFill>
                        </a:rPr>
                        <a:t>1.7695</a:t>
                      </a:r>
                      <a:endParaRPr sz="1000">
                        <a:solidFill>
                          <a:srgbClr val="264A60"/>
                        </a:solidFill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264A6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264A6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544"/>
    </mc:Choice>
    <mc:Fallback xmlns="">
      <p:transition spd="slow" advTm="385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0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340" name="Google Shape;340;p20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The emergent 4-cluster pattern in our population’s MBI data is consistent with results using the same methods in a sample of French psychologists.</a:t>
            </a:r>
            <a:r>
              <a:rPr lang="en" sz="1500" baseline="30000" dirty="0"/>
              <a:t>3</a:t>
            </a:r>
            <a:endParaRPr sz="1500" baseline="30000" dirty="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 dirty="0"/>
              <a:t>This method highlights the multidimensional, non-universal experience of burnout among academic medical professionals and trainees.</a:t>
            </a:r>
            <a:endParaRPr sz="1500" dirty="0"/>
          </a:p>
          <a:p>
            <a:pPr marL="457200" lvl="0" indent="-323850" algn="l" rtl="0">
              <a:spcBef>
                <a:spcPts val="1600"/>
              </a:spcBef>
              <a:spcAft>
                <a:spcPts val="1600"/>
              </a:spcAft>
              <a:buSzPts val="1500"/>
              <a:buChar char="●"/>
            </a:pPr>
            <a:r>
              <a:rPr lang="en" sz="1500" dirty="0"/>
              <a:t>Expansion of cluster analysis in academic medical institutions will assist in developing more precise interventions to mediate burnout. </a:t>
            </a:r>
            <a:endParaRPr sz="1500" dirty="0"/>
          </a:p>
        </p:txBody>
      </p:sp>
      <p:sp>
        <p:nvSpPr>
          <p:cNvPr id="341" name="Google Shape;341;p20"/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3.    Berjot, Sophie, Altintas, Emin, Grebot, Elisabeth, and Lesage, François-Xavier. "Burnout Risk Profiles among French Psychologists." Burnout Research 7 (2017): 10-20.</a:t>
            </a:r>
            <a:endParaRPr sz="800" dirty="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80"/>
    </mc:Choice>
    <mc:Fallback xmlns="">
      <p:transition spd="slow" advTm="3788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0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Limitations</a:t>
            </a:r>
            <a:endParaRPr dirty="0"/>
          </a:p>
        </p:txBody>
      </p:sp>
      <p:sp>
        <p:nvSpPr>
          <p:cNvPr id="340" name="Google Shape;340;p20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Less than 300 participants prevented our 4-cluster model from achieving “Good” cluster quality.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US"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Sample was obtained from multidisciplinary population within healthcare.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US"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dirty="0"/>
              <a:t>Cross-sectional survey represents only one snapshot in time, does not reveal meaningful insight on burnout clusters over time.</a:t>
            </a:r>
            <a:r>
              <a:rPr lang="en-US" sz="1500" baseline="30000" dirty="0"/>
              <a:t>5</a:t>
            </a:r>
            <a:r>
              <a:rPr lang="en-US" sz="1500" dirty="0"/>
              <a:t>  </a:t>
            </a: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US"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US"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US" sz="1500" dirty="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sz="1500" dirty="0"/>
          </a:p>
        </p:txBody>
      </p:sp>
      <p:sp>
        <p:nvSpPr>
          <p:cNvPr id="2" name="Google Shape;341;p20">
            <a:extLst>
              <a:ext uri="{FF2B5EF4-FFF2-40B4-BE49-F238E27FC236}">
                <a16:creationId xmlns:a16="http://schemas.microsoft.com/office/drawing/2014/main" id="{DB864031-66CA-460F-8236-08A0887670F3}"/>
              </a:ext>
            </a:extLst>
          </p:cNvPr>
          <p:cNvSpPr txBox="1"/>
          <p:nvPr/>
        </p:nvSpPr>
        <p:spPr>
          <a:xfrm>
            <a:off x="867925" y="4618425"/>
            <a:ext cx="8201100" cy="4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5.    </a:t>
            </a:r>
            <a:r>
              <a:rPr lang="en-US" sz="800" dirty="0" err="1">
                <a:latin typeface="Nunito"/>
                <a:ea typeface="Nunito"/>
                <a:cs typeface="Nunito"/>
                <a:sym typeface="Nunito"/>
              </a:rPr>
              <a:t>Gabbe</a:t>
            </a:r>
            <a:r>
              <a:rPr lang="en-US" sz="800" dirty="0">
                <a:latin typeface="Nunito"/>
                <a:ea typeface="Nunito"/>
                <a:cs typeface="Nunito"/>
                <a:sym typeface="Nunito"/>
              </a:rPr>
              <a:t> S, Vetter M, Nguyen M, Moffatt-Bruce S, Fowler J. Changes in Burnout Profile of Chairs in Academic Departments of Obstetrics and Gynecology Over the Past 15 Years. 2018 American Journal of Obstetrics and Gynecology. 219(3):303-309.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latin typeface="Nunito"/>
                <a:ea typeface="Nunito"/>
                <a:cs typeface="Nunito"/>
                <a:sym typeface="Nunito"/>
              </a:rPr>
              <a:t>.</a:t>
            </a:r>
            <a:endParaRPr sz="800" dirty="0"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108976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80"/>
    </mc:Choice>
    <mc:Fallback xmlns="">
      <p:transition spd="slow" advTm="3788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4|10.2|2.7|1.2|1.7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"/>
</p:tagLst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4784</TotalTime>
  <Words>1182</Words>
  <Application>Microsoft Office PowerPoint</Application>
  <PresentationFormat>On-screen Show (16:9)</PresentationFormat>
  <Paragraphs>108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Wingdings</vt:lpstr>
      <vt:lpstr>Maven Pro</vt:lpstr>
      <vt:lpstr>Nunito</vt:lpstr>
      <vt:lpstr>Roboto</vt:lpstr>
      <vt:lpstr>Momentum</vt:lpstr>
      <vt:lpstr>Cluster Analysis as a More Precise Burnout Measure among Healthcare Providers</vt:lpstr>
      <vt:lpstr>Background</vt:lpstr>
      <vt:lpstr>Background</vt:lpstr>
      <vt:lpstr>Methods</vt:lpstr>
      <vt:lpstr>Results</vt:lpstr>
      <vt:lpstr>Results</vt:lpstr>
      <vt:lpstr>Results</vt:lpstr>
      <vt:lpstr>Discussion</vt:lpstr>
      <vt:lpstr>Limitations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Analysis as a More Precise Burnout Measure among Healthcare Providers</dc:title>
  <dc:creator>Auston Stiefer</dc:creator>
  <cp:lastModifiedBy>Guillory, Cynthia D (HSC)</cp:lastModifiedBy>
  <cp:revision>19</cp:revision>
  <dcterms:modified xsi:type="dcterms:W3CDTF">2020-10-20T15:31:23Z</dcterms:modified>
</cp:coreProperties>
</file>