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1"/>
  </p:notesMasterIdLst>
  <p:sldIdLst>
    <p:sldId id="256" r:id="rId2"/>
    <p:sldId id="292" r:id="rId3"/>
    <p:sldId id="360" r:id="rId4"/>
    <p:sldId id="343" r:id="rId5"/>
    <p:sldId id="259" r:id="rId6"/>
    <p:sldId id="320" r:id="rId7"/>
    <p:sldId id="350" r:id="rId8"/>
    <p:sldId id="352" r:id="rId9"/>
    <p:sldId id="353" r:id="rId10"/>
    <p:sldId id="354" r:id="rId11"/>
    <p:sldId id="355" r:id="rId12"/>
    <p:sldId id="263" r:id="rId13"/>
    <p:sldId id="351" r:id="rId14"/>
    <p:sldId id="356" r:id="rId15"/>
    <p:sldId id="358" r:id="rId16"/>
    <p:sldId id="359" r:id="rId17"/>
    <p:sldId id="357" r:id="rId18"/>
    <p:sldId id="342" r:id="rId19"/>
    <p:sldId id="363" r:id="rId20"/>
    <p:sldId id="362" r:id="rId21"/>
    <p:sldId id="364" r:id="rId22"/>
    <p:sldId id="365" r:id="rId23"/>
    <p:sldId id="366" r:id="rId24"/>
    <p:sldId id="385" r:id="rId25"/>
    <p:sldId id="387" r:id="rId26"/>
    <p:sldId id="388" r:id="rId27"/>
    <p:sldId id="386" r:id="rId28"/>
    <p:sldId id="367" r:id="rId29"/>
    <p:sldId id="368" r:id="rId30"/>
    <p:sldId id="369" r:id="rId31"/>
    <p:sldId id="370" r:id="rId32"/>
    <p:sldId id="371" r:id="rId33"/>
    <p:sldId id="375" r:id="rId34"/>
    <p:sldId id="376" r:id="rId35"/>
    <p:sldId id="377" r:id="rId36"/>
    <p:sldId id="378" r:id="rId37"/>
    <p:sldId id="379" r:id="rId38"/>
    <p:sldId id="380" r:id="rId39"/>
    <p:sldId id="389" r:id="rId40"/>
    <p:sldId id="390" r:id="rId41"/>
    <p:sldId id="391" r:id="rId42"/>
    <p:sldId id="392" r:id="rId43"/>
    <p:sldId id="393" r:id="rId44"/>
    <p:sldId id="394" r:id="rId45"/>
    <p:sldId id="395" r:id="rId46"/>
    <p:sldId id="396" r:id="rId47"/>
    <p:sldId id="397" r:id="rId48"/>
    <p:sldId id="398" r:id="rId49"/>
    <p:sldId id="399" r:id="rId50"/>
    <p:sldId id="361" r:id="rId51"/>
    <p:sldId id="400" r:id="rId52"/>
    <p:sldId id="401" r:id="rId53"/>
    <p:sldId id="410" r:id="rId54"/>
    <p:sldId id="402" r:id="rId55"/>
    <p:sldId id="403" r:id="rId56"/>
    <p:sldId id="404" r:id="rId57"/>
    <p:sldId id="406" r:id="rId58"/>
    <p:sldId id="407" r:id="rId59"/>
    <p:sldId id="405" r:id="rId60"/>
    <p:sldId id="408" r:id="rId61"/>
    <p:sldId id="409" r:id="rId62"/>
    <p:sldId id="411" r:id="rId63"/>
    <p:sldId id="412" r:id="rId64"/>
    <p:sldId id="416" r:id="rId65"/>
    <p:sldId id="417" r:id="rId66"/>
    <p:sldId id="413" r:id="rId67"/>
    <p:sldId id="414" r:id="rId68"/>
    <p:sldId id="415" r:id="rId69"/>
    <p:sldId id="279" r:id="rId70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ke Morris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663300"/>
    <a:srgbClr val="FF0066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61" autoAdjust="0"/>
    <p:restoredTop sz="62676" autoAdjust="0"/>
  </p:normalViewPr>
  <p:slideViewPr>
    <p:cSldViewPr>
      <p:cViewPr varScale="1">
        <p:scale>
          <a:sx n="54" d="100"/>
          <a:sy n="54" d="100"/>
        </p:scale>
        <p:origin x="256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636" y="-64"/>
      </p:cViewPr>
      <p:guideLst>
        <p:guide orient="horz" pos="2932"/>
        <p:guide pos="22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notesMaster" Target="notesMasters/notesMaster1.xml"/><Relationship Id="rId72" Type="http://schemas.openxmlformats.org/officeDocument/2006/relationships/commentAuthors" Target="commentAuthor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esProps" Target="presProps.xml"/><Relationship Id="rId74" Type="http://schemas.openxmlformats.org/officeDocument/2006/relationships/viewProps" Target="viewProps.xml"/><Relationship Id="rId75" Type="http://schemas.openxmlformats.org/officeDocument/2006/relationships/theme" Target="theme/theme1.xml"/><Relationship Id="rId76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56414" cy="465455"/>
          </a:xfrm>
          <a:prstGeom prst="rect">
            <a:avLst/>
          </a:prstGeom>
        </p:spPr>
        <p:txBody>
          <a:bodyPr vert="horz" lIns="93491" tIns="46745" rIns="93491" bIns="4674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8" y="0"/>
            <a:ext cx="3056414" cy="465455"/>
          </a:xfrm>
          <a:prstGeom prst="rect">
            <a:avLst/>
          </a:prstGeom>
        </p:spPr>
        <p:txBody>
          <a:bodyPr vert="horz" lIns="93491" tIns="46745" rIns="93491" bIns="46745" rtlCol="0"/>
          <a:lstStyle>
            <a:lvl1pPr algn="r">
              <a:defRPr sz="1200"/>
            </a:lvl1pPr>
          </a:lstStyle>
          <a:p>
            <a:fld id="{B3876491-69B2-4894-9600-C724F41A06D1}" type="datetimeFigureOut">
              <a:rPr lang="en-US" smtClean="0"/>
              <a:pPr/>
              <a:t>9/28/16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1" tIns="46745" rIns="93491" bIns="4674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1" tIns="46745" rIns="93491" bIns="4674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030"/>
            <a:ext cx="3056414" cy="465455"/>
          </a:xfrm>
          <a:prstGeom prst="rect">
            <a:avLst/>
          </a:prstGeom>
        </p:spPr>
        <p:txBody>
          <a:bodyPr vert="horz" lIns="93491" tIns="46745" rIns="93491" bIns="4674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8" y="8842030"/>
            <a:ext cx="3056414" cy="465455"/>
          </a:xfrm>
          <a:prstGeom prst="rect">
            <a:avLst/>
          </a:prstGeom>
        </p:spPr>
        <p:txBody>
          <a:bodyPr vert="horz" lIns="93491" tIns="46745" rIns="93491" bIns="46745" rtlCol="0" anchor="b"/>
          <a:lstStyle>
            <a:lvl1pPr algn="r">
              <a:defRPr sz="1200"/>
            </a:lvl1pPr>
          </a:lstStyle>
          <a:p>
            <a:fld id="{AC089861-EF5B-4D9D-B5E2-BB91381372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313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06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052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332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3845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89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7364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79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659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3991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879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155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thought it might be appropriate to translate the title of our paper and explain </a:t>
            </a:r>
            <a:r>
              <a:rPr lang="en-US" dirty="0" smtClean="0"/>
              <a:t>what </a:t>
            </a:r>
            <a:r>
              <a:rPr lang="en-US" dirty="0" smtClean="0"/>
              <a:t>the whole exercise is about.</a:t>
            </a:r>
          </a:p>
          <a:p>
            <a:endParaRPr lang="en-US" dirty="0" smtClean="0"/>
          </a:p>
          <a:p>
            <a:r>
              <a:rPr lang="en-US" dirty="0" smtClean="0"/>
              <a:t>1. That’s why we’re here!</a:t>
            </a:r>
          </a:p>
          <a:p>
            <a:r>
              <a:rPr lang="en-US" dirty="0" smtClean="0"/>
              <a:t>2. We researched the latest ACM accreditation guidelines and found that parallel computing is suggested in multiple areas of the CS curricula.</a:t>
            </a:r>
          </a:p>
          <a:p>
            <a:r>
              <a:rPr lang="en-US" dirty="0" smtClean="0"/>
              <a:t>3. That is what we meant by interdisciplinary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4. </a:t>
            </a:r>
            <a:r>
              <a:rPr lang="en-US" dirty="0" smtClean="0"/>
              <a:t>Small liberal arts colleges are notorious for not showering money on the sciences.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912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2060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858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260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59267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3158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2633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643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4955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0245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43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thought it might be appropriate to translate the title of our paper and explain </a:t>
            </a:r>
            <a:r>
              <a:rPr lang="en-US" dirty="0" smtClean="0"/>
              <a:t>what </a:t>
            </a:r>
            <a:r>
              <a:rPr lang="en-US" dirty="0" smtClean="0"/>
              <a:t>the whole exercise is about.</a:t>
            </a:r>
          </a:p>
          <a:p>
            <a:endParaRPr lang="en-US" dirty="0" smtClean="0"/>
          </a:p>
          <a:p>
            <a:r>
              <a:rPr lang="en-US" dirty="0" smtClean="0"/>
              <a:t>1. That’s why we’re here!</a:t>
            </a:r>
          </a:p>
          <a:p>
            <a:r>
              <a:rPr lang="en-US" dirty="0" smtClean="0"/>
              <a:t>2. We researched the latest ACM accreditation guidelines and found that parallel computing is suggested in multiple areas of the CS curricula.</a:t>
            </a:r>
          </a:p>
          <a:p>
            <a:r>
              <a:rPr lang="en-US" dirty="0" smtClean="0"/>
              <a:t>3. That is what we meant by interdisciplinary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4. </a:t>
            </a:r>
            <a:r>
              <a:rPr lang="en-US" dirty="0" smtClean="0"/>
              <a:t>Small liberal arts colleges are notorious for not showering money on the sciences.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2613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808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711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40523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407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028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53693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030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50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66387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93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where the 3-semester part came in.</a:t>
            </a:r>
          </a:p>
          <a:p>
            <a:endParaRPr lang="en-US" dirty="0"/>
          </a:p>
          <a:p>
            <a:r>
              <a:rPr lang="en-US" dirty="0" smtClean="0"/>
              <a:t>Course 1: We needed a crash course in C that was tailored to parallel thinking, so we tweaked a standard introductory C course.</a:t>
            </a:r>
          </a:p>
          <a:p>
            <a:r>
              <a:rPr lang="en-US" dirty="0" smtClean="0"/>
              <a:t>Course 2: After some MPI success it seemed like a good idea to introduce CUDA. </a:t>
            </a:r>
          </a:p>
          <a:p>
            <a:r>
              <a:rPr lang="en-US" dirty="0" smtClean="0"/>
              <a:t>Course 3: After a year of fairly intense programming, we felt like students could use some validation as to why we do this in the first place. We just happened to have a real research-level math problem at hand.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037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1895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0718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421865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21503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22623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7068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3698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10239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42076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60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325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29131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87210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44467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656875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1098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3883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3191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265099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5632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55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Oklahoma Supercomputing Center for Research and Education’s old supercomputer, Sooner. It’s been replaced by Boomer . .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7195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71952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80299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4175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932808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66430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152262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428334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307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Oklahoma Supercomputing Center for Research and Education’s old supercomputer, Sooner. It’s been replaced by Boomer . .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51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922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89861-EF5B-4D9D-B5E2-BB913813729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90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6019800"/>
            <a:ext cx="8610600" cy="0"/>
          </a:xfrm>
          <a:prstGeom prst="line">
            <a:avLst/>
          </a:prstGeom>
          <a:ln w="158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2514600" y="6291848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OU Supercomputer Symposium – September 23, 2015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269" y="5963653"/>
            <a:ext cx="1157588" cy="81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3690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83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2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713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754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77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7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200400"/>
            <a:ext cx="33782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068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7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06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645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D5328-A22B-4691-979C-5B99340FC6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54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microsoft.com/office/2007/relationships/hdphoto" Target="../media/hdphoto3.wdp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microsoft.com/office/2007/relationships/hdphoto" Target="../media/hdphoto3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15.jpe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16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17.jpe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18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19.jpe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20.jpe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21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25.jpe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26.jpe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27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28.jpe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28.jpe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28.jpe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29.jpeg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30.jpe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31.jpe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microsoft.com/office/2007/relationships/hdphoto" Target="../media/hdphoto2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65830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Parallel Programming</a:t>
            </a:r>
            <a:br>
              <a:rPr lang="en-US" sz="3600" b="1" dirty="0" smtClean="0"/>
            </a:br>
            <a:r>
              <a:rPr lang="en-US" sz="3600" b="1" dirty="0" smtClean="0"/>
              <a:t>in the Classroom</a:t>
            </a:r>
            <a:br>
              <a:rPr lang="en-US" sz="3600" b="1" dirty="0" smtClean="0"/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4000" b="1" i="1" dirty="0" smtClean="0"/>
              <a:t>Analysis of Genome Data</a:t>
            </a:r>
            <a:endParaRPr lang="en-US" sz="4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4001706"/>
            <a:ext cx="807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Calibri" pitchFamily="34" charset="0"/>
                <a:cs typeface="Times New Roman" pitchFamily="18" charset="0"/>
              </a:rPr>
              <a:t>Karl Frinkle - Mike Morris</a:t>
            </a:r>
          </a:p>
          <a:p>
            <a:pPr algn="ctr"/>
            <a:r>
              <a:rPr lang="en-US" sz="2800" dirty="0" smtClean="0">
                <a:latin typeface="Calibri" pitchFamily="34" charset="0"/>
                <a:cs typeface="Times New Roman" pitchFamily="18" charset="0"/>
              </a:rPr>
              <a:t>Parallel Programming Seminar CS4973</a:t>
            </a:r>
          </a:p>
          <a:p>
            <a:pPr algn="ctr"/>
            <a:r>
              <a:rPr lang="en-US" sz="2400" dirty="0" smtClean="0">
                <a:latin typeface="Calibri" pitchFamily="34" charset="0"/>
                <a:cs typeface="Times New Roman" pitchFamily="18" charset="0"/>
              </a:rPr>
              <a:t>Spring 2015</a:t>
            </a:r>
            <a:endParaRPr lang="en-US" sz="2400" dirty="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100" y="3202972"/>
            <a:ext cx="2209800" cy="496506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124200" y="1981200"/>
            <a:ext cx="2819400" cy="0"/>
          </a:xfrm>
          <a:prstGeom prst="line">
            <a:avLst/>
          </a:prstGeom>
          <a:ln w="508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44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2400" y="152400"/>
            <a:ext cx="8839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smtClean="0"/>
              <a:t>PHASE 1 – Write Code</a:t>
            </a:r>
            <a:endParaRPr lang="en-US" sz="5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228600"/>
            <a:ext cx="990600" cy="7130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371600" y="1328226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Definitions</a:t>
            </a:r>
            <a:r>
              <a:rPr lang="en-US" sz="3600" b="1" dirty="0" smtClean="0"/>
              <a:t>: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2070685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SNP: single-nucleotide polymorphism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52600" y="2611598"/>
            <a:ext cx="716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</a:t>
            </a:r>
            <a:r>
              <a:rPr lang="en-US" sz="2800" b="1" dirty="0" smtClean="0"/>
              <a:t>ronounced “snip” is a DNA sequence commonly varying within a population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3644701"/>
            <a:ext cx="3352800" cy="218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62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2400" y="152400"/>
            <a:ext cx="8839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smtClean="0"/>
              <a:t>PHASE 1 – Write Code</a:t>
            </a:r>
            <a:endParaRPr lang="en-US" sz="5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228600"/>
            <a:ext cx="990600" cy="7130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371600" y="1328226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smtClean="0"/>
              <a:t>Definitions</a:t>
            </a:r>
            <a:r>
              <a:rPr lang="en-US" sz="3600" b="1" dirty="0" smtClean="0"/>
              <a:t>: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2070685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SNP: single-nucleotide polymorphism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33146" y="3962400"/>
            <a:ext cx="6277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rsid</a:t>
            </a:r>
            <a:r>
              <a:rPr lang="en-US" sz="3600" b="1" dirty="0" smtClean="0"/>
              <a:t>: Reference SNP cluster ID</a:t>
            </a:r>
            <a:endParaRPr lang="en-US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752600" y="2611598"/>
            <a:ext cx="716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</a:t>
            </a:r>
            <a:r>
              <a:rPr lang="en-US" sz="2800" b="1" dirty="0" smtClean="0"/>
              <a:t>ronounced “snip” is a DNA sequence </a:t>
            </a:r>
            <a:r>
              <a:rPr lang="en-US" sz="2800" b="1" dirty="0"/>
              <a:t>commonly varying within </a:t>
            </a:r>
            <a:r>
              <a:rPr lang="en-US" sz="2800" b="1" dirty="0" smtClean="0"/>
              <a:t>a population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52600" y="4528372"/>
            <a:ext cx="716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access number used to refer </a:t>
            </a:r>
          </a:p>
          <a:p>
            <a:r>
              <a:rPr lang="en-US" sz="2800" b="1" dirty="0" smtClean="0"/>
              <a:t>to specific SNPs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8413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42941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 smtClean="0"/>
              <a:t>Harvard PGP* Database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b="1" dirty="0" smtClean="0"/>
              <a:t>23andME</a:t>
            </a:r>
            <a:endParaRPr lang="en-US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600200" y="5410200"/>
            <a:ext cx="739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* PGP - Personal Genome Project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957072" y="2940534"/>
            <a:ext cx="769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# </a:t>
            </a:r>
            <a:r>
              <a:rPr lang="en-US" sz="2400" b="1" dirty="0" err="1"/>
              <a:t>rsid</a:t>
            </a:r>
            <a:r>
              <a:rPr lang="en-US" sz="2400" b="1" dirty="0"/>
              <a:t>	</a:t>
            </a:r>
            <a:r>
              <a:rPr lang="en-US" sz="2400" b="1" dirty="0" smtClean="0"/>
              <a:t>             chromosome</a:t>
            </a:r>
            <a:r>
              <a:rPr lang="en-US" sz="2400" b="1" dirty="0"/>
              <a:t>	position	</a:t>
            </a:r>
            <a:r>
              <a:rPr lang="en-US" sz="2400" b="1" dirty="0" smtClean="0"/>
              <a:t>genotype</a:t>
            </a:r>
          </a:p>
          <a:p>
            <a:r>
              <a:rPr lang="en-US" sz="2400" b="1" dirty="0" smtClean="0"/>
              <a:t>. . .</a:t>
            </a:r>
            <a:endParaRPr lang="en-US" sz="2400" b="1" dirty="0"/>
          </a:p>
          <a:p>
            <a:r>
              <a:rPr lang="en-US" sz="2400" b="1" dirty="0"/>
              <a:t>rs12564807	</a:t>
            </a:r>
            <a:r>
              <a:rPr lang="en-US" sz="2400" b="1" dirty="0" smtClean="0"/>
              <a:t>          1</a:t>
            </a:r>
            <a:r>
              <a:rPr lang="en-US" sz="2400" b="1" dirty="0"/>
              <a:t>	</a:t>
            </a:r>
            <a:r>
              <a:rPr lang="en-US" sz="2400" b="1" dirty="0" smtClean="0"/>
              <a:t>             734462</a:t>
            </a:r>
            <a:r>
              <a:rPr lang="en-US" sz="2400" b="1" dirty="0"/>
              <a:t>	</a:t>
            </a:r>
            <a:r>
              <a:rPr lang="en-US" sz="2400" b="1" dirty="0" smtClean="0"/>
              <a:t>                   AA</a:t>
            </a:r>
            <a:endParaRPr lang="en-US" sz="2400" b="1" dirty="0"/>
          </a:p>
          <a:p>
            <a:r>
              <a:rPr lang="en-US" sz="2400" b="1" dirty="0"/>
              <a:t>rs3131972	</a:t>
            </a:r>
            <a:r>
              <a:rPr lang="en-US" sz="2400" b="1" dirty="0" smtClean="0"/>
              <a:t>          1</a:t>
            </a:r>
            <a:r>
              <a:rPr lang="en-US" sz="2400" b="1" dirty="0"/>
              <a:t>	</a:t>
            </a:r>
            <a:r>
              <a:rPr lang="en-US" sz="2400" b="1" dirty="0" smtClean="0"/>
              <a:t>             752721</a:t>
            </a:r>
            <a:r>
              <a:rPr lang="en-US" sz="2400" b="1" dirty="0"/>
              <a:t>	</a:t>
            </a:r>
            <a:r>
              <a:rPr lang="en-US" sz="2400" b="1" dirty="0" smtClean="0"/>
              <a:t>                   GG</a:t>
            </a:r>
            <a:endParaRPr lang="en-US" sz="2400" b="1" dirty="0"/>
          </a:p>
          <a:p>
            <a:r>
              <a:rPr lang="en-US" sz="2400" b="1" dirty="0"/>
              <a:t>rs148828841	</a:t>
            </a:r>
            <a:r>
              <a:rPr lang="en-US" sz="2400" b="1" dirty="0" smtClean="0"/>
              <a:t>          1</a:t>
            </a:r>
            <a:r>
              <a:rPr lang="en-US" sz="2400" b="1" dirty="0"/>
              <a:t>	</a:t>
            </a:r>
            <a:r>
              <a:rPr lang="en-US" sz="2400" b="1" dirty="0" smtClean="0"/>
              <a:t>             760998</a:t>
            </a:r>
            <a:r>
              <a:rPr lang="en-US" sz="2400" b="1" dirty="0"/>
              <a:t>	</a:t>
            </a:r>
            <a:r>
              <a:rPr lang="en-US" sz="2400" b="1" dirty="0" smtClean="0"/>
              <a:t>                   CC</a:t>
            </a:r>
            <a:endParaRPr lang="en-US" sz="2400" b="1" dirty="0"/>
          </a:p>
          <a:p>
            <a:r>
              <a:rPr lang="en-US" sz="2400" b="1" dirty="0"/>
              <a:t>rs12124819	</a:t>
            </a:r>
            <a:r>
              <a:rPr lang="en-US" sz="2400" b="1" dirty="0" smtClean="0"/>
              <a:t>          1</a:t>
            </a:r>
            <a:r>
              <a:rPr lang="en-US" sz="2400" b="1" dirty="0"/>
              <a:t>	</a:t>
            </a:r>
            <a:r>
              <a:rPr lang="en-US" sz="2400" b="1" dirty="0" smtClean="0"/>
              <a:t>             776546</a:t>
            </a:r>
            <a:r>
              <a:rPr lang="en-US" sz="2400" b="1" dirty="0"/>
              <a:t>	</a:t>
            </a:r>
            <a:r>
              <a:rPr lang="en-US" sz="2400" b="1" dirty="0" smtClean="0"/>
              <a:t>                   AA . . .</a:t>
            </a:r>
            <a:endParaRPr lang="en-US" sz="24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52400"/>
            <a:ext cx="8839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/>
              <a:t>PHASE 1 – Write Code</a:t>
            </a:r>
            <a:endParaRPr lang="en-US" sz="5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81000" y="1143000"/>
            <a:ext cx="83820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79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48608" y="1395435"/>
            <a:ext cx="472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Harvard PGP Database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00908" y="2215758"/>
            <a:ext cx="6019800" cy="46166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Per person, there were about 1,000,000 snips. </a:t>
            </a:r>
            <a:endParaRPr lang="en-US" sz="24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52400"/>
            <a:ext cx="8839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/>
              <a:t>PHASE 1 – Write Code</a:t>
            </a:r>
            <a:endParaRPr lang="en-US" sz="5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81000" y="1143000"/>
            <a:ext cx="83820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57072" y="2940534"/>
            <a:ext cx="769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# </a:t>
            </a:r>
            <a:r>
              <a:rPr lang="en-US" sz="2400" b="1" dirty="0" err="1"/>
              <a:t>rsid</a:t>
            </a:r>
            <a:r>
              <a:rPr lang="en-US" sz="2400" b="1" dirty="0"/>
              <a:t>	</a:t>
            </a:r>
            <a:r>
              <a:rPr lang="en-US" sz="2400" b="1" dirty="0" smtClean="0"/>
              <a:t>             chromosome</a:t>
            </a:r>
            <a:r>
              <a:rPr lang="en-US" sz="2400" b="1" dirty="0"/>
              <a:t>	position	</a:t>
            </a:r>
            <a:r>
              <a:rPr lang="en-US" sz="2400" b="1" dirty="0" smtClean="0"/>
              <a:t>genotype</a:t>
            </a:r>
          </a:p>
          <a:p>
            <a:r>
              <a:rPr lang="en-US" sz="2400" b="1" dirty="0" smtClean="0"/>
              <a:t>. . .</a:t>
            </a:r>
            <a:endParaRPr lang="en-US" sz="2400" b="1" dirty="0"/>
          </a:p>
          <a:p>
            <a:r>
              <a:rPr lang="en-US" sz="2400" b="1" dirty="0"/>
              <a:t>rs12564807	</a:t>
            </a:r>
            <a:r>
              <a:rPr lang="en-US" sz="2400" b="1" dirty="0" smtClean="0"/>
              <a:t>          1</a:t>
            </a:r>
            <a:r>
              <a:rPr lang="en-US" sz="2400" b="1" dirty="0"/>
              <a:t>	</a:t>
            </a:r>
            <a:r>
              <a:rPr lang="en-US" sz="2400" b="1" dirty="0" smtClean="0"/>
              <a:t>             734462</a:t>
            </a:r>
            <a:r>
              <a:rPr lang="en-US" sz="2400" b="1" dirty="0"/>
              <a:t>	</a:t>
            </a:r>
            <a:r>
              <a:rPr lang="en-US" sz="2400" b="1" dirty="0" smtClean="0"/>
              <a:t>                   AA</a:t>
            </a:r>
            <a:endParaRPr lang="en-US" sz="2400" b="1" dirty="0"/>
          </a:p>
          <a:p>
            <a:r>
              <a:rPr lang="en-US" sz="2400" b="1" dirty="0"/>
              <a:t>rs3131972	</a:t>
            </a:r>
            <a:r>
              <a:rPr lang="en-US" sz="2400" b="1" dirty="0" smtClean="0"/>
              <a:t>          1</a:t>
            </a:r>
            <a:r>
              <a:rPr lang="en-US" sz="2400" b="1" dirty="0"/>
              <a:t>	</a:t>
            </a:r>
            <a:r>
              <a:rPr lang="en-US" sz="2400" b="1" dirty="0" smtClean="0"/>
              <a:t>             752721</a:t>
            </a:r>
            <a:r>
              <a:rPr lang="en-US" sz="2400" b="1" dirty="0"/>
              <a:t>	</a:t>
            </a:r>
            <a:r>
              <a:rPr lang="en-US" sz="2400" b="1" dirty="0" smtClean="0"/>
              <a:t>                   GG</a:t>
            </a:r>
            <a:endParaRPr lang="en-US" sz="2400" b="1" dirty="0"/>
          </a:p>
          <a:p>
            <a:r>
              <a:rPr lang="en-US" sz="2400" b="1" dirty="0"/>
              <a:t>rs148828841	</a:t>
            </a:r>
            <a:r>
              <a:rPr lang="en-US" sz="2400" b="1" dirty="0" smtClean="0"/>
              <a:t>          1</a:t>
            </a:r>
            <a:r>
              <a:rPr lang="en-US" sz="2400" b="1" dirty="0"/>
              <a:t>	</a:t>
            </a:r>
            <a:r>
              <a:rPr lang="en-US" sz="2400" b="1" dirty="0" smtClean="0"/>
              <a:t>             760998</a:t>
            </a:r>
            <a:r>
              <a:rPr lang="en-US" sz="2400" b="1" dirty="0"/>
              <a:t>	</a:t>
            </a:r>
            <a:r>
              <a:rPr lang="en-US" sz="2400" b="1" dirty="0" smtClean="0"/>
              <a:t>                   CC</a:t>
            </a:r>
            <a:endParaRPr lang="en-US" sz="2400" b="1" dirty="0"/>
          </a:p>
          <a:p>
            <a:r>
              <a:rPr lang="en-US" sz="2400" b="1" dirty="0"/>
              <a:t>rs12124819	</a:t>
            </a:r>
            <a:r>
              <a:rPr lang="en-US" sz="2400" b="1" dirty="0" smtClean="0"/>
              <a:t>          1</a:t>
            </a:r>
            <a:r>
              <a:rPr lang="en-US" sz="2400" b="1" dirty="0"/>
              <a:t>	</a:t>
            </a:r>
            <a:r>
              <a:rPr lang="en-US" sz="2400" b="1" dirty="0" smtClean="0"/>
              <a:t>             776546</a:t>
            </a:r>
            <a:r>
              <a:rPr lang="en-US" sz="2400" b="1" dirty="0"/>
              <a:t>	</a:t>
            </a:r>
            <a:r>
              <a:rPr lang="en-US" sz="2400" b="1" dirty="0" smtClean="0"/>
              <a:t>                   AA . . 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25097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1542174"/>
            <a:ext cx="739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 smtClean="0"/>
              <a:t>We started with 200 profiles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 smtClean="0"/>
              <a:t>Then gave ‘</a:t>
            </a:r>
            <a:r>
              <a:rPr lang="en-US" sz="3600" b="1" dirty="0" err="1" smtClean="0"/>
              <a:t>em</a:t>
            </a:r>
            <a:r>
              <a:rPr lang="en-US" sz="3600" b="1" dirty="0" smtClean="0"/>
              <a:t> names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 smtClean="0"/>
              <a:t>That was about 5G of data</a:t>
            </a:r>
            <a:endParaRPr lang="en-US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19200" y="4070865"/>
            <a:ext cx="2286000" cy="101566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Per person, there were about 1,000,000 snips. </a:t>
            </a:r>
            <a:endParaRPr lang="en-US" sz="20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52400"/>
            <a:ext cx="8839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/>
              <a:t>PHASE 1 – Write Code</a:t>
            </a:r>
            <a:endParaRPr lang="en-US" sz="5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81000" y="1143000"/>
            <a:ext cx="83820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038600" y="3886200"/>
            <a:ext cx="40721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# </a:t>
            </a:r>
            <a:r>
              <a:rPr lang="en-US" sz="1400" b="1" dirty="0" err="1"/>
              <a:t>rsid</a:t>
            </a:r>
            <a:r>
              <a:rPr lang="en-US" sz="1400" b="1" dirty="0"/>
              <a:t>	</a:t>
            </a:r>
            <a:r>
              <a:rPr lang="en-US" sz="1400" b="1" dirty="0" smtClean="0"/>
              <a:t>chromosome</a:t>
            </a:r>
            <a:r>
              <a:rPr lang="en-US" sz="1400" b="1" dirty="0"/>
              <a:t> </a:t>
            </a:r>
            <a:r>
              <a:rPr lang="en-US" sz="1400" b="1" dirty="0" smtClean="0"/>
              <a:t>   position</a:t>
            </a:r>
            <a:r>
              <a:rPr lang="en-US" sz="1400" b="1" dirty="0"/>
              <a:t>	</a:t>
            </a:r>
            <a:r>
              <a:rPr lang="en-US" sz="1400" b="1" dirty="0" smtClean="0"/>
              <a:t>genotype</a:t>
            </a:r>
          </a:p>
          <a:p>
            <a:r>
              <a:rPr lang="en-US" sz="1400" b="1" dirty="0" smtClean="0"/>
              <a:t>. . .</a:t>
            </a:r>
            <a:endParaRPr lang="en-US" sz="1400" b="1" dirty="0"/>
          </a:p>
          <a:p>
            <a:r>
              <a:rPr lang="en-US" sz="1400" b="1" dirty="0"/>
              <a:t>rs12564807	</a:t>
            </a:r>
            <a:r>
              <a:rPr lang="en-US" sz="1400" b="1" dirty="0" smtClean="0"/>
              <a:t>          1</a:t>
            </a:r>
            <a:r>
              <a:rPr lang="en-US" sz="1400" b="1" dirty="0"/>
              <a:t>	</a:t>
            </a:r>
            <a:r>
              <a:rPr lang="en-US" sz="1400" b="1" dirty="0" smtClean="0"/>
              <a:t>      734462</a:t>
            </a:r>
            <a:r>
              <a:rPr lang="en-US" sz="1400" b="1" dirty="0"/>
              <a:t>	</a:t>
            </a:r>
            <a:r>
              <a:rPr lang="en-US" sz="1400" b="1" dirty="0" smtClean="0"/>
              <a:t>       AA</a:t>
            </a:r>
            <a:endParaRPr lang="en-US" sz="1400" b="1" dirty="0"/>
          </a:p>
          <a:p>
            <a:r>
              <a:rPr lang="en-US" sz="1400" b="1" dirty="0"/>
              <a:t>rs3131972	</a:t>
            </a:r>
            <a:r>
              <a:rPr lang="en-US" sz="1400" b="1" dirty="0" smtClean="0"/>
              <a:t>          1</a:t>
            </a:r>
            <a:r>
              <a:rPr lang="en-US" sz="1400" b="1" dirty="0"/>
              <a:t>	</a:t>
            </a:r>
            <a:r>
              <a:rPr lang="en-US" sz="1400" b="1" dirty="0" smtClean="0"/>
              <a:t>      752721</a:t>
            </a:r>
            <a:r>
              <a:rPr lang="en-US" sz="1400" b="1" dirty="0"/>
              <a:t>	</a:t>
            </a:r>
            <a:r>
              <a:rPr lang="en-US" sz="1400" b="1" dirty="0" smtClean="0"/>
              <a:t>       GG</a:t>
            </a:r>
            <a:endParaRPr lang="en-US" sz="1400" b="1" dirty="0"/>
          </a:p>
          <a:p>
            <a:r>
              <a:rPr lang="en-US" sz="1400" b="1" dirty="0"/>
              <a:t>r</a:t>
            </a:r>
            <a:r>
              <a:rPr lang="en-US" sz="1400" b="1" dirty="0" smtClean="0"/>
              <a:t>s148828841         1</a:t>
            </a:r>
            <a:r>
              <a:rPr lang="en-US" sz="1400" b="1" dirty="0"/>
              <a:t>	</a:t>
            </a:r>
            <a:r>
              <a:rPr lang="en-US" sz="1400" b="1" dirty="0" smtClean="0"/>
              <a:t>      760998</a:t>
            </a:r>
            <a:r>
              <a:rPr lang="en-US" sz="1400" b="1" dirty="0"/>
              <a:t>	</a:t>
            </a:r>
            <a:r>
              <a:rPr lang="en-US" sz="1400" b="1" dirty="0" smtClean="0"/>
              <a:t>       CC</a:t>
            </a:r>
            <a:endParaRPr lang="en-US" sz="1400" b="1" dirty="0"/>
          </a:p>
          <a:p>
            <a:r>
              <a:rPr lang="en-US" sz="1400" b="1" dirty="0"/>
              <a:t>rs12124819	</a:t>
            </a:r>
            <a:r>
              <a:rPr lang="en-US" sz="1400" b="1" dirty="0" smtClean="0"/>
              <a:t>          1</a:t>
            </a:r>
            <a:r>
              <a:rPr lang="en-US" sz="1400" b="1" dirty="0"/>
              <a:t>	</a:t>
            </a:r>
            <a:r>
              <a:rPr lang="en-US" sz="1400" b="1" dirty="0" smtClean="0"/>
              <a:t>      776546</a:t>
            </a:r>
            <a:r>
              <a:rPr lang="en-US" sz="1400" b="1" dirty="0"/>
              <a:t>	</a:t>
            </a:r>
            <a:r>
              <a:rPr lang="en-US" sz="1400" b="1" dirty="0" smtClean="0"/>
              <a:t>       AA . . .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519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5" y="4038600"/>
            <a:ext cx="3886200" cy="291465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3810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663300"/>
                </a:solidFill>
              </a:rPr>
              <a:t>!!  Important Info for HPC Instructors  !!</a:t>
            </a:r>
            <a:endParaRPr lang="en-US" sz="3600" b="1" dirty="0">
              <a:solidFill>
                <a:srgbClr val="6633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47800" y="1295400"/>
            <a:ext cx="61722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7200" y="1844538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 smtClean="0"/>
              <a:t>5G of data isn’t necessarily “big”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 smtClean="0"/>
              <a:t>Our clusters are significantly small</a:t>
            </a:r>
          </a:p>
        </p:txBody>
      </p:sp>
    </p:spTree>
    <p:extLst>
      <p:ext uri="{BB962C8B-B14F-4D97-AF65-F5344CB8AC3E}">
        <p14:creationId xmlns:p14="http://schemas.microsoft.com/office/powerpoint/2010/main" val="222481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5" y="4038600"/>
            <a:ext cx="3886200" cy="291465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D5328-A22B-4691-979C-5B99340FC640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3810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663300"/>
                </a:solidFill>
              </a:rPr>
              <a:t>!!  Important Info for HPC Instructors  !!</a:t>
            </a:r>
            <a:endParaRPr lang="en-US" sz="3600" b="1" dirty="0">
              <a:solidFill>
                <a:srgbClr val="6633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447800" y="1295400"/>
            <a:ext cx="617220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7200" y="1844538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 smtClean="0"/>
              <a:t>5G of data isn’t necessarily “big”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b="1" dirty="0" smtClean="0"/>
              <a:t>Our clusters are significantly small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8400" y="3253760"/>
            <a:ext cx="6705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prstClr val="black"/>
                </a:solidFill>
              </a:rPr>
              <a:t>We’re teaching concept and techniques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prstClr val="black"/>
                </a:solidFill>
              </a:rPr>
              <a:t>We can easily scale up to Boomer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12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667000"/>
            <a:ext cx="78261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/>
              <a:t>Search for a particular </a:t>
            </a:r>
            <a:r>
              <a:rPr lang="en-US" sz="2800" b="1" i="1" u="sng" dirty="0" err="1" smtClean="0"/>
              <a:t>rsid</a:t>
            </a:r>
            <a:r>
              <a:rPr lang="en-US" sz="2800" b="1" dirty="0" smtClean="0"/>
              <a:t> for a given person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/>
              <a:t>Ditto for many persons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/>
              <a:t>Both of the above for a collection of </a:t>
            </a:r>
            <a:r>
              <a:rPr lang="en-US" sz="2800" b="1" i="1" u="sng" dirty="0" err="1" smtClean="0"/>
              <a:t>rsid</a:t>
            </a:r>
            <a:r>
              <a:rPr lang="en-US" sz="2800" b="1" dirty="0" err="1" smtClean="0"/>
              <a:t>s</a:t>
            </a:r>
            <a:endParaRPr lang="en-US" sz="2800" b="1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/>
              <a:t>Compare 2 persons’ makeup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b="1" dirty="0" smtClean="0"/>
              <a:t>we used a </a:t>
            </a:r>
            <a:r>
              <a:rPr lang="en-US" sz="2800" b="1" u="sng" dirty="0" smtClean="0"/>
              <a:t>sliding window</a:t>
            </a:r>
            <a:r>
              <a:rPr lang="en-US" sz="2800" b="1" dirty="0" smtClean="0"/>
              <a:t> algorithm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b="1" dirty="0" smtClean="0"/>
              <a:t>Compare many persons’ makeup</a:t>
            </a:r>
            <a:endParaRPr lang="en-US" sz="28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52400" y="152400"/>
            <a:ext cx="8839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/>
              <a:t>PHASE 1 – Write Code</a:t>
            </a:r>
            <a:endParaRPr lang="en-US" sz="5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81000" y="1143000"/>
            <a:ext cx="83820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14400" y="1371600"/>
            <a:ext cx="7391400" cy="95410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Several programs begged to be written, and</a:t>
            </a:r>
          </a:p>
          <a:p>
            <a:pPr algn="ctr"/>
            <a:r>
              <a:rPr lang="en-US" sz="2800" b="1" dirty="0" smtClean="0"/>
              <a:t>all were great candidates for parallelization.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2041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0" y="1156930"/>
            <a:ext cx="35814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66"/>
                </a:solidFill>
              </a:rPr>
              <a:t>PENELOPE KARDASHIAN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i6019305  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891343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rs13303106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891945  AG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i6019306  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894379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rs13303010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894573  AG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i6019308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897792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i6019309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898082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rs6696281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903104  CT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i6019310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905681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i6019311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906114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i6019312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907666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i6060381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909238  CG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rs2340592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910935  --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rs13303118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918384  GT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rs78164078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921071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rs6665000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924898  AC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rs2341362  1  927309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rs9777703  1  928836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0600" y="1156215"/>
            <a:ext cx="37338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STONEY BURKE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i6019305   1  891343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rs13303106 1  891945  AG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i6019306   1  894379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rs13303010 1  894573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i6019308   1  897792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i6019309   1  898082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rs6696281  1  903104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i6019310   1  905681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i6019311   1  906114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i6019312   1  907666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i6060381   1  909238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CG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rs2340592  1  910935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rs13303118 1  918384  GT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rs78164078 1  921071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rs6665000  1  924898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rs2341362  1  927309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rs9777703  1  928836  TT</a:t>
            </a:r>
          </a:p>
        </p:txBody>
      </p:sp>
    </p:spTree>
    <p:extLst>
      <p:ext uri="{BB962C8B-B14F-4D97-AF65-F5344CB8AC3E}">
        <p14:creationId xmlns:p14="http://schemas.microsoft.com/office/powerpoint/2010/main" val="137614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770800" y="4158763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40992" y="4164624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0" y="1156930"/>
            <a:ext cx="35814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66"/>
                </a:solidFill>
              </a:rPr>
              <a:t>PENELOPE KARDASHIAN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i6019305  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891343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rs13303106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891945  AG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i6019306  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894379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rs13303010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894573  AG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i6019308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897792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i6019309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898082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rs6696281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903104  CT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i6019310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905681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i6019311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906114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i6019312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907666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i6060381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909238  CG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rs2340592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910935  --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rs13303118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918384  GT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rs78164078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921071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rs6665000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924898  AC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rs2341362  1  927309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rs9777703  1  928836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0600" y="1156215"/>
            <a:ext cx="37338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STONEY BURKE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i6019305   1  891343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rs13303106 1  891945  AG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i6019306   1  894379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rs13303010 1  894573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i6019308   1  897792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i6019309   1  898082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rs6696281  1  903104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i6019310   1  905681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i6019311   1  906114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i6019312   1  907666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i6060381   1  909238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CG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rs2340592  1  910935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rs13303118 1  918384  GT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rs78164078 1  921071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rs6665000  1  924898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rs2341362  1  927309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rs9777703  1  928836  TT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62200" y="2142320"/>
            <a:ext cx="4208092" cy="138499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If one person’s </a:t>
            </a:r>
            <a:r>
              <a:rPr lang="en-US" sz="2800" b="1" dirty="0" err="1" smtClean="0">
                <a:solidFill>
                  <a:srgbClr val="FFFF00"/>
                </a:solidFill>
              </a:rPr>
              <a:t>rsid</a:t>
            </a:r>
            <a:r>
              <a:rPr lang="en-US" sz="2800" b="1" dirty="0" smtClean="0">
                <a:solidFill>
                  <a:srgbClr val="FFFF00"/>
                </a:solidFill>
              </a:rPr>
              <a:t> was unrecorded, both were tossed out.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97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ksupercompsymp2005_crowdpix_200510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43200"/>
            <a:ext cx="41656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04800" y="152400"/>
            <a:ext cx="7467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b="1" dirty="0" smtClean="0"/>
              <a:t>We Started Here . . .</a:t>
            </a:r>
            <a:endParaRPr lang="en-US" sz="6000" dirty="0"/>
          </a:p>
        </p:txBody>
      </p:sp>
      <p:pic>
        <p:nvPicPr>
          <p:cNvPr id="4" name="Picture 3" descr="3picCRCDnanoFall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39" y="1447800"/>
            <a:ext cx="5204691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57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788384" y="2211076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8576" y="2216937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0" y="1156930"/>
            <a:ext cx="35814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66"/>
                </a:solidFill>
              </a:rPr>
              <a:t>PENELOPE KARDASHIAN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i6019305  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891343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rs13303106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891945  AG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i6019306  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894379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rs13303010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894573  AG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i6019308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897792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i6019309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898082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rs6696281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903104  CT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i6019310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905681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i6019311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906114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i6019312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907666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i6060381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909238  CG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rs13303118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918384  GT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rs78164078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921071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rs6665000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924898  AC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rs2341362  1  927309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rs9777703  1  928836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0600" y="1156215"/>
            <a:ext cx="37338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STONEY BURKE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i6019305   1  891343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rs13303106 1  891945  AG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i6019306   1  894379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rs13303010 1  894573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i6019308   1  897792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i6019309   1  898082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rs6696281  1  903104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i6019310   1  905681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i6019311   1  906114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i6019312   1  907666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i6060381   1  909238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CG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rs13303118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918384  GT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rs78164078 1  921071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rs6665000  1  924898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rs2341362  1  927309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rs9777703  1  928836  TT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3918438" y="2439676"/>
            <a:ext cx="4463562" cy="135645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7948246" y="2439676"/>
            <a:ext cx="444984" cy="135645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792917" y="3828367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FIRST</a:t>
            </a:r>
          </a:p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VARIANCE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05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773730" y="5134708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43922" y="5140569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88384" y="2211076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8576" y="2216937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0" y="1156930"/>
            <a:ext cx="35814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66"/>
                </a:solidFill>
              </a:rPr>
              <a:t>PENELOPE KARDASHIAN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i6019305  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891343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rs13303106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891945  AG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i6019306  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894379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rs13303010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894573  AG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i6019308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897792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i6019309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898082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rs6696281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903104  CT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i6019310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905681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i6019311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906114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i6019312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907666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i6060381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909238  CG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rs13303118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918384  GT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rs78164078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921071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rs6665000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924898  AC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rs2341362  1  927309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rs9777703  1  928836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0600" y="1156215"/>
            <a:ext cx="37338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STONEY BURKE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i6019305   1  891343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rs13303106 1  891945  AG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i6019306   1  894379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rs13303010 1  894573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i6019308   1  897792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i6019309   1  898082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rs6696281  1  903104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i6019310   1  905681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i6019311   1  906114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i6019312   1  907666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i6060381   1  909238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CG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rs13303118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918384  GT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rs78164078 1  921071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rs6665000  1  924898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rs2341362  1  927309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rs9777703  1  928836  TT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10500" y="3095922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VARIANCES</a:t>
            </a:r>
            <a:endParaRPr lang="en-US" sz="1600" b="1" dirty="0">
              <a:solidFill>
                <a:srgbClr val="7030A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8001000" y="3434476"/>
            <a:ext cx="381000" cy="1700232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948246" y="2439676"/>
            <a:ext cx="509954" cy="656246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42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773730" y="5134708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43922" y="5140569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88384" y="2211076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58576" y="2216937"/>
            <a:ext cx="3159862" cy="228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0" y="1156930"/>
            <a:ext cx="35814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66"/>
                </a:solidFill>
              </a:rPr>
              <a:t>PENELOPE KARDASHIAN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i6019305  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891343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rs13303106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891945  AG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i6019306  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894379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rs13303010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894573  AG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i6019308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897792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i6019309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898082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rs6696281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903104  CT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i6019310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905681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i6019311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906114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i6019312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907666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i6060381 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909238  CG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rs13303118 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918384  GT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rs78164078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921071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rs6665000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1 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924898  AC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rs2341362  1  927309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rs9777703  1  928836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0600" y="1156215"/>
            <a:ext cx="37338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66"/>
                </a:solidFill>
              </a:rPr>
              <a:t>STONEY BURKE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i6019305   1  891343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rs13303106 1  891945  AG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i6019306   1  894379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rs13303010 1  894573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i6019308   1  897792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i6019309   1  898082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rs6696281  1  903104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CT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i6019310   1  905681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i6019311   1  906114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i6019312   1  907666  AA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i6060381   1  909238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CG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rs13303118 </a:t>
            </a:r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1  918384  GT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rs78164078 1  921071  GG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rs6665000  1  924898 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AC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rs2341362  1  927309  CC</a:t>
            </a:r>
          </a:p>
          <a:p>
            <a:r>
              <a:rPr lang="en-US" sz="1600" b="1" dirty="0">
                <a:latin typeface="Courier New" panose="02070309020205020404" pitchFamily="49" charset="0"/>
                <a:cs typeface="Courier New" panose="02070309020205020404" pitchFamily="49" charset="0"/>
              </a:rPr>
              <a:t>rs9777703  1  928836  TT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10500" y="3095922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VARIANCES</a:t>
            </a:r>
            <a:endParaRPr lang="en-US" sz="16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2822" y="2718446"/>
            <a:ext cx="4208092" cy="1815882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A set number of variances were allowed in a given “block” size w/o causing a “difference”.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09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51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1295400"/>
            <a:ext cx="3200400" cy="224676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This represents </a:t>
            </a:r>
            <a:r>
              <a:rPr lang="en-US" sz="2800" b="1" i="1" u="sng" dirty="0" err="1" smtClean="0">
                <a:solidFill>
                  <a:srgbClr val="FFFF00"/>
                </a:solidFill>
              </a:rPr>
              <a:t>rsid</a:t>
            </a:r>
            <a:r>
              <a:rPr lang="en-US" sz="2800" b="1" dirty="0" smtClean="0">
                <a:solidFill>
                  <a:srgbClr val="FFFF00"/>
                </a:solidFill>
              </a:rPr>
              <a:t> locations. “@@” means difference. “—” means agreement.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20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1295400"/>
            <a:ext cx="3200400" cy="224676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This represents </a:t>
            </a:r>
            <a:r>
              <a:rPr lang="en-US" sz="2800" b="1" i="1" u="sng" dirty="0" err="1">
                <a:solidFill>
                  <a:srgbClr val="FFFF00"/>
                </a:solidFill>
              </a:rPr>
              <a:t>rsid</a:t>
            </a:r>
            <a:r>
              <a:rPr lang="en-US" sz="2800" b="1" dirty="0" smtClean="0">
                <a:solidFill>
                  <a:srgbClr val="FFFF00"/>
                </a:solidFill>
              </a:rPr>
              <a:t> locations. “@@” means difference. “—” means agreement.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05400" y="1302763"/>
            <a:ext cx="3429000" cy="267765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3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1295400"/>
            <a:ext cx="3200400" cy="224676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This represents </a:t>
            </a:r>
            <a:r>
              <a:rPr lang="en-US" sz="2800" b="1" i="1" u="sng" dirty="0" err="1">
                <a:solidFill>
                  <a:srgbClr val="FFFF00"/>
                </a:solidFill>
              </a:rPr>
              <a:t>rsid</a:t>
            </a:r>
            <a:r>
              <a:rPr lang="en-US" sz="2800" b="1" dirty="0" smtClean="0">
                <a:solidFill>
                  <a:srgbClr val="FFFF00"/>
                </a:solidFill>
              </a:rPr>
              <a:t> locations. “@@” means difference. “—” means agreement.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05400" y="1302763"/>
            <a:ext cx="3429000" cy="267765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4327645"/>
            <a:ext cx="7391400" cy="95410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It’s a “best case” algorithm. If an </a:t>
            </a:r>
            <a:r>
              <a:rPr lang="en-US" sz="2800" b="1" i="1" u="sng" dirty="0" err="1" smtClean="0">
                <a:solidFill>
                  <a:srgbClr val="FFFF00"/>
                </a:solidFill>
              </a:rPr>
              <a:t>rsid</a:t>
            </a:r>
            <a:r>
              <a:rPr lang="en-US" sz="2800" b="1" dirty="0" smtClean="0">
                <a:solidFill>
                  <a:srgbClr val="FFFF00"/>
                </a:solidFill>
              </a:rPr>
              <a:t> is ever in a match box of 8, then it is forever a match.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03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60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52900" y="1090246"/>
            <a:ext cx="447675" cy="14053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1979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1295400"/>
            <a:ext cx="447675" cy="14053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1660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ksupercompsymp2005_crowdpix_200510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43200"/>
            <a:ext cx="41656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04800" y="152400"/>
            <a:ext cx="7467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b="1" dirty="0" smtClean="0"/>
              <a:t>We Started Here . . .</a:t>
            </a:r>
            <a:endParaRPr lang="en-US" sz="6000" dirty="0"/>
          </a:p>
        </p:txBody>
      </p:sp>
      <p:pic>
        <p:nvPicPr>
          <p:cNvPr id="4" name="Picture 3" descr="3picCRCDnanoFall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39" y="1447800"/>
            <a:ext cx="5204691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ular Callout 1"/>
          <p:cNvSpPr/>
          <p:nvPr/>
        </p:nvSpPr>
        <p:spPr>
          <a:xfrm>
            <a:off x="4706930" y="1295400"/>
            <a:ext cx="1752600" cy="990600"/>
          </a:xfrm>
          <a:prstGeom prst="wedgeRoundRectCallout">
            <a:avLst>
              <a:gd name="adj1" fmla="val -95988"/>
              <a:gd name="adj2" fmla="val 14491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Early Henry!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4333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1442671"/>
            <a:ext cx="447675" cy="14053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1088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1642696"/>
            <a:ext cx="447675" cy="14053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700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1828800"/>
            <a:ext cx="447675" cy="14053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25002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1959268"/>
            <a:ext cx="447675" cy="14053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3841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2143125"/>
            <a:ext cx="447675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02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2324100"/>
            <a:ext cx="447675" cy="13906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12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2486025"/>
            <a:ext cx="447675" cy="1447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4648200"/>
            <a:ext cx="7391400" cy="95410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It’s a “best case” algorithm. If an </a:t>
            </a:r>
            <a:r>
              <a:rPr lang="en-US" sz="2800" b="1" i="1" u="sng" dirty="0" err="1" smtClean="0">
                <a:solidFill>
                  <a:srgbClr val="FFFF00"/>
                </a:solidFill>
              </a:rPr>
              <a:t>rsid</a:t>
            </a:r>
            <a:r>
              <a:rPr lang="en-US" sz="2800" b="1" dirty="0" smtClean="0">
                <a:solidFill>
                  <a:srgbClr val="FFFF00"/>
                </a:solidFill>
              </a:rPr>
              <a:t> is ever in a match box of 8, then it is forever a match.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22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2667000"/>
            <a:ext cx="447675" cy="14287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4648200"/>
            <a:ext cx="7391400" cy="95410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It’s a “best case” algorithm. If an </a:t>
            </a:r>
            <a:r>
              <a:rPr lang="en-US" sz="2800" b="1" i="1" u="sng" dirty="0" err="1" smtClean="0">
                <a:solidFill>
                  <a:srgbClr val="FFFF00"/>
                </a:solidFill>
              </a:rPr>
              <a:t>rsid</a:t>
            </a:r>
            <a:r>
              <a:rPr lang="en-US" sz="2800" b="1" dirty="0" smtClean="0">
                <a:solidFill>
                  <a:srgbClr val="FFFF00"/>
                </a:solidFill>
              </a:rPr>
              <a:t> is ever in a match box of 8, then it is forever a match.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58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2867024"/>
            <a:ext cx="447675" cy="1381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9814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3038475"/>
            <a:ext cx="447675" cy="1457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2689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00_0085.JPG"/>
          <p:cNvPicPr>
            <a:picLocks noChangeAspect="1"/>
          </p:cNvPicPr>
          <p:nvPr/>
        </p:nvPicPr>
        <p:blipFill>
          <a:blip r:embed="rId3" cstate="print"/>
          <a:srcRect l="10369" r="12442"/>
          <a:stretch>
            <a:fillRect/>
          </a:stretch>
        </p:blipFill>
        <p:spPr>
          <a:xfrm>
            <a:off x="1676400" y="1371600"/>
            <a:ext cx="4233333" cy="4113283"/>
          </a:xfrm>
          <a:prstGeom prst="rect">
            <a:avLst/>
          </a:prstGeom>
          <a:ln w="38100">
            <a:noFill/>
          </a:ln>
          <a:effectLst>
            <a:innerShdw blurRad="114300">
              <a:prstClr val="black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6305726" y="3886200"/>
            <a:ext cx="2514600" cy="18158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Our first cluster – made from junk – but it worked!</a:t>
            </a:r>
            <a:endParaRPr lang="en-US" sz="2800" b="1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04800" y="152400"/>
            <a:ext cx="7467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b="1" dirty="0" smtClean="0"/>
              <a:t>We Progressed </a:t>
            </a:r>
            <a:r>
              <a:rPr lang="en-US" sz="6000" b="1" dirty="0"/>
              <a:t>T</a:t>
            </a:r>
            <a:r>
              <a:rPr lang="en-US" sz="6000" b="1" dirty="0" smtClean="0"/>
              <a:t>o . . 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47952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3219450"/>
            <a:ext cx="447675" cy="1381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2949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3362325"/>
            <a:ext cx="447675" cy="1495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71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3609975"/>
            <a:ext cx="447675" cy="13811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9659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3714751"/>
            <a:ext cx="447675" cy="1466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2344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3952875"/>
            <a:ext cx="447675" cy="1400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1804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4095750"/>
            <a:ext cx="447675" cy="14287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119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2366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4248150"/>
            <a:ext cx="447675" cy="1466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29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0858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4486275"/>
            <a:ext cx="447675" cy="14001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29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8054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152900" y="4600575"/>
            <a:ext cx="447675" cy="14954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29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4782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7848600" cy="838200"/>
          </a:xfrm>
        </p:spPr>
        <p:txBody>
          <a:bodyPr>
            <a:noAutofit/>
          </a:bodyPr>
          <a:lstStyle/>
          <a:p>
            <a:pPr algn="l"/>
            <a:r>
              <a:rPr lang="en-US" sz="4800" b="1" dirty="0"/>
              <a:t>Sliding Window Technique . . 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1752600" cy="2308324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For this example, if 2 or more do not agree in a group of 8, then record a difference. Otherwise it is recorded as a match.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52900" y="1066801"/>
            <a:ext cx="495300" cy="529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b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@@</a:t>
            </a:r>
            <a:endParaRPr lang="en-US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--@@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</a:p>
          <a:p>
            <a:pPr>
              <a:lnSpc>
                <a:spcPts val="1400"/>
              </a:lnSpc>
            </a:pPr>
            <a:r>
              <a:rPr lang="en-US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endParaRPr lang="en-US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38900" y="1743075"/>
            <a:ext cx="1866900" cy="663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Green</a:t>
            </a:r>
            <a:r>
              <a:rPr lang="en-US" b="1" dirty="0" smtClean="0"/>
              <a:t> = Match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b="1" dirty="0" smtClean="0"/>
              <a:t> = Difference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927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304800" y="152400"/>
            <a:ext cx="8077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b="1" dirty="0" smtClean="0"/>
              <a:t>Then Found </a:t>
            </a:r>
            <a:r>
              <a:rPr lang="en-US" sz="6000" b="1" dirty="0" err="1" smtClean="0"/>
              <a:t>LittleFe</a:t>
            </a:r>
            <a:r>
              <a:rPr lang="en-US" sz="6000" b="1" dirty="0" smtClean="0"/>
              <a:t> . . .</a:t>
            </a:r>
            <a:endParaRPr lang="en-US" sz="6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295400"/>
            <a:ext cx="5562600" cy="4171950"/>
          </a:xfrm>
          <a:prstGeom prst="rect">
            <a:avLst/>
          </a:prstGeom>
          <a:ln w="38100" cmpd="thickThin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7466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152400"/>
            <a:ext cx="8839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/>
              <a:t>PHASE </a:t>
            </a:r>
            <a:r>
              <a:rPr lang="en-US" sz="5400" b="1" dirty="0" smtClean="0"/>
              <a:t>2 </a:t>
            </a:r>
            <a:r>
              <a:rPr lang="en-US" sz="5400" b="1" dirty="0"/>
              <a:t>– </a:t>
            </a:r>
            <a:r>
              <a:rPr lang="en-US" sz="5400" b="1" dirty="0" smtClean="0"/>
              <a:t>Web GUI</a:t>
            </a:r>
            <a:endParaRPr lang="en-US" sz="5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81000" y="1143000"/>
            <a:ext cx="83820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214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152400"/>
            <a:ext cx="8839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/>
              <a:t>PHASE </a:t>
            </a:r>
            <a:r>
              <a:rPr lang="en-US" sz="5400" b="1" dirty="0" smtClean="0"/>
              <a:t>2 </a:t>
            </a:r>
            <a:r>
              <a:rPr lang="en-US" sz="5400" b="1" dirty="0"/>
              <a:t>– </a:t>
            </a:r>
            <a:r>
              <a:rPr lang="en-US" sz="5400" b="1" dirty="0" smtClean="0"/>
              <a:t>Web GUI</a:t>
            </a:r>
            <a:endParaRPr lang="en-US" sz="5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81000" y="1143000"/>
            <a:ext cx="83820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3034"/>
            <a:ext cx="9144000" cy="5504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53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152400"/>
            <a:ext cx="8839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/>
              <a:t>PHASE </a:t>
            </a:r>
            <a:r>
              <a:rPr lang="en-US" sz="5400" b="1" dirty="0" smtClean="0"/>
              <a:t>2 </a:t>
            </a:r>
            <a:r>
              <a:rPr lang="en-US" sz="5400" b="1" dirty="0"/>
              <a:t>– </a:t>
            </a:r>
            <a:r>
              <a:rPr lang="en-US" sz="5400" b="1" dirty="0" smtClean="0"/>
              <a:t>Web GUI</a:t>
            </a:r>
            <a:endParaRPr lang="en-US" sz="54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381000" y="1143000"/>
            <a:ext cx="83820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3034"/>
            <a:ext cx="9144000" cy="55049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24400" y="4267200"/>
            <a:ext cx="1752600" cy="1200329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Currently we have 5 options.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61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Single Person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540454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166541"/>
            <a:ext cx="9144000" cy="69145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3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1544"/>
            <a:ext cx="9144000" cy="616645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Single Person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59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Multiple Person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1738"/>
            <a:ext cx="9144000" cy="600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13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Multiple Person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5981"/>
            <a:ext cx="9144000" cy="466603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563880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14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Group Allele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5638800"/>
            <a:ext cx="91440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6491"/>
            <a:ext cx="9144000" cy="4865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87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Group Allele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7626" y="5562600"/>
            <a:ext cx="9041946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" y="838200"/>
            <a:ext cx="9048750" cy="27908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2"/>
          <a:stretch/>
        </p:blipFill>
        <p:spPr>
          <a:xfrm>
            <a:off x="47625" y="3733800"/>
            <a:ext cx="9048750" cy="28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29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Two Person Compare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86" y="762000"/>
            <a:ext cx="9144000" cy="571148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886" y="6476999"/>
            <a:ext cx="9133114" cy="4789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45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295400"/>
            <a:ext cx="6145969" cy="406914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04800" y="152400"/>
            <a:ext cx="8686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b="1" dirty="0" smtClean="0"/>
              <a:t>Next We Used Sooner . . .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2570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Two Person Compare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-16329" y="5413853"/>
            <a:ext cx="9176657" cy="14441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4660"/>
            <a:ext cx="9144000" cy="4448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02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Two Person Compare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990600"/>
            <a:ext cx="3962400" cy="45866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8200" y="2819400"/>
            <a:ext cx="3581400" cy="15696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</a:rPr>
              <a:t>Very different – </a:t>
            </a:r>
          </a:p>
          <a:p>
            <a:pPr algn="ctr"/>
            <a:r>
              <a:rPr lang="en-US" sz="3200" b="1" dirty="0" smtClean="0">
                <a:solidFill>
                  <a:srgbClr val="FFFF00"/>
                </a:solidFill>
              </a:rPr>
              <a:t>no connection.</a:t>
            </a:r>
          </a:p>
          <a:p>
            <a:pPr algn="ctr"/>
            <a:r>
              <a:rPr lang="en-US" sz="3200" b="1" dirty="0" smtClean="0">
                <a:solidFill>
                  <a:srgbClr val="FFFF00"/>
                </a:solidFill>
              </a:rPr>
              <a:t>(Blue is no match.)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9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Two Person Compare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38200"/>
            <a:ext cx="4648199" cy="50036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8200" y="2819400"/>
            <a:ext cx="3581400" cy="156966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FF00"/>
                </a:solidFill>
              </a:rPr>
              <a:t>One-allele search.</a:t>
            </a:r>
          </a:p>
          <a:p>
            <a:pPr algn="ctr"/>
            <a:r>
              <a:rPr lang="en-US" sz="3200" b="1" dirty="0" smtClean="0">
                <a:solidFill>
                  <a:srgbClr val="FFFF00"/>
                </a:solidFill>
              </a:rPr>
              <a:t>Blue is no match,</a:t>
            </a:r>
          </a:p>
          <a:p>
            <a:pPr algn="ctr"/>
            <a:r>
              <a:rPr lang="en-US" sz="3200" b="1" dirty="0" smtClean="0">
                <a:solidFill>
                  <a:srgbClr val="FFFF00"/>
                </a:solidFill>
              </a:rPr>
              <a:t>green is match.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8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70" r="2793" b="15272"/>
          <a:stretch/>
        </p:blipFill>
        <p:spPr>
          <a:xfrm>
            <a:off x="457200" y="914400"/>
            <a:ext cx="8229600" cy="464820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System Monitor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70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70" r="2793" b="15272"/>
          <a:stretch/>
        </p:blipFill>
        <p:spPr>
          <a:xfrm>
            <a:off x="457200" y="914400"/>
            <a:ext cx="8229600" cy="464820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System Monitor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1219200"/>
            <a:ext cx="3581400" cy="138499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Group allele – accesses all files on all nodes.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Seeking 2 alleles.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83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70" r="2793" b="15272"/>
          <a:stretch/>
        </p:blipFill>
        <p:spPr>
          <a:xfrm>
            <a:off x="457200" y="914400"/>
            <a:ext cx="8229600" cy="464820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System Monitor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1219200"/>
            <a:ext cx="3581400" cy="138499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Group allele – accesses all files on all nodes.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Seeking 2 alleles.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4114800"/>
            <a:ext cx="1828800" cy="83820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Head node doing traffic only – not relatively busy.</a:t>
            </a:r>
            <a:endParaRPr lang="en-US" sz="1600" b="1" dirty="0">
              <a:solidFill>
                <a:srgbClr val="FFFF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962400" y="3664298"/>
            <a:ext cx="952500" cy="526702"/>
          </a:xfrm>
          <a:prstGeom prst="straightConnector1">
            <a:avLst/>
          </a:prstGeom>
          <a:ln w="3492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10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9" t="7556" r="2688" b="15273"/>
          <a:stretch/>
        </p:blipFill>
        <p:spPr>
          <a:xfrm>
            <a:off x="533400" y="990600"/>
            <a:ext cx="8153401" cy="457200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System Monitor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76600" y="1295400"/>
            <a:ext cx="3581400" cy="1384995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Group allele – accesses all files on all nodes.</a:t>
            </a:r>
          </a:p>
          <a:p>
            <a:pPr algn="ctr"/>
            <a:r>
              <a:rPr lang="en-US" sz="2800" b="1" dirty="0">
                <a:solidFill>
                  <a:srgbClr val="FFFF00"/>
                </a:solidFill>
              </a:rPr>
              <a:t>Seeking </a:t>
            </a:r>
            <a:r>
              <a:rPr lang="en-US" sz="2800" b="1" dirty="0" smtClean="0">
                <a:solidFill>
                  <a:srgbClr val="FFFF00"/>
                </a:solidFill>
              </a:rPr>
              <a:t>6 </a:t>
            </a:r>
            <a:r>
              <a:rPr lang="en-US" sz="2800" b="1" dirty="0">
                <a:solidFill>
                  <a:srgbClr val="FFFF00"/>
                </a:solidFill>
              </a:rPr>
              <a:t>alleles</a:t>
            </a:r>
            <a:r>
              <a:rPr lang="en-US" sz="2800" b="1" dirty="0" smtClean="0">
                <a:solidFill>
                  <a:srgbClr val="FFFF00"/>
                </a:solidFill>
              </a:rPr>
              <a:t>.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0638" y="4319954"/>
            <a:ext cx="1828800" cy="83820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Head node doing traffic only – not relatively busy.</a:t>
            </a:r>
            <a:endParaRPr lang="en-US" sz="1600" b="1" dirty="0">
              <a:solidFill>
                <a:srgbClr val="FFFF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537438" y="3869452"/>
            <a:ext cx="952500" cy="526702"/>
          </a:xfrm>
          <a:prstGeom prst="straightConnector1">
            <a:avLst/>
          </a:prstGeom>
          <a:ln w="3492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939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4" t="11415" r="3340" b="12701"/>
          <a:stretch/>
        </p:blipFill>
        <p:spPr>
          <a:xfrm>
            <a:off x="609600" y="990600"/>
            <a:ext cx="8077200" cy="449580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System Monitor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76800" y="838200"/>
            <a:ext cx="3581400" cy="95410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Two-person compare,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files on same node.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3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6" t="10129" r="2693" b="15273"/>
          <a:stretch/>
        </p:blipFill>
        <p:spPr>
          <a:xfrm>
            <a:off x="495300" y="1066800"/>
            <a:ext cx="8153400" cy="441960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8839200" cy="539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Web GUI – System Monitor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24400" y="838200"/>
            <a:ext cx="3733800" cy="95410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Two-person compare,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files on different nodes.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52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841375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028169"/>
            <a:ext cx="7467600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We especially thank Henry Neeman, Charlie Peck, Tom Murphy, and everyone else associated with OU IT, the </a:t>
            </a:r>
            <a:r>
              <a:rPr lang="en-US" sz="2400" dirty="0" err="1" smtClean="0"/>
              <a:t>LittleFe</a:t>
            </a:r>
            <a:r>
              <a:rPr lang="en-US" sz="2400" dirty="0" smtClean="0"/>
              <a:t> project, the SOSU IT guys  and all of our colleagues and friends in the educational community involved with HPC, for all the help we have received.</a:t>
            </a:r>
            <a:endParaRPr lang="en-US" sz="2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2857500" y="1524000"/>
            <a:ext cx="34290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86000" y="4572000"/>
            <a:ext cx="441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Comic Sans MS" pitchFamily="66" charset="0"/>
                <a:cs typeface="Times New Roman" pitchFamily="18" charset="0"/>
              </a:rPr>
              <a:t>Karl </a:t>
            </a:r>
            <a:r>
              <a:rPr lang="en-US" sz="2800" dirty="0" err="1" smtClean="0">
                <a:latin typeface="Comic Sans MS" pitchFamily="66" charset="0"/>
                <a:cs typeface="Times New Roman" pitchFamily="18" charset="0"/>
              </a:rPr>
              <a:t>Frinkle</a:t>
            </a:r>
            <a:endParaRPr lang="en-US" sz="2800" dirty="0" smtClean="0">
              <a:latin typeface="Comic Sans MS" pitchFamily="66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Comic Sans MS" pitchFamily="66" charset="0"/>
                <a:cs typeface="Times New Roman" pitchFamily="18" charset="0"/>
              </a:rPr>
              <a:t>Mike Morris</a:t>
            </a:r>
            <a:endParaRPr lang="en-US" sz="2800" dirty="0"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900" y="5497532"/>
            <a:ext cx="2209800" cy="49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6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304800" y="152400"/>
            <a:ext cx="8686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6000" b="1" dirty="0" smtClean="0"/>
              <a:t>Now We Have . . .</a:t>
            </a:r>
            <a:endParaRPr lang="en-US" sz="6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1371600"/>
            <a:ext cx="541020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9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2400" y="152400"/>
            <a:ext cx="8839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smtClean="0"/>
              <a:t>Analyzing Genome Data</a:t>
            </a:r>
            <a:endParaRPr lang="en-US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98"/>
          <a:stretch/>
        </p:blipFill>
        <p:spPr>
          <a:xfrm>
            <a:off x="1333500" y="1219200"/>
            <a:ext cx="6477000" cy="43310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824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2400" y="152400"/>
            <a:ext cx="88392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 smtClean="0"/>
              <a:t>PHASE 1 – Write Code</a:t>
            </a:r>
            <a:endParaRPr lang="en-US" sz="5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675" y="1557337"/>
            <a:ext cx="5200650" cy="3743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0085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52855</TotalTime>
  <Words>2961</Words>
  <Application>Microsoft Macintosh PowerPoint</Application>
  <PresentationFormat>On-screen Show (4:3)</PresentationFormat>
  <Paragraphs>1168</Paragraphs>
  <Slides>69</Slides>
  <Notes>67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5" baseType="lpstr">
      <vt:lpstr>Arial</vt:lpstr>
      <vt:lpstr>Calibri</vt:lpstr>
      <vt:lpstr>Comic Sans MS</vt:lpstr>
      <vt:lpstr>Courier New</vt:lpstr>
      <vt:lpstr>Times New Roman</vt:lpstr>
      <vt:lpstr>Office Theme</vt:lpstr>
      <vt:lpstr>Parallel Programming in the Classroom  Analysis of Genome Data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Sliding Window Technique . . 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Manager/>
  <Company>SE</Company>
  <LinksUpToDate>false</LinksUpToDate>
  <SharedDoc>false</SharedDoc>
  <HyperlinkBase/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1</dc:title>
  <dc:subject/>
  <dc:creator>mmorris</dc:creator>
  <cp:keywords/>
  <dc:description/>
  <cp:lastModifiedBy>Corbly, David A.</cp:lastModifiedBy>
  <cp:revision>265</cp:revision>
  <cp:lastPrinted>2016-09-28T18:42:00Z</cp:lastPrinted>
  <dcterms:created xsi:type="dcterms:W3CDTF">2012-09-24T19:56:29Z</dcterms:created>
  <dcterms:modified xsi:type="dcterms:W3CDTF">2016-09-28T18:50:35Z</dcterms:modified>
  <cp:category/>
</cp:coreProperties>
</file>