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51"/>
  </p:notesMasterIdLst>
  <p:handoutMasterIdLst>
    <p:handoutMasterId r:id="rId52"/>
  </p:handoutMasterIdLst>
  <p:sldIdLst>
    <p:sldId id="701" r:id="rId2"/>
    <p:sldId id="1094" r:id="rId3"/>
    <p:sldId id="1095" r:id="rId4"/>
    <p:sldId id="1096" r:id="rId5"/>
    <p:sldId id="1097" r:id="rId6"/>
    <p:sldId id="1098" r:id="rId7"/>
    <p:sldId id="1099" r:id="rId8"/>
    <p:sldId id="1100" r:id="rId9"/>
    <p:sldId id="1101" r:id="rId10"/>
    <p:sldId id="1102" r:id="rId11"/>
    <p:sldId id="1103" r:id="rId12"/>
    <p:sldId id="1104" r:id="rId13"/>
    <p:sldId id="1105" r:id="rId14"/>
    <p:sldId id="1106" r:id="rId15"/>
    <p:sldId id="1107" r:id="rId16"/>
    <p:sldId id="1108" r:id="rId17"/>
    <p:sldId id="1109" r:id="rId18"/>
    <p:sldId id="1110" r:id="rId19"/>
    <p:sldId id="1111" r:id="rId20"/>
    <p:sldId id="1112" r:id="rId21"/>
    <p:sldId id="1113" r:id="rId22"/>
    <p:sldId id="1114" r:id="rId23"/>
    <p:sldId id="1115" r:id="rId24"/>
    <p:sldId id="1116" r:id="rId25"/>
    <p:sldId id="1117" r:id="rId26"/>
    <p:sldId id="1118" r:id="rId27"/>
    <p:sldId id="1119" r:id="rId28"/>
    <p:sldId id="1136" r:id="rId29"/>
    <p:sldId id="1135" r:id="rId30"/>
    <p:sldId id="1120" r:id="rId31"/>
    <p:sldId id="1121" r:id="rId32"/>
    <p:sldId id="1122" r:id="rId33"/>
    <p:sldId id="1123" r:id="rId34"/>
    <p:sldId id="1138" r:id="rId35"/>
    <p:sldId id="1139" r:id="rId36"/>
    <p:sldId id="1140" r:id="rId37"/>
    <p:sldId id="1137" r:id="rId38"/>
    <p:sldId id="1124" r:id="rId39"/>
    <p:sldId id="1125" r:id="rId40"/>
    <p:sldId id="1126" r:id="rId41"/>
    <p:sldId id="1127" r:id="rId42"/>
    <p:sldId id="1128" r:id="rId43"/>
    <p:sldId id="1129" r:id="rId44"/>
    <p:sldId id="1130" r:id="rId45"/>
    <p:sldId id="1131" r:id="rId46"/>
    <p:sldId id="1132" r:id="rId47"/>
    <p:sldId id="1133" r:id="rId48"/>
    <p:sldId id="1141" r:id="rId49"/>
    <p:sldId id="1073" r:id="rId50"/>
  </p:sldIdLst>
  <p:sldSz cx="9144000" cy="6858000" type="screen4x3"/>
  <p:notesSz cx="6858000" cy="9144000"/>
  <p:custDataLst>
    <p:tags r:id="rId54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  <a:srgbClr val="FF4747"/>
    <a:srgbClr val="FF00FF"/>
    <a:srgbClr val="FFCCFF"/>
    <a:srgbClr val="CC99FF"/>
    <a:srgbClr val="800080"/>
    <a:srgbClr val="CC6600"/>
    <a:srgbClr val="008000"/>
    <a:srgbClr val="A5002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575" autoAdjust="0"/>
  </p:normalViewPr>
  <p:slideViewPr>
    <p:cSldViewPr>
      <p:cViewPr varScale="1">
        <p:scale>
          <a:sx n="150" d="100"/>
          <a:sy n="150" d="100"/>
        </p:scale>
        <p:origin x="-41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tags" Target="tags/tag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623497-17EC-4C85-AF35-E567DE506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27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03D026-CEFD-4132-B671-818C5F1E8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68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97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16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56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59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3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96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6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94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4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68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49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24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0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24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599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63E9-8AED-4D73-8646-5963558DAA9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8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4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035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9404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05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03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OU Supercomputing Center for Education &amp; Research</a:t>
            </a:r>
          </a:p>
        </p:txBody>
      </p:sp>
      <p:sp>
        <p:nvSpPr>
          <p:cNvPr id="9" name="Rectangle 104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0444E359-79E0-4AF8-A8E7-4848D3ACC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5" descr="ou201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35FF7-5179-46DA-B105-D41AB8E53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457200"/>
            <a:ext cx="2043113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978525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A9AA8-B67F-451E-A4EA-DB0938330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2EC9EB-093D-4AEC-827C-43FD36EDF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50A29B-C713-428D-8EEE-FBB5AB752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93038" cy="677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371600"/>
            <a:ext cx="79248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696F83-8082-4514-8AA9-864DCCAA6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FF6522-D39A-4EFB-9FD2-0F43165FD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2F73B-AF29-4A05-AF7F-4F48D4440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04F282-5D9D-4EB2-A4AC-1849A209E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AFA57-DB10-4D8E-B495-9E7DF239E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324600" y="6096000"/>
            <a:ext cx="1524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5F05-49DD-403D-8B1B-C58F7D6A2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33A4-B068-4571-97F3-222EF8233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CE84F-D98D-47F7-A4D6-21F3EE13A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3663" y="6172200"/>
            <a:ext cx="3995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dirty="0" smtClean="0"/>
              <a:t>Effective Communication w/Researchers</a:t>
            </a:r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1912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E90D56-9F13-476E-9C0C-A76A957C9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84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6800" y="6175524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35" descr="oscer_logo_crimson_200609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6127899"/>
            <a:ext cx="7762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9" descr="ouit_logo_small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47800" y="6127899"/>
            <a:ext cx="11430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Rectangle 7"/>
          <p:cNvSpPr>
            <a:spLocks noChangeArrowheads="1"/>
          </p:cNvSpPr>
          <p:nvPr userDrawn="1"/>
        </p:nvSpPr>
        <p:spPr bwMode="gray">
          <a:xfrm>
            <a:off x="609600" y="3810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 userDrawn="1"/>
        </p:nvSpPr>
        <p:spPr bwMode="gray">
          <a:xfrm>
            <a:off x="304800" y="12192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Tahoma" pitchFamily="34" charset="0"/>
            </a:endParaRPr>
          </a:p>
        </p:txBody>
      </p:sp>
      <p:sp>
        <p:nvSpPr>
          <p:cNvPr id="3079" name="Rectangle 9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762000" y="457200"/>
            <a:ext cx="80216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0" name="Rectangle 10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09600" y="13716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9" name="Picture 15" descr="ou201_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8904" y="609600"/>
            <a:ext cx="3937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8" r:id="rId3"/>
    <p:sldLayoutId id="2147483687" r:id="rId4"/>
    <p:sldLayoutId id="2147483679" r:id="rId5"/>
    <p:sldLayoutId id="2147483688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9" r:id="rId12"/>
    <p:sldLayoutId id="2147483690" r:id="rId13"/>
    <p:sldLayoutId id="2147483691" r:id="rId14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3399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6600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80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ellweb.bfa.nsf.gov/awdfr3/default.a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Oxygen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nsf.gov/pubs/2011/nsf11011/nsf11011.jsp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jpe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jpeg"/><Relationship Id="rId15" Type="http://schemas.openxmlformats.org/officeDocument/2006/relationships/image" Target="../media/image20.jpe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9" Type="http://schemas.openxmlformats.org/officeDocument/2006/relationships/image" Target="../media/image14.jpeg"/><Relationship Id="rId10" Type="http://schemas.openxmlformats.org/officeDocument/2006/relationships/image" Target="../media/image15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tags" Target="../tags/tag6.xml"/><Relationship Id="rId3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Hydrogen" TargetMode="External"/><Relationship Id="rId3" Type="http://schemas.openxmlformats.org/officeDocument/2006/relationships/hyperlink" Target="http://en.wikipedia.org/wiki/Heliu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Planets%23Mass" TargetMode="External"/><Relationship Id="rId3" Type="http://schemas.openxmlformats.org/officeDocument/2006/relationships/hyperlink" Target="http://en.wikipedia.org/wiki/Eart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tutorcircle.com/cms/images/44/periodic-table11.PNG" TargetMode="External"/><Relationship Id="rId4" Type="http://schemas.openxmlformats.org/officeDocument/2006/relationships/image" Target="../media/image7.png"/><Relationship Id="rId5" Type="http://schemas.openxmlformats.org/officeDocument/2006/relationships/hyperlink" Target="http://user.astro.columbia.edu/~gbryan/Site/IGM_files/gas_density_z0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81000" y="4724400"/>
            <a:ext cx="1524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9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933448"/>
            <a:ext cx="8382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Effective Communication:</a:t>
            </a:r>
            <a:b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How </a:t>
            </a:r>
            <a:r>
              <a:rPr lang="en-US" sz="35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to </a:t>
            </a:r>
            <a: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Talk to Researchers</a:t>
            </a:r>
            <a:b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en-US" sz="35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about Their Research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238500"/>
            <a:ext cx="80010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Henry </a:t>
            </a:r>
            <a:r>
              <a:rPr lang="en-US" b="1" dirty="0" err="1" smtClean="0"/>
              <a:t>Neeman</a:t>
            </a:r>
            <a:r>
              <a:rPr lang="en-US" b="1" dirty="0" smtClean="0"/>
              <a:t>, University of Oklahoma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Director, OU Supercomputing Center for Education &amp; Research (OSCER)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Assistant Vice President, Information Technology - Research Strategy Advisor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Associate Professor, College of Engineering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Adjunct Faculty, School of Computer Science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800" b="1" dirty="0" smtClean="0"/>
              <a:t>ACI-REF Virtual Residency 2015</a:t>
            </a:r>
          </a:p>
          <a:p>
            <a:pPr eaLnBrk="1" hangingPunct="1">
              <a:spcBef>
                <a:spcPts val="0"/>
              </a:spcBef>
            </a:pPr>
            <a:r>
              <a:rPr lang="en-US" sz="1600" b="1" dirty="0" smtClean="0"/>
              <a:t>Monday June 1 2015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67000" y="5254752"/>
            <a:ext cx="3886200" cy="1066800"/>
            <a:chOff x="1824" y="3120"/>
            <a:chExt cx="3168" cy="853"/>
          </a:xfrm>
        </p:grpSpPr>
        <p:pic>
          <p:nvPicPr>
            <p:cNvPr id="11272" name="Picture 9" descr="ouit_logo_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6" y="3168"/>
              <a:ext cx="153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3" name="Picture 6" descr="ou201_log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4" y="3264"/>
              <a:ext cx="432" cy="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7" descr="oscer_logo_crimson_2006091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04" y="3120"/>
              <a:ext cx="1209" cy="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or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if a domain scientist refers to CS as IT?</a:t>
            </a:r>
          </a:p>
          <a:p>
            <a:r>
              <a:rPr lang="en-US" dirty="0" smtClean="0"/>
              <a:t>Wait, CS people do research? I thought they were just there to help everyone else with their real research.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7596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Simulated Data Actually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had a colleague in Chemical Engineering who told me that, if he referred to data from a simulation as “data” in front of his colleagues, he’d be laughed out of the discipline.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8913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vs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is focused on discovery.</a:t>
            </a:r>
          </a:p>
          <a:p>
            <a:r>
              <a:rPr lang="en-US" dirty="0" smtClean="0"/>
              <a:t>Engineering is focused on design.</a:t>
            </a:r>
          </a:p>
          <a:p>
            <a:r>
              <a:rPr lang="en-US" dirty="0" smtClean="0"/>
              <a:t>In which case:</a:t>
            </a:r>
          </a:p>
          <a:p>
            <a:pPr lvl="1"/>
            <a:r>
              <a:rPr lang="en-US" dirty="0" smtClean="0"/>
              <a:t>Is a design project research?</a:t>
            </a:r>
          </a:p>
          <a:p>
            <a:pPr lvl="1"/>
            <a:r>
              <a:rPr lang="en-US" dirty="0" smtClean="0"/>
              <a:t>Do engineers do science research?</a:t>
            </a:r>
          </a:p>
          <a:p>
            <a:pPr lvl="1"/>
            <a:r>
              <a:rPr lang="en-US" dirty="0" smtClean="0"/>
              <a:t>What is research about software?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47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Researcher Types</a:t>
            </a:r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642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Researcher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Faculty</a:t>
            </a:r>
          </a:p>
          <a:p>
            <a:pPr lvl="1"/>
            <a:r>
              <a:rPr lang="en-US" dirty="0" smtClean="0"/>
              <a:t>Tenure-Track </a:t>
            </a:r>
            <a:r>
              <a:rPr lang="en-US" dirty="0"/>
              <a:t>Faculty</a:t>
            </a:r>
          </a:p>
          <a:p>
            <a:pPr lvl="1"/>
            <a:r>
              <a:rPr lang="en-US" dirty="0" smtClean="0"/>
              <a:t>Tenured Faculty</a:t>
            </a:r>
          </a:p>
          <a:p>
            <a:pPr lvl="1"/>
            <a:r>
              <a:rPr lang="en-US" dirty="0" smtClean="0"/>
              <a:t>Research Faculty</a:t>
            </a:r>
          </a:p>
          <a:p>
            <a:r>
              <a:rPr lang="en-US" dirty="0" smtClean="0"/>
              <a:t>Staff</a:t>
            </a:r>
          </a:p>
          <a:p>
            <a:pPr lvl="1"/>
            <a:r>
              <a:rPr lang="en-US" dirty="0" smtClean="0"/>
              <a:t>Postdocs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140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Tenure-Track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640"/>
            <a:ext cx="82296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At research-intensive institutions:</a:t>
            </a:r>
          </a:p>
          <a:p>
            <a:r>
              <a:rPr lang="en-US" b="1" u="sng" dirty="0" smtClean="0"/>
              <a:t>Incentive Structure</a:t>
            </a:r>
            <a:r>
              <a:rPr lang="en-US" dirty="0" smtClean="0"/>
              <a:t>: I need to publish lots of papers, bring in lots of grant money and graduate lots of students, or I’m fired.</a:t>
            </a:r>
          </a:p>
          <a:p>
            <a:r>
              <a:rPr lang="en-US" b="1" u="sng" dirty="0" smtClean="0"/>
              <a:t>Need</a:t>
            </a:r>
            <a:r>
              <a:rPr lang="en-US" dirty="0" smtClean="0"/>
              <a:t>: I need stuff to work now and keep working reliably.</a:t>
            </a:r>
          </a:p>
          <a:p>
            <a:r>
              <a:rPr lang="en-US" b="1" u="sng" dirty="0" smtClean="0"/>
              <a:t>Timeline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 have 7 years (typical tenure-track duration), </a:t>
            </a:r>
            <a:r>
              <a:rPr lang="en-US" b="1" dirty="0" smtClean="0"/>
              <a:t>BUT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 have 6 years (the 7</a:t>
            </a:r>
            <a:r>
              <a:rPr lang="en-US" baseline="30000" dirty="0" smtClean="0"/>
              <a:t>th</a:t>
            </a:r>
            <a:r>
              <a:rPr lang="en-US" dirty="0" smtClean="0"/>
              <a:t> year is finding a job elsewhere if I don’t get tenure), </a:t>
            </a:r>
            <a:r>
              <a:rPr lang="en-US" b="1" dirty="0" smtClean="0"/>
              <a:t>BUT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 have 5 years (the 6</a:t>
            </a:r>
            <a:r>
              <a:rPr lang="en-US" baseline="30000" dirty="0" smtClean="0"/>
              <a:t>th</a:t>
            </a:r>
            <a:r>
              <a:rPr lang="en-US" dirty="0" smtClean="0"/>
              <a:t> year is when my materials are evaluated), </a:t>
            </a:r>
            <a:r>
              <a:rPr lang="en-US" b="1" dirty="0" smtClean="0"/>
              <a:t>BUT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 have </a:t>
            </a:r>
            <a:r>
              <a:rPr lang="en-US" b="1" u="sng" dirty="0" smtClean="0"/>
              <a:t>4 ½ years</a:t>
            </a:r>
            <a:r>
              <a:rPr lang="en-US" dirty="0" smtClean="0"/>
              <a:t>, because it typically takes a journal article    6 months from submitted to published.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899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Tenured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640"/>
            <a:ext cx="81534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 research-intensive institutions</a:t>
            </a:r>
            <a:r>
              <a:rPr lang="en-US" dirty="0" smtClean="0"/>
              <a:t>:</a:t>
            </a:r>
            <a:endParaRPr lang="en-US" b="1" u="sng" dirty="0" smtClean="0"/>
          </a:p>
          <a:p>
            <a:r>
              <a:rPr lang="en-US" b="1" u="sng" dirty="0" smtClean="0"/>
              <a:t>Incentive </a:t>
            </a:r>
            <a:r>
              <a:rPr lang="en-US" b="1" u="sng" dirty="0"/>
              <a:t>Structure</a:t>
            </a:r>
            <a:r>
              <a:rPr lang="en-US" dirty="0"/>
              <a:t>: I need to publish lots of </a:t>
            </a:r>
            <a:r>
              <a:rPr lang="en-US" dirty="0" smtClean="0"/>
              <a:t>papers, </a:t>
            </a:r>
            <a:r>
              <a:rPr lang="en-US" dirty="0"/>
              <a:t>bring in lots of grant money and graduate </a:t>
            </a:r>
            <a:r>
              <a:rPr lang="en-US" dirty="0" smtClean="0"/>
              <a:t>lots of students</a:t>
            </a:r>
            <a:r>
              <a:rPr lang="en-US" dirty="0"/>
              <a:t>, or </a:t>
            </a:r>
            <a:r>
              <a:rPr lang="en-US" dirty="0" smtClean="0"/>
              <a:t>I don’t get a raise and I don’t get a named chair.</a:t>
            </a:r>
            <a:endParaRPr lang="en-US" dirty="0"/>
          </a:p>
          <a:p>
            <a:r>
              <a:rPr lang="en-US" b="1" u="sng" dirty="0"/>
              <a:t>Need</a:t>
            </a:r>
            <a:r>
              <a:rPr lang="en-US" dirty="0"/>
              <a:t>: I need stuff to work now and keep working reliably.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604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Faculty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11640"/>
            <a:ext cx="7924800" cy="4648200"/>
          </a:xfrm>
        </p:spPr>
        <p:txBody>
          <a:bodyPr/>
          <a:lstStyle/>
          <a:p>
            <a:r>
              <a:rPr lang="en-US" dirty="0" smtClean="0"/>
              <a:t>If I don’t bring in grant money, I’m laid off.</a:t>
            </a:r>
          </a:p>
          <a:p>
            <a:r>
              <a:rPr lang="en-US" dirty="0" smtClean="0"/>
              <a:t>I need to publish a lot to keep bringing in grant money.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03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Postdocs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11640"/>
            <a:ext cx="7924800" cy="4648200"/>
          </a:xfrm>
        </p:spPr>
        <p:txBody>
          <a:bodyPr/>
          <a:lstStyle/>
          <a:p>
            <a:r>
              <a:rPr lang="en-US" dirty="0" smtClean="0"/>
              <a:t>I need to publish a lot or I’ll lose my postdoc.</a:t>
            </a:r>
          </a:p>
          <a:p>
            <a:r>
              <a:rPr lang="en-US" dirty="0" smtClean="0"/>
              <a:t>I need to learn how to get lots of grant money, and even actually get some of my own, so I can get a permanent position.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990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of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276350"/>
            <a:ext cx="8515350" cy="484981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National Science Foundation, FY2014: 23% overall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BIO 27%, CISE 23%, EHR 17%, ENG 18%, GEO 26%, MPS 26%,    SBE 22%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Office of Director 45%, Office of Polar Programs 75%</a:t>
            </a:r>
          </a:p>
          <a:p>
            <a:pPr lvl="1">
              <a:spcBef>
                <a:spcPts val="0"/>
              </a:spcBef>
            </a:pPr>
            <a:r>
              <a:rPr lang="en-US" dirty="0" err="1" smtClean="0"/>
              <a:t>EPSCoR</a:t>
            </a:r>
            <a:r>
              <a:rPr lang="en-US" dirty="0" smtClean="0"/>
              <a:t> jurisdictions: American Samoa/Guam 0% (no PhD-granting),        MS 12%, WV 14%, ND/ID/AL 15%, AR 16%, SC/KY/KS 17%,  MO/NE/LA 18%, PR/WY/NM 19%, OK 20%, VT 21%, NH/IA 22%,   HI 23%, NV/DE/SD/ME/AK 24%, MT 25%, USVI 29%, RI 34%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Non-</a:t>
            </a:r>
            <a:r>
              <a:rPr lang="en-US" dirty="0" err="1" smtClean="0"/>
              <a:t>EPSCoR</a:t>
            </a:r>
            <a:r>
              <a:rPr lang="en-US" dirty="0" smtClean="0"/>
              <a:t> jurisdictions: FL/OH 17%, TX 18%, TN/VA 20%,          AZ 21%, GA/IN 22%, MI/NC/NJ/NY/OR/PA 24%,          IL/MA/MD/WA 25%, CO/CT 26%, CA 27%, WI 28%, MN 30%,        DC 36%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Funding is governed by the </a:t>
            </a:r>
            <a:r>
              <a:rPr lang="en-US" u="sng" dirty="0" smtClean="0"/>
              <a:t>Law of Large Numbers</a:t>
            </a:r>
            <a:r>
              <a:rPr lang="en-US" dirty="0" smtClean="0"/>
              <a:t>: you have to submit lots of proposals to get any funding.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NSF CC-NIE 2013: 87 proposals, 43 grants (49%)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NSF CC*IIE 2014: 132 proposals, 46 grants (35%)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NSF MRI 2010: 993 proposals, 941 reviewed, 150 awarded (15%)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Henry (as PI/Co-PI, 1999-): 52 proposals, 11 awards, 2 pending (22%)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smtClean="0">
                <a:hlinkClick r:id="rId2"/>
              </a:rPr>
              <a:t>http://dellweb.bfa.nsf.gov/awdfr3/default.asp</a:t>
            </a:r>
            <a:endParaRPr lang="en-US" sz="15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53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150018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How to Talk to Researchers:</a:t>
            </a:r>
          </a:p>
          <a:p>
            <a:pPr algn="ctr"/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Research Terminology</a:t>
            </a:r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287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000" dirty="0" smtClean="0">
                <a:latin typeface="Arial Black" panose="020B0A04020102020204" pitchFamily="34" charset="0"/>
              </a:rPr>
              <a:t>Things to Say to a Researcher</a:t>
            </a:r>
            <a:endParaRPr lang="en-US" sz="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901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“This other way of doing it is cheaper than how you’re currently doing it.”</a:t>
            </a:r>
          </a:p>
          <a:p>
            <a:r>
              <a:rPr lang="en-US" dirty="0" smtClean="0"/>
              <a:t>“For the same cost, it could be so much better.”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949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“You get to decide how to use your piece.”</a:t>
            </a:r>
          </a:p>
          <a:p>
            <a:r>
              <a:rPr lang="en-US" dirty="0" smtClean="0"/>
              <a:t>“You can share it with whoever you want.”</a:t>
            </a:r>
          </a:p>
          <a:p>
            <a:r>
              <a:rPr lang="en-US" dirty="0" smtClean="0"/>
              <a:t>“It’s not my place to tell you how to spend your own money.”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2345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“Your students won’t have to spend their time taking care of this.”</a:t>
            </a:r>
          </a:p>
          <a:p>
            <a:r>
              <a:rPr lang="en-US" dirty="0" smtClean="0"/>
              <a:t>“We don’t charge for this service.”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7948"/>
      </p:ext>
    </p:extLst>
  </p:cSld>
  <p:clrMapOvr>
    <a:masterClrMapping/>
  </p:clrMapOvr>
  <p:transition xmlns:p14="http://schemas.microsoft.com/office/powerpoint/2010/main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150018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5000" dirty="0">
                <a:solidFill>
                  <a:schemeClr val="tx1"/>
                </a:solidFill>
                <a:latin typeface="Arial Black" panose="020B0A04020102020204" pitchFamily="34" charset="0"/>
              </a:rPr>
              <a:t>How to Find Researchers</a:t>
            </a:r>
          </a:p>
        </p:txBody>
      </p:sp>
    </p:spTree>
    <p:extLst>
      <p:ext uri="{BB962C8B-B14F-4D97-AF65-F5344CB8AC3E}">
        <p14:creationId xmlns:p14="http://schemas.microsoft.com/office/powerpoint/2010/main" val="42679489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the CDS&amp;E Researchers?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to your institution’s website.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on Academics.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Search for departmental websites.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 each departmental website, find the list of faculty (the link is usually “Faculty” or “People”).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Read their research descriptions.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9718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 to Look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74038" cy="4648200"/>
          </a:xfrm>
        </p:spPr>
        <p:txBody>
          <a:bodyPr/>
          <a:lstStyle/>
          <a:p>
            <a:r>
              <a:rPr lang="en-US" dirty="0" smtClean="0"/>
              <a:t>Computational</a:t>
            </a:r>
          </a:p>
          <a:p>
            <a:r>
              <a:rPr lang="en-US" dirty="0" smtClean="0"/>
              <a:t>Numerical</a:t>
            </a:r>
          </a:p>
          <a:p>
            <a:r>
              <a:rPr lang="en-US" dirty="0" smtClean="0"/>
              <a:t>Parallel (especially in CS)</a:t>
            </a:r>
          </a:p>
          <a:p>
            <a:r>
              <a:rPr lang="en-US" dirty="0" smtClean="0"/>
              <a:t>Informatics</a:t>
            </a:r>
          </a:p>
          <a:p>
            <a:r>
              <a:rPr lang="en-US" dirty="0" smtClean="0"/>
              <a:t>Calculation</a:t>
            </a:r>
          </a:p>
          <a:p>
            <a:r>
              <a:rPr lang="en-US" dirty="0" smtClean="0"/>
              <a:t>Modeling</a:t>
            </a:r>
          </a:p>
          <a:p>
            <a:r>
              <a:rPr lang="en-US" dirty="0" smtClean="0"/>
              <a:t>Simulation</a:t>
            </a:r>
          </a:p>
          <a:p>
            <a:r>
              <a:rPr lang="en-US" dirty="0" smtClean="0"/>
              <a:t>For Chemistry, look for Physical Chemists and Biochemists.</a:t>
            </a:r>
          </a:p>
          <a:p>
            <a:pPr marL="0" indent="0">
              <a:buNone/>
            </a:pPr>
            <a:r>
              <a:rPr lang="en-US" dirty="0" smtClean="0"/>
              <a:t>There are plenty of others – over time you’ll develop a feel for it.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655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Them!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 those faculty.</a:t>
            </a:r>
          </a:p>
          <a:p>
            <a:r>
              <a:rPr lang="en-US" dirty="0" smtClean="0"/>
              <a:t>Tell them what your role is.</a:t>
            </a:r>
          </a:p>
          <a:p>
            <a:r>
              <a:rPr lang="en-US" dirty="0" smtClean="0"/>
              <a:t>If it’s for a proposal, tell them:</a:t>
            </a:r>
          </a:p>
          <a:p>
            <a:pPr lvl="1"/>
            <a:r>
              <a:rPr lang="en-US" dirty="0" smtClean="0"/>
              <a:t>what the program is;</a:t>
            </a:r>
          </a:p>
          <a:p>
            <a:pPr lvl="1"/>
            <a:r>
              <a:rPr lang="en-US" dirty="0"/>
              <a:t>what the due date is;</a:t>
            </a:r>
          </a:p>
          <a:p>
            <a:pPr lvl="1"/>
            <a:r>
              <a:rPr lang="en-US" dirty="0" smtClean="0"/>
              <a:t>how much money is on the table.</a:t>
            </a:r>
          </a:p>
          <a:p>
            <a:r>
              <a:rPr lang="en-US" dirty="0" smtClean="0"/>
              <a:t>Ask them what their computational/storage/network/whatever needs are.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744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Often?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Try to do this at least every few years, because new faculty come in, and you may not be in the loop about them.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Effective Communication w/Researchers</a:t>
            </a:r>
          </a:p>
          <a:p>
            <a:pPr>
              <a:defRPr/>
            </a:pPr>
            <a:r>
              <a:rPr lang="fr-FR" smtClean="0"/>
              <a:t>ACI-REF Virt Res 2015, Mon June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60730"/>
      </p:ext>
    </p:extLst>
  </p:cSld>
  <p:clrMapOvr>
    <a:masterClrMapping/>
  </p:clrMapOvr>
  <p:transition xmlns:p14="http://schemas.microsoft.com/office/powerpoint/2010/main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Let’s give it a try and see whether we can find some.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Effective Communication w/Researchers</a:t>
            </a:r>
          </a:p>
          <a:p>
            <a:pPr>
              <a:defRPr/>
            </a:pPr>
            <a:r>
              <a:rPr lang="fr-FR" smtClean="0"/>
              <a:t>ACI-REF Virt Res 2015, Mon June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5719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Oxygen a Metal?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How many of you believe that oxygen is a metal?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176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 to New Faculty Meet-n-Greets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your institution have events for new faculty?</a:t>
            </a:r>
          </a:p>
          <a:p>
            <a:r>
              <a:rPr lang="en-US" dirty="0" smtClean="0"/>
              <a:t>Go to them!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053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Them!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an appointment to visit with them.</a:t>
            </a:r>
          </a:p>
          <a:p>
            <a:pPr lvl="1"/>
            <a:r>
              <a:rPr lang="en-US" dirty="0" smtClean="0"/>
              <a:t>Even better, offer to take them to lunch.</a:t>
            </a:r>
          </a:p>
          <a:p>
            <a:pPr lvl="2"/>
            <a:r>
              <a:rPr lang="en-US" dirty="0" smtClean="0"/>
              <a:t>If you can get your institution to pay for the lunch,  even better.</a:t>
            </a:r>
          </a:p>
          <a:p>
            <a:r>
              <a:rPr lang="en-US" dirty="0" smtClean="0"/>
              <a:t>Ask them questions:</a:t>
            </a:r>
          </a:p>
          <a:p>
            <a:pPr lvl="1"/>
            <a:r>
              <a:rPr lang="en-US" dirty="0" smtClean="0"/>
              <a:t>At a high level, what’s your research about?</a:t>
            </a:r>
          </a:p>
          <a:p>
            <a:pPr lvl="1"/>
            <a:r>
              <a:rPr lang="en-US" dirty="0" smtClean="0"/>
              <a:t>What are the computing- and/or data-intensive aspects of your research?</a:t>
            </a:r>
          </a:p>
          <a:p>
            <a:pPr lvl="1"/>
            <a:r>
              <a:rPr lang="en-US" dirty="0" smtClean="0"/>
              <a:t>If you had an infinitely large, infinitely fast computer, what research would you want to do?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5301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Specific, Open-Ended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language is your software written in?</a:t>
            </a:r>
          </a:p>
          <a:p>
            <a:r>
              <a:rPr lang="en-US" dirty="0" smtClean="0"/>
              <a:t>Is it parallelized?</a:t>
            </a:r>
          </a:p>
          <a:p>
            <a:r>
              <a:rPr lang="en-US" dirty="0" smtClean="0"/>
              <a:t>Who wrote it?</a:t>
            </a:r>
          </a:p>
          <a:p>
            <a:r>
              <a:rPr lang="en-US" dirty="0"/>
              <a:t>What operating system(s) has it been run on?</a:t>
            </a:r>
          </a:p>
          <a:p>
            <a:r>
              <a:rPr lang="en-US" dirty="0"/>
              <a:t>Briefly describe the science problem it's used for</a:t>
            </a:r>
            <a:r>
              <a:rPr lang="en-US" dirty="0" smtClean="0"/>
              <a:t>.</a:t>
            </a:r>
          </a:p>
          <a:p>
            <a:r>
              <a:rPr lang="en-US" dirty="0"/>
              <a:t>Briefly describe the numerical method or algorithm.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9105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How </a:t>
            </a:r>
            <a:r>
              <a:rPr lang="en-US" dirty="0"/>
              <a:t>big is the memory footprint when </a:t>
            </a:r>
            <a:r>
              <a:rPr lang="en-US" dirty="0" smtClean="0"/>
              <a:t>running?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How many </a:t>
            </a:r>
            <a:r>
              <a:rPr lang="en-US" dirty="0" err="1"/>
              <a:t>timesteps</a:t>
            </a:r>
            <a:r>
              <a:rPr lang="en-US" dirty="0"/>
              <a:t>/iterations do you plan to run per experiment</a:t>
            </a:r>
            <a:r>
              <a:rPr lang="en-US" dirty="0" smtClean="0"/>
              <a:t>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How many such experiments do you plan to run per year</a:t>
            </a:r>
            <a:r>
              <a:rPr lang="en-US" dirty="0" smtClean="0"/>
              <a:t>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Does it have no input, a little bit of input or a lot of input</a:t>
            </a:r>
            <a:r>
              <a:rPr lang="en-US" dirty="0" smtClean="0"/>
              <a:t>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Does it have a little bit of output or a lot of output</a:t>
            </a:r>
            <a:r>
              <a:rPr lang="en-US" dirty="0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508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code consistently indented?</a:t>
            </a:r>
          </a:p>
          <a:p>
            <a:r>
              <a:rPr lang="en-US" dirty="0"/>
              <a:t>Are the variable names meaningful, especially outside the code?</a:t>
            </a:r>
          </a:p>
          <a:p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there a preference for numeric literal constants or for named constants?</a:t>
            </a:r>
          </a:p>
          <a:p>
            <a:r>
              <a:rPr lang="en-US" dirty="0"/>
              <a:t> </a:t>
            </a:r>
            <a:r>
              <a:rPr lang="en-US" dirty="0" smtClean="0"/>
              <a:t>Are </a:t>
            </a:r>
            <a:r>
              <a:rPr lang="en-US" dirty="0"/>
              <a:t>"inputs" actually input, or are they hardwired at compile time?</a:t>
            </a:r>
          </a:p>
          <a:p>
            <a:r>
              <a:rPr lang="en-US" dirty="0"/>
              <a:t> </a:t>
            </a:r>
            <a:r>
              <a:rPr lang="en-US" dirty="0" smtClean="0"/>
              <a:t>Are </a:t>
            </a:r>
            <a:r>
              <a:rPr lang="en-US" dirty="0"/>
              <a:t>arrays allocated statically or dynamically? If dynamically, on the stack or on the heap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Effective Communication w/Researchers</a:t>
            </a:r>
          </a:p>
          <a:p>
            <a:pPr>
              <a:defRPr/>
            </a:pPr>
            <a:r>
              <a:rPr lang="fr-FR" smtClean="0"/>
              <a:t>ACI-REF Virt Res 2015, Mon June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59838"/>
      </p:ext>
    </p:extLst>
  </p:cSld>
  <p:clrMapOvr>
    <a:masterClrMapping/>
  </p:clrMapOvr>
  <p:transition xmlns:p14="http://schemas.microsoft.com/office/powerpoint/2010/main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Fortran 77, are there common blocks (poison)?</a:t>
            </a:r>
          </a:p>
          <a:p>
            <a:r>
              <a:rPr lang="en-US" dirty="0"/>
              <a:t> </a:t>
            </a:r>
            <a:r>
              <a:rPr lang="en-US" dirty="0" smtClean="0"/>
              <a:t>Are </a:t>
            </a:r>
            <a:r>
              <a:rPr lang="en-US" dirty="0"/>
              <a:t>there many small variables/objects, or a few big ones?</a:t>
            </a:r>
          </a:p>
          <a:p>
            <a:r>
              <a:rPr lang="en-US" dirty="0"/>
              <a:t> </a:t>
            </a:r>
            <a:r>
              <a:rPr lang="en-US" dirty="0" smtClean="0"/>
              <a:t>Are </a:t>
            </a:r>
            <a:r>
              <a:rPr lang="en-US" dirty="0"/>
              <a:t>there many small procedures/methods, or a few big ones?</a:t>
            </a:r>
          </a:p>
          <a:p>
            <a:r>
              <a:rPr lang="en-US" dirty="0"/>
              <a:t> </a:t>
            </a:r>
            <a:r>
              <a:rPr lang="en-US" dirty="0" smtClean="0"/>
              <a:t>What </a:t>
            </a:r>
            <a:r>
              <a:rPr lang="en-US" dirty="0"/>
              <a:t>is the format of the input and output? (e.g., plain text, native binary, portable binary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 </a:t>
            </a:r>
            <a:r>
              <a:rPr lang="en-US" dirty="0" smtClean="0"/>
              <a:t>Does </a:t>
            </a:r>
            <a:r>
              <a:rPr lang="en-US" dirty="0"/>
              <a:t>the code input and/or output metadata as well as data?</a:t>
            </a:r>
          </a:p>
          <a:p>
            <a:r>
              <a:rPr lang="en-US" dirty="0"/>
              <a:t> </a:t>
            </a:r>
            <a:r>
              <a:rPr lang="en-US" dirty="0" smtClean="0"/>
              <a:t>Does </a:t>
            </a:r>
            <a:r>
              <a:rPr lang="en-US" dirty="0"/>
              <a:t>I/O occur occasionally or frequently?</a:t>
            </a:r>
          </a:p>
          <a:p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argument passing consistent or chaotic?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Effective Communication w/Researchers</a:t>
            </a:r>
          </a:p>
          <a:p>
            <a:pPr>
              <a:defRPr/>
            </a:pPr>
            <a:r>
              <a:rPr lang="fr-FR" smtClean="0"/>
              <a:t>ACI-REF Virt Res 2015, Mon June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2847"/>
      </p:ext>
    </p:extLst>
  </p:cSld>
  <p:clrMapOvr>
    <a:masterClrMapping/>
  </p:clrMapOvr>
  <p:transition xmlns:p14="http://schemas.microsoft.com/office/powerpoint/2010/main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 code use non-portable tricks? (e.g., Fortran array dummy/formal arguments of length 1, passing an array of one type but intentionally receiving it as an array of another type)</a:t>
            </a:r>
          </a:p>
          <a:p>
            <a:r>
              <a:rPr lang="en-US" dirty="0"/>
              <a:t> </a:t>
            </a:r>
            <a:r>
              <a:rPr lang="en-US" dirty="0" smtClean="0"/>
              <a:t>Is </a:t>
            </a:r>
            <a:r>
              <a:rPr lang="en-US" dirty="0"/>
              <a:t>the code reasonably vanilla, or does it have nonstandard tricks in it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Effective Communication w/Researchers</a:t>
            </a:r>
          </a:p>
          <a:p>
            <a:pPr>
              <a:defRPr/>
            </a:pPr>
            <a:r>
              <a:rPr lang="fr-FR" smtClean="0"/>
              <a:t>ACI-REF Virt Res 2015, Mon June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49651"/>
      </p:ext>
    </p:extLst>
  </p:cSld>
  <p:clrMapOvr>
    <a:masterClrMapping/>
  </p:clrMapOvr>
  <p:transition xmlns:p14="http://schemas.microsoft.com/office/powerpoint/2010/main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Questions Don’t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are questions whose answers you don’t really care about – but they’ll lead to useful discussions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 once interviewed a research team and got almost 9 pages of notes from the first 9 questions.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Effective Communication w/Researchers</a:t>
            </a:r>
          </a:p>
          <a:p>
            <a:pPr>
              <a:defRPr/>
            </a:pPr>
            <a:r>
              <a:rPr lang="fr-FR" smtClean="0"/>
              <a:t>ACI-REF Virt Res 2015, Mon June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07729"/>
      </p:ext>
    </p:extLst>
  </p:cSld>
  <p:clrMapOvr>
    <a:masterClrMapping/>
  </p:clrMapOvr>
  <p:transition xmlns:p14="http://schemas.microsoft.com/office/powerpoint/2010/main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56619"/>
            <a:ext cx="7772400" cy="150018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5000" dirty="0">
                <a:solidFill>
                  <a:schemeClr val="tx1"/>
                </a:solidFill>
                <a:latin typeface="Arial Black" panose="020B0A04020102020204" pitchFamily="34" charset="0"/>
              </a:rPr>
              <a:t>How to Find </a:t>
            </a:r>
            <a:r>
              <a:rPr lang="en-US" sz="5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Researcher Projects</a:t>
            </a:r>
            <a:endParaRPr lang="en-US" sz="5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7464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Their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you’ve already talked to the researchers, you probably have a pretty good idea of who’s got big data and/or         big compute needs.</a:t>
            </a:r>
          </a:p>
          <a:p>
            <a:r>
              <a:rPr lang="en-US" dirty="0" smtClean="0"/>
              <a:t>Now you need to find out specifically how much Cyberinfrastructure capacity they need.</a:t>
            </a:r>
          </a:p>
          <a:p>
            <a:r>
              <a:rPr lang="en-US" dirty="0" smtClean="0"/>
              <a:t>You can always ask, but you’ll get more information           if you’re writing an equipment proposal.</a:t>
            </a:r>
          </a:p>
          <a:p>
            <a:pPr lvl="1"/>
            <a:r>
              <a:rPr lang="en-US" dirty="0" smtClean="0"/>
              <a:t>“I’m going to get you free goodies. Please send me a one page project summary plus the following details.”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8998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 in Real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Atomic number 8</a:t>
            </a:r>
          </a:p>
          <a:p>
            <a:r>
              <a:rPr lang="en-US" dirty="0" err="1" smtClean="0"/>
              <a:t>Chalcogen</a:t>
            </a:r>
            <a:endParaRPr lang="en-US" dirty="0" smtClean="0"/>
          </a:p>
          <a:p>
            <a:r>
              <a:rPr lang="en-US" dirty="0" smtClean="0"/>
              <a:t>Key element in life</a:t>
            </a:r>
          </a:p>
          <a:p>
            <a:r>
              <a:rPr lang="en-US" dirty="0" smtClean="0"/>
              <a:t>Also fire, rust</a:t>
            </a:r>
          </a:p>
          <a:p>
            <a:pPr marL="0" indent="0">
              <a:buNone/>
            </a:pPr>
            <a:r>
              <a:rPr lang="en-US" sz="1500" dirty="0" smtClean="0">
                <a:hlinkClick r:id="rId2"/>
              </a:rPr>
              <a:t>http://en.wikipedia.org/wiki/Oxygen</a:t>
            </a:r>
            <a:endParaRPr lang="en-US" sz="1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2330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Proposal Questions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funding does your research currently have? How much is pending? Planned? From what sources?</a:t>
            </a:r>
          </a:p>
          <a:p>
            <a:r>
              <a:rPr lang="en-US" dirty="0" smtClean="0"/>
              <a:t>How many faculty, staff, postdocs, grad students and undergrads on your team will be served by this equipment?</a:t>
            </a:r>
          </a:p>
          <a:p>
            <a:r>
              <a:rPr lang="en-US" dirty="0" smtClean="0"/>
              <a:t>What makes your research transformational?</a:t>
            </a:r>
          </a:p>
          <a:p>
            <a:r>
              <a:rPr lang="en-US" dirty="0" smtClean="0"/>
              <a:t>What are the broader impacts?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186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Proposal Questions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much of </a:t>
            </a:r>
            <a:r>
              <a:rPr lang="en-US" dirty="0" smtClean="0"/>
              <a:t>the proposed </a:t>
            </a:r>
            <a:r>
              <a:rPr lang="en-US" dirty="0"/>
              <a:t>resource (CPU hours, storage, </a:t>
            </a:r>
            <a:r>
              <a:rPr lang="en-US" dirty="0" smtClean="0"/>
              <a:t>bandwidth, </a:t>
            </a:r>
            <a:r>
              <a:rPr lang="en-US" dirty="0"/>
              <a:t>whatever) do you expect to need over the next N years?</a:t>
            </a:r>
          </a:p>
          <a:p>
            <a:r>
              <a:rPr lang="en-US" dirty="0" smtClean="0"/>
              <a:t>How did you calculate this amount?</a:t>
            </a:r>
          </a:p>
          <a:p>
            <a:r>
              <a:rPr lang="en-US" dirty="0" smtClean="0"/>
              <a:t>Please give me a one page summary of your research that incorporates these issues.</a:t>
            </a:r>
          </a:p>
          <a:p>
            <a:pPr lvl="1"/>
            <a:r>
              <a:rPr lang="en-US" dirty="0" smtClean="0"/>
              <a:t>This is typically straightforward, because faculty often have either a 1 page summary from a grant proposal or a more broad research statement.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532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0" dirty="0" smtClean="0"/>
              <a:t>MRI/CRI for HPC Cluster Questions #1</a:t>
            </a:r>
            <a:endParaRPr lang="en-US" sz="35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4849813"/>
          </a:xfrm>
        </p:spPr>
        <p:txBody>
          <a:bodyPr>
            <a:normAutofit/>
          </a:bodyPr>
          <a:lstStyle/>
          <a:p>
            <a:r>
              <a:rPr lang="en-US" dirty="0" smtClean="0"/>
              <a:t>How many CPU core hours or node hours will you need over the next N years?</a:t>
            </a:r>
          </a:p>
          <a:p>
            <a:r>
              <a:rPr lang="en-US" dirty="0" smtClean="0"/>
              <a:t>How did you determine that?</a:t>
            </a:r>
          </a:p>
          <a:p>
            <a:r>
              <a:rPr lang="en-US" dirty="0" smtClean="0"/>
              <a:t>Have you benchmarked your code?</a:t>
            </a:r>
          </a:p>
          <a:p>
            <a:pPr lvl="1"/>
            <a:r>
              <a:rPr lang="en-US" dirty="0" smtClean="0"/>
              <a:t>On what platform?</a:t>
            </a:r>
          </a:p>
          <a:p>
            <a:pPr lvl="1"/>
            <a:r>
              <a:rPr lang="en-US" dirty="0" smtClean="0"/>
              <a:t>What is the expected performance improvement on the proposed instrument, compared to the platform you benchmarked on?</a:t>
            </a:r>
          </a:p>
          <a:p>
            <a:pPr lvl="1"/>
            <a:r>
              <a:rPr lang="en-US" dirty="0" smtClean="0"/>
              <a:t>Do you plan to optimize the software? If so, what performance improvement do you anticipate?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[This only applies to their own homebrew codes.]</a:t>
            </a:r>
          </a:p>
          <a:p>
            <a:pPr marL="457200" lvl="1" indent="0">
              <a:buNone/>
            </a:pPr>
            <a:r>
              <a:rPr lang="en-US" sz="2400" dirty="0" smtClean="0">
                <a:hlinkClick r:id="rId3"/>
              </a:rPr>
              <a:t>http://www.nsf.gov/pubs/2011/nsf11011/nsf11011.jsp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8057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50" dirty="0"/>
              <a:t>MRI/CRI </a:t>
            </a:r>
            <a:r>
              <a:rPr lang="en-US" sz="3550" dirty="0" smtClean="0"/>
              <a:t>for HPC </a:t>
            </a:r>
            <a:r>
              <a:rPr lang="en-US" sz="3550" dirty="0"/>
              <a:t>Cluster </a:t>
            </a:r>
            <a:r>
              <a:rPr lang="en-US" sz="3550" dirty="0" smtClean="0"/>
              <a:t>Questions #2</a:t>
            </a:r>
            <a:endParaRPr lang="en-US" sz="35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proposal is for a new type of platform (for example, accelerators such as GPUs or Intel Xeon Phi/MIC):</a:t>
            </a:r>
          </a:p>
          <a:p>
            <a:pPr lvl="1"/>
            <a:r>
              <a:rPr lang="en-US" dirty="0" smtClean="0"/>
              <a:t>Who will be responsible for porting the code to the new platform?</a:t>
            </a:r>
          </a:p>
          <a:p>
            <a:pPr lvl="2"/>
            <a:r>
              <a:rPr lang="en-US" dirty="0" smtClean="0"/>
              <a:t>If this is either a community code or a commercial code, the porting may already have been done by the developers.</a:t>
            </a:r>
          </a:p>
          <a:p>
            <a:pPr lvl="1"/>
            <a:r>
              <a:rPr lang="en-US" dirty="0" smtClean="0"/>
              <a:t>Have they committed to do so?</a:t>
            </a:r>
          </a:p>
          <a:p>
            <a:pPr lvl="1"/>
            <a:r>
              <a:rPr lang="en-US" dirty="0" smtClean="0"/>
              <a:t>What speedup is expected on the new platform?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003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MRI/CRI </a:t>
            </a:r>
            <a:r>
              <a:rPr lang="en-US" dirty="0" smtClean="0"/>
              <a:t>for Storage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storage will be needed for this project?</a:t>
            </a:r>
          </a:p>
          <a:p>
            <a:pPr lvl="1"/>
            <a:r>
              <a:rPr lang="en-US" dirty="0" smtClean="0"/>
              <a:t>If this is a live storage MRI/CRI: What is the maximum amount of storage at a time that will be needed for this project?</a:t>
            </a:r>
          </a:p>
          <a:p>
            <a:pPr lvl="1"/>
            <a:r>
              <a:rPr lang="en-US" dirty="0" smtClean="0"/>
              <a:t>If this is an archival storage MRI/CRI: What is the total amount of storage needed over the lifetime of the instrument?</a:t>
            </a:r>
          </a:p>
          <a:p>
            <a:r>
              <a:rPr lang="en-US" dirty="0" smtClean="0"/>
              <a:t>How was that calculated?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4941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CC*DNI Questions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What </a:t>
            </a:r>
            <a:r>
              <a:rPr lang="en-US" sz="2700" dirty="0"/>
              <a:t>is the expected typical size of each dataset </a:t>
            </a:r>
            <a:r>
              <a:rPr lang="en-US" sz="2700" dirty="0" smtClean="0"/>
              <a:t>being transferred</a:t>
            </a:r>
            <a:r>
              <a:rPr lang="en-US" sz="2700" dirty="0"/>
              <a:t>?</a:t>
            </a:r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r>
              <a:rPr lang="en-US" sz="2700" dirty="0"/>
              <a:t>(It would be helpful to know expected growth rate: A</a:t>
            </a:r>
            <a:r>
              <a:rPr lang="en-US" sz="2700" dirty="0" smtClean="0"/>
              <a:t>re you expecting </a:t>
            </a:r>
            <a:r>
              <a:rPr lang="en-US" sz="2700" dirty="0"/>
              <a:t>it to stay roughly the same over the next </a:t>
            </a:r>
            <a:r>
              <a:rPr lang="en-US" sz="2700" dirty="0" smtClean="0"/>
              <a:t>several years</a:t>
            </a:r>
            <a:r>
              <a:rPr lang="en-US" sz="2700" dirty="0"/>
              <a:t>, or to double every two years, or what</a:t>
            </a:r>
            <a:r>
              <a:rPr lang="en-US" sz="2700" dirty="0" smtClean="0"/>
              <a:t>?)</a:t>
            </a:r>
            <a:endParaRPr lang="en-US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8144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CC*DNI Questions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Where </a:t>
            </a:r>
            <a:r>
              <a:rPr lang="en-US" sz="2700" dirty="0"/>
              <a:t>are such datasets originating, and where are </a:t>
            </a:r>
            <a:r>
              <a:rPr lang="en-US" sz="2700" dirty="0" smtClean="0"/>
              <a:t>they being </a:t>
            </a:r>
            <a:r>
              <a:rPr lang="en-US" sz="2700" dirty="0"/>
              <a:t>transferred to?</a:t>
            </a:r>
          </a:p>
          <a:p>
            <a:pPr marL="0" indent="0">
              <a:buNone/>
            </a:pPr>
            <a:endParaRPr lang="en-US" sz="2700" dirty="0"/>
          </a:p>
          <a:p>
            <a:r>
              <a:rPr lang="en-US" sz="2700" dirty="0" smtClean="0"/>
              <a:t>Why </a:t>
            </a:r>
            <a:r>
              <a:rPr lang="en-US" sz="2700" dirty="0"/>
              <a:t>do such datasets need to be transferred between </a:t>
            </a:r>
            <a:r>
              <a:rPr lang="en-US" sz="2700" dirty="0" smtClean="0"/>
              <a:t>these endpoints</a:t>
            </a:r>
            <a:r>
              <a:rPr lang="en-US" sz="2700" dirty="0"/>
              <a:t>?</a:t>
            </a:r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r>
              <a:rPr lang="en-US" sz="2700" dirty="0" smtClean="0"/>
              <a:t>(That </a:t>
            </a:r>
            <a:r>
              <a:rPr lang="en-US" sz="2700" dirty="0"/>
              <a:t>is, what </a:t>
            </a:r>
            <a:r>
              <a:rPr lang="en-US" sz="2700" dirty="0" smtClean="0"/>
              <a:t>requirement do </a:t>
            </a:r>
            <a:r>
              <a:rPr lang="en-US" sz="2700" dirty="0"/>
              <a:t>these data transfers </a:t>
            </a:r>
            <a:r>
              <a:rPr lang="en-US" sz="2700" dirty="0" smtClean="0"/>
              <a:t>address for your team’s research?</a:t>
            </a:r>
            <a:r>
              <a:rPr lang="en-US" dirty="0"/>
              <a:t>)</a:t>
            </a:r>
            <a:endParaRPr lang="en-US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7521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CC*DNI Questions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800" dirty="0" smtClean="0"/>
              <a:t>What </a:t>
            </a:r>
            <a:r>
              <a:rPr lang="en-US" sz="3800" dirty="0"/>
              <a:t>is the time window for transferring each such dataset?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 smtClean="0"/>
              <a:t>Why </a:t>
            </a:r>
            <a:r>
              <a:rPr lang="en-US" sz="3800" dirty="0"/>
              <a:t>does each such dataset need to be transferred </a:t>
            </a:r>
            <a:r>
              <a:rPr lang="en-US" sz="3800" dirty="0" smtClean="0"/>
              <a:t>during that </a:t>
            </a:r>
            <a:r>
              <a:rPr lang="en-US" sz="3800" dirty="0"/>
              <a:t>specific time window?</a:t>
            </a:r>
          </a:p>
          <a:p>
            <a:pPr marL="0" indent="0">
              <a:buNone/>
            </a:pPr>
            <a:endParaRPr lang="en-US" sz="3800" dirty="0"/>
          </a:p>
          <a:p>
            <a:pPr marL="0" indent="0">
              <a:buNone/>
            </a:pPr>
            <a:r>
              <a:rPr lang="en-US" sz="3800" dirty="0"/>
              <a:t>That is, what's the negative impact of the transfer taking</a:t>
            </a:r>
          </a:p>
          <a:p>
            <a:pPr marL="0" indent="0">
              <a:buNone/>
            </a:pPr>
            <a:r>
              <a:rPr lang="en-US" sz="3800" dirty="0" smtClean="0"/>
              <a:t>(</a:t>
            </a:r>
            <a:r>
              <a:rPr lang="en-US" sz="3800" dirty="0"/>
              <a:t>a</a:t>
            </a:r>
            <a:r>
              <a:rPr lang="en-US" sz="3800" dirty="0" smtClean="0"/>
              <a:t>) </a:t>
            </a:r>
            <a:r>
              <a:rPr lang="en-US" sz="3800" dirty="0"/>
              <a:t>marginally longer and </a:t>
            </a:r>
            <a:r>
              <a:rPr lang="en-US" sz="3800" dirty="0" smtClean="0"/>
              <a:t>(</a:t>
            </a:r>
            <a:r>
              <a:rPr lang="en-US" sz="3800" dirty="0"/>
              <a:t>b</a:t>
            </a:r>
            <a:r>
              <a:rPr lang="en-US" sz="3800" dirty="0" smtClean="0"/>
              <a:t>) </a:t>
            </a:r>
            <a:r>
              <a:rPr lang="en-US" sz="3800" dirty="0"/>
              <a:t>much longer?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 smtClean="0"/>
              <a:t>How </a:t>
            </a:r>
            <a:r>
              <a:rPr lang="en-US" sz="3800" dirty="0"/>
              <a:t>often do you expect to have such a data transfer need</a:t>
            </a:r>
            <a:r>
              <a:rPr lang="en-US" sz="3800" dirty="0" smtClean="0"/>
              <a:t>?</a:t>
            </a:r>
            <a:endParaRPr lang="en-US" sz="3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182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98784" y="1190625"/>
            <a:ext cx="1163542" cy="1520819"/>
            <a:chOff x="4572000" y="1190625"/>
            <a:chExt cx="1295400" cy="1752600"/>
          </a:xfrm>
        </p:grpSpPr>
        <p:pic>
          <p:nvPicPr>
            <p:cNvPr id="553987" name="Picture 3" descr="atkinsdanie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19978" y="1263783"/>
              <a:ext cx="1237427" cy="1679442"/>
            </a:xfrm>
            <a:prstGeom prst="rect">
              <a:avLst/>
            </a:prstGeom>
            <a:noFill/>
          </p:spPr>
        </p:pic>
        <p:sp>
          <p:nvSpPr>
            <p:cNvPr id="553988" name="Rectangle 4"/>
            <p:cNvSpPr>
              <a:spLocks noChangeArrowheads="1"/>
            </p:cNvSpPr>
            <p:nvPr/>
          </p:nvSpPr>
          <p:spPr bwMode="auto">
            <a:xfrm>
              <a:off x="4572000" y="1190625"/>
              <a:ext cx="1295400" cy="2544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67" y="3476766"/>
            <a:ext cx="870838" cy="130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8" name="Picture 2" descr="http://www.ncsa.illinois.edu/News/Stories/TransformComputing/th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3767" y="3612796"/>
            <a:ext cx="1038822" cy="1142706"/>
          </a:xfrm>
          <a:prstGeom prst="rect">
            <a:avLst/>
          </a:prstGeom>
          <a:noFill/>
        </p:spPr>
      </p:pic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6B874-FE2D-40EE-A33E-EB158CDD195A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5539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OK Supercomputing Symposium </a:t>
            </a:r>
            <a:r>
              <a:rPr lang="en-US" sz="3600" dirty="0" smtClean="0"/>
              <a:t>2015</a:t>
            </a:r>
            <a:endParaRPr lang="en-US" sz="3600" dirty="0"/>
          </a:p>
        </p:txBody>
      </p:sp>
      <p:sp>
        <p:nvSpPr>
          <p:cNvPr id="5539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07751" y="2599807"/>
            <a:ext cx="1600200" cy="1295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2006 Keynote: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Dan Atkins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Head of NSF’s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/>
              <a:t>Office of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  <a:endParaRPr lang="en-US" sz="1100" dirty="0"/>
          </a:p>
        </p:txBody>
      </p:sp>
      <p:pic>
        <p:nvPicPr>
          <p:cNvPr id="553991" name="Picture 7" descr="ski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67216" y="1447800"/>
            <a:ext cx="1500553" cy="1125415"/>
          </a:xfrm>
          <a:prstGeom prst="rect">
            <a:avLst/>
          </a:prstGeom>
          <a:noFill/>
        </p:spPr>
      </p:pic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1624080" y="259876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2004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err="1"/>
              <a:t>Sangtae</a:t>
            </a:r>
            <a:r>
              <a:rPr lang="en-US" sz="1100" dirty="0"/>
              <a:t> Kim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NSF </a:t>
            </a:r>
            <a:r>
              <a:rPr lang="en-US" sz="1100" dirty="0" smtClean="0"/>
              <a:t>Shared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Cyberinfrastructure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Division </a:t>
            </a:r>
            <a:r>
              <a:rPr lang="en-US" sz="1100" dirty="0"/>
              <a:t>Director</a:t>
            </a:r>
          </a:p>
        </p:txBody>
      </p:sp>
      <p:pic>
        <p:nvPicPr>
          <p:cNvPr id="553993" name="Picture 9" descr="freema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447800"/>
            <a:ext cx="1066800" cy="1125415"/>
          </a:xfrm>
          <a:prstGeom prst="rect">
            <a:avLst/>
          </a:prstGeom>
          <a:noFill/>
        </p:spPr>
      </p:pic>
      <p:sp>
        <p:nvSpPr>
          <p:cNvPr id="553994" name="Rectangle 10"/>
          <p:cNvSpPr>
            <a:spLocks noChangeArrowheads="1"/>
          </p:cNvSpPr>
          <p:nvPr/>
        </p:nvSpPr>
        <p:spPr bwMode="auto">
          <a:xfrm>
            <a:off x="128850" y="2591835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2003 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Peter Freeman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  <p:pic>
        <p:nvPicPr>
          <p:cNvPr id="553995" name="Picture 11" descr="brook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07136" y="1447800"/>
            <a:ext cx="896815" cy="1125415"/>
          </a:xfrm>
          <a:prstGeom prst="rect">
            <a:avLst/>
          </a:prstGeom>
          <a:noFill/>
        </p:spPr>
      </p:pic>
      <p:sp>
        <p:nvSpPr>
          <p:cNvPr id="553996" name="Rectangle 12"/>
          <p:cNvSpPr>
            <a:spLocks noChangeArrowheads="1"/>
          </p:cNvSpPr>
          <p:nvPr/>
        </p:nvSpPr>
        <p:spPr bwMode="auto">
          <a:xfrm>
            <a:off x="2910687" y="2572511"/>
            <a:ext cx="137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2005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Walt Brooks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NASA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Supercomputing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Division Director</a:t>
            </a:r>
          </a:p>
        </p:txBody>
      </p:sp>
      <p:pic>
        <p:nvPicPr>
          <p:cNvPr id="553997" name="Picture 13" descr="boisseau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6001" y="1416044"/>
            <a:ext cx="869148" cy="1157171"/>
          </a:xfrm>
          <a:prstGeom prst="rect">
            <a:avLst/>
          </a:prstGeom>
          <a:noFill/>
        </p:spPr>
      </p:pic>
      <p:sp>
        <p:nvSpPr>
          <p:cNvPr id="553998" name="Rectangle 14"/>
          <p:cNvSpPr>
            <a:spLocks noChangeArrowheads="1"/>
          </p:cNvSpPr>
          <p:nvPr/>
        </p:nvSpPr>
        <p:spPr bwMode="auto">
          <a:xfrm>
            <a:off x="4964775" y="2579225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2007 Keynote: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Jay </a:t>
            </a:r>
            <a:r>
              <a:rPr lang="en-US" sz="1100" dirty="0" err="1"/>
              <a:t>Boisseau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Director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Texas Advanced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Computing Center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U. Texas Austin</a:t>
            </a:r>
          </a:p>
        </p:txBody>
      </p:sp>
      <p:pic>
        <p:nvPicPr>
          <p:cNvPr id="554000" name="Picture 16" descr="jose_munoz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39306" y="1420420"/>
            <a:ext cx="900449" cy="1178340"/>
          </a:xfrm>
          <a:prstGeom prst="rect">
            <a:avLst/>
          </a:prstGeom>
          <a:noFill/>
        </p:spPr>
      </p:pic>
      <p:sp>
        <p:nvSpPr>
          <p:cNvPr id="554001" name="Text Box 17"/>
          <p:cNvSpPr txBox="1">
            <a:spLocks noChangeArrowheads="1"/>
          </p:cNvSpPr>
          <p:nvPr/>
        </p:nvSpPr>
        <p:spPr bwMode="auto">
          <a:xfrm>
            <a:off x="5947129" y="2572511"/>
            <a:ext cx="152400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100" dirty="0"/>
              <a:t>2008 Keynote: </a:t>
            </a:r>
            <a:r>
              <a:rPr lang="en-US" sz="1100" dirty="0" smtClean="0"/>
              <a:t>        Jos</a:t>
            </a:r>
            <a:r>
              <a:rPr lang="en-US" sz="1100" dirty="0" smtClean="0">
                <a:cs typeface="Times New Roman" pitchFamily="18" charset="0"/>
              </a:rPr>
              <a:t>é </a:t>
            </a:r>
            <a:r>
              <a:rPr lang="en-US" sz="1100" dirty="0">
                <a:cs typeface="Times New Roman" pitchFamily="18" charset="0"/>
              </a:rPr>
              <a:t>Munoz </a:t>
            </a:r>
            <a:r>
              <a:rPr lang="en-US" sz="1100" dirty="0" smtClean="0">
                <a:cs typeface="Times New Roman" pitchFamily="18" charset="0"/>
              </a:rPr>
              <a:t>        Deputy </a:t>
            </a:r>
            <a:r>
              <a:rPr lang="en-US" sz="1100" dirty="0">
                <a:cs typeface="Times New Roman" pitchFamily="18" charset="0"/>
              </a:rPr>
              <a:t>Office </a:t>
            </a:r>
            <a:r>
              <a:rPr lang="en-US" sz="1100" dirty="0" smtClean="0">
                <a:cs typeface="Times New Roman" pitchFamily="18" charset="0"/>
              </a:rPr>
              <a:t>  Director/Senior </a:t>
            </a:r>
            <a:r>
              <a:rPr lang="en-US" sz="1100" dirty="0">
                <a:cs typeface="Times New Roman" pitchFamily="18" charset="0"/>
              </a:rPr>
              <a:t>Scientific Advisor </a:t>
            </a:r>
            <a:r>
              <a:rPr lang="en-US" sz="1100" dirty="0" smtClean="0">
                <a:cs typeface="Times New Roman" pitchFamily="18" charset="0"/>
              </a:rPr>
              <a:t> NSF Office </a:t>
            </a:r>
            <a:r>
              <a:rPr lang="en-US" sz="1100" dirty="0">
                <a:cs typeface="Times New Roman" pitchFamily="18" charset="0"/>
              </a:rPr>
              <a:t>of </a:t>
            </a:r>
            <a:r>
              <a:rPr lang="en-US" sz="1100" dirty="0" smtClean="0">
                <a:cs typeface="Times New Roman" pitchFamily="18" charset="0"/>
              </a:rPr>
              <a:t>Cyberinfrastructure</a:t>
            </a:r>
            <a:endParaRPr lang="en-US" sz="1100" dirty="0">
              <a:cs typeface="Times New Roman" pitchFamily="18" charset="0"/>
            </a:endParaRPr>
          </a:p>
        </p:txBody>
      </p:sp>
      <p:sp>
        <p:nvSpPr>
          <p:cNvPr id="554003" name="Text Box 19"/>
          <p:cNvSpPr txBox="1">
            <a:spLocks noChangeArrowheads="1"/>
          </p:cNvSpPr>
          <p:nvPr/>
        </p:nvSpPr>
        <p:spPr bwMode="auto">
          <a:xfrm>
            <a:off x="7095946" y="2590696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/>
              <a:t>2009 Keynote: Douglass </a:t>
            </a:r>
            <a:r>
              <a:rPr lang="en-US" sz="1100" dirty="0" smtClean="0"/>
              <a:t>Post     Chief </a:t>
            </a:r>
            <a:r>
              <a:rPr lang="en-US" sz="1100" dirty="0"/>
              <a:t>Scientist         US Dept of Defense       HPC Modernization Program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6381120" y="3475077"/>
            <a:ext cx="2507013" cy="1945148"/>
            <a:chOff x="3500506" y="5029200"/>
            <a:chExt cx="4500494" cy="1945148"/>
          </a:xfrm>
        </p:grpSpPr>
        <p:sp>
          <p:nvSpPr>
            <p:cNvPr id="553999" name="Text Box 15"/>
            <p:cNvSpPr txBox="1">
              <a:spLocks noChangeArrowheads="1"/>
            </p:cNvSpPr>
            <p:nvPr/>
          </p:nvSpPr>
          <p:spPr bwMode="auto">
            <a:xfrm>
              <a:off x="3657601" y="5029200"/>
              <a:ext cx="4343399" cy="1945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FREE!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Wed Sep 23 2015</a:t>
              </a:r>
            </a:p>
            <a:p>
              <a:pPr>
                <a:spcBef>
                  <a:spcPts val="0"/>
                </a:spcBef>
              </a:pP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@ </a:t>
              </a: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</a:t>
              </a:r>
            </a:p>
            <a:p>
              <a:pPr>
                <a:lnSpc>
                  <a:spcPct val="30000"/>
                </a:lnSpc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</a:rPr>
                <a:t>Over 235 </a:t>
              </a:r>
              <a:r>
                <a:rPr lang="en-US" dirty="0" smtClean="0">
                  <a:solidFill>
                    <a:schemeClr val="bg1"/>
                  </a:solidFill>
                </a:rPr>
                <a:t>registra2ons </a:t>
              </a:r>
              <a:r>
                <a:rPr lang="en-US" dirty="0">
                  <a:solidFill>
                    <a:schemeClr val="bg1"/>
                  </a:solidFill>
                </a:rPr>
                <a:t>already!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chemeClr val="bg1"/>
                  </a:solidFill>
                </a:rPr>
                <a:t>Over 150 in the </a:t>
              </a:r>
              <a:r>
                <a:rPr lang="en-US" sz="1400" dirty="0" smtClean="0">
                  <a:solidFill>
                    <a:schemeClr val="bg1"/>
                  </a:solidFill>
                </a:rPr>
                <a:t>f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dy</a:t>
              </a:r>
              <a:r>
                <a:rPr lang="en-US" sz="1400" dirty="0">
                  <a:solidFill>
                    <a:schemeClr val="bg1"/>
                  </a:solidFill>
                </a:rPr>
                <a:t>, over 200 in the first week,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ver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225 in the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firstmonth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554005" name="Text Box 21"/>
            <p:cNvSpPr txBox="1">
              <a:spLocks noChangeArrowheads="1"/>
            </p:cNvSpPr>
            <p:nvPr/>
          </p:nvSpPr>
          <p:spPr bwMode="auto">
            <a:xfrm>
              <a:off x="3500506" y="6047940"/>
              <a:ext cx="4495800" cy="87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b="1" dirty="0" smtClean="0"/>
                <a:t>Reception/Poster Session</a:t>
              </a:r>
            </a:p>
            <a:p>
              <a:pPr>
                <a:spcBef>
                  <a:spcPts val="0"/>
                </a:spcBef>
              </a:pPr>
              <a:r>
                <a:rPr lang="en-US" sz="1500" b="1" dirty="0" smtClean="0"/>
                <a:t>Tue Sep 22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  <a:endParaRPr lang="en-US" sz="1500" b="1" dirty="0"/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Symposium</a:t>
              </a:r>
            </a:p>
            <a:p>
              <a:pPr>
                <a:lnSpc>
                  <a:spcPct val="20000"/>
                </a:lnSpc>
                <a:spcBef>
                  <a:spcPct val="50000"/>
                </a:spcBef>
              </a:pPr>
              <a:r>
                <a:rPr lang="en-US" sz="1500" b="1" dirty="0" smtClean="0"/>
                <a:t>Wed Sep 23 2015 </a:t>
              </a:r>
              <a:r>
                <a:rPr lang="en-US" sz="1500" b="1" dirty="0"/>
                <a:t>@ </a:t>
              </a:r>
              <a:r>
                <a:rPr lang="en-US" sz="1500" b="1" dirty="0" smtClean="0"/>
                <a:t>OU</a:t>
              </a:r>
            </a:p>
          </p:txBody>
        </p:sp>
      </p:grpSp>
      <p:pic>
        <p:nvPicPr>
          <p:cNvPr id="554006" name="Picture 22" descr="post_douglas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2800" y="1420420"/>
            <a:ext cx="943654" cy="1178340"/>
          </a:xfrm>
          <a:prstGeom prst="rect">
            <a:avLst/>
          </a:prstGeom>
          <a:noFill/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4454" y="3583477"/>
            <a:ext cx="937146" cy="119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258735" y="4769149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2010 </a:t>
            </a:r>
            <a:r>
              <a:rPr lang="en-US" sz="1100" dirty="0"/>
              <a:t>Keynote</a:t>
            </a:r>
            <a:r>
              <a:rPr lang="en-US" sz="1100" dirty="0" smtClean="0"/>
              <a:t>:    Horst Simon     Deputy Director         Lawrence Berkeley National Laboratory</a:t>
            </a:r>
            <a:endParaRPr lang="en-US" sz="1100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Write a CI Proposal</a:t>
            </a:r>
            <a:endParaRPr lang="en-US" dirty="0"/>
          </a:p>
          <a:p>
            <a:pPr>
              <a:defRPr/>
            </a:pPr>
            <a:r>
              <a:rPr lang="en-US" dirty="0" smtClean="0"/>
              <a:t>ACI-REF </a:t>
            </a:r>
            <a:r>
              <a:rPr lang="en-US" dirty="0" err="1" smtClean="0"/>
              <a:t>Virt</a:t>
            </a:r>
            <a:r>
              <a:rPr lang="en-US" dirty="0" smtClean="0"/>
              <a:t> Res 2015, Thu June 4 2015</a:t>
            </a:r>
            <a:endParaRPr lang="en-US" dirty="0"/>
          </a:p>
        </p:txBody>
      </p:sp>
      <p:pic>
        <p:nvPicPr>
          <p:cNvPr id="33" name="Picture 32" descr="schneider_barry_croppe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64901" y="3599148"/>
            <a:ext cx="911016" cy="1170001"/>
          </a:xfrm>
          <a:prstGeom prst="rect">
            <a:avLst/>
          </a:prstGeom>
        </p:spPr>
      </p:pic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1314773" y="4755501"/>
            <a:ext cx="14478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2011 </a:t>
            </a:r>
            <a:r>
              <a:rPr lang="en-US" sz="1100" dirty="0"/>
              <a:t>Keynote: </a:t>
            </a:r>
            <a:r>
              <a:rPr lang="en-US" sz="1100" dirty="0" smtClean="0"/>
              <a:t>   Barry Schneider  Program Manager         National Science Foundation</a:t>
            </a:r>
            <a:endParaRPr lang="en-US" sz="1100" dirty="0"/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2371453" y="4706622"/>
            <a:ext cx="144780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100" dirty="0" smtClean="0"/>
              <a:t>2012 </a:t>
            </a:r>
            <a:r>
              <a:rPr lang="en-US" sz="1100" dirty="0"/>
              <a:t>Keynote: </a:t>
            </a:r>
            <a:r>
              <a:rPr lang="en-US" sz="1100" dirty="0" smtClean="0"/>
              <a:t>   Thom Dunning  Director          National Center for Supercomputing Applications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293421" y="4792844"/>
            <a:ext cx="1572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2013 Keynote:      </a:t>
            </a:r>
            <a:r>
              <a:rPr lang="en-US" sz="1100" dirty="0" smtClean="0"/>
              <a:t>       John </a:t>
            </a:r>
            <a:r>
              <a:rPr lang="en-US" sz="1100" dirty="0" err="1"/>
              <a:t>Shalf</a:t>
            </a:r>
            <a:r>
              <a:rPr lang="en-US" sz="1100" dirty="0"/>
              <a:t>           </a:t>
            </a:r>
            <a:r>
              <a:rPr lang="en-US" sz="1100" dirty="0" smtClean="0"/>
              <a:t>        </a:t>
            </a:r>
            <a:r>
              <a:rPr lang="en-US" sz="1100" dirty="0" err="1" smtClean="0"/>
              <a:t>Dept</a:t>
            </a:r>
            <a:r>
              <a:rPr lang="en-US" sz="1100" dirty="0" smtClean="0"/>
              <a:t> </a:t>
            </a:r>
            <a:r>
              <a:rPr lang="en-US" sz="1100" dirty="0"/>
              <a:t>Head </a:t>
            </a:r>
            <a:r>
              <a:rPr lang="en-US" sz="1100" dirty="0" smtClean="0"/>
              <a:t>CS Lawrence           Berkeley </a:t>
            </a:r>
            <a:r>
              <a:rPr lang="en-US" sz="1100" dirty="0"/>
              <a:t>Lab      </a:t>
            </a:r>
            <a:r>
              <a:rPr lang="en-US" sz="1100" dirty="0" smtClean="0"/>
              <a:t>    </a:t>
            </a:r>
            <a:r>
              <a:rPr lang="en-US" sz="1100" dirty="0"/>
              <a:t>CTO, </a:t>
            </a:r>
            <a:r>
              <a:rPr lang="en-US" sz="1100" dirty="0" smtClean="0"/>
              <a:t>NERSC</a:t>
            </a:r>
            <a:endParaRPr lang="en-US" sz="1100" dirty="0"/>
          </a:p>
        </p:txBody>
      </p:sp>
      <p:pic>
        <p:nvPicPr>
          <p:cNvPr id="2050" name="Picture 2" descr="http://151.1.219.218/0363ab79-79e0-4d83-a130-9d6d3eb28b6b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05" y="3612795"/>
            <a:ext cx="850249" cy="113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4331631" y="4755599"/>
            <a:ext cx="1472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2014 </a:t>
            </a:r>
            <a:r>
              <a:rPr lang="en-US" sz="1100" dirty="0"/>
              <a:t>Keynote:      </a:t>
            </a:r>
            <a:r>
              <a:rPr lang="en-US" sz="1100" dirty="0" smtClean="0"/>
              <a:t>       Irene </a:t>
            </a:r>
            <a:r>
              <a:rPr lang="en-US" sz="1100" dirty="0" err="1" smtClean="0"/>
              <a:t>Qualters</a:t>
            </a:r>
            <a:r>
              <a:rPr lang="en-US" sz="1100" dirty="0" smtClean="0"/>
              <a:t>                   Division Director Advanced           </a:t>
            </a:r>
            <a:r>
              <a:rPr lang="en-US" sz="1100" dirty="0" err="1" smtClean="0"/>
              <a:t>Cyberinfarstructure</a:t>
            </a:r>
            <a:r>
              <a:rPr lang="en-US" sz="1100" dirty="0" smtClean="0"/>
              <a:t>          Division, NSF</a:t>
            </a:r>
            <a:endParaRPr lang="en-US" sz="1100" dirty="0"/>
          </a:p>
        </p:txBody>
      </p:sp>
      <p:pic>
        <p:nvPicPr>
          <p:cNvPr id="3074" name="Picture 2" descr="https://conferences.xsede.org/documents/527334/925274/Kurose_Headshot.jpg/94410e30-19c4-42b7-b4c6-9a8ca131dce5?t=142921007237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34" y="3549976"/>
            <a:ext cx="886088" cy="124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5334000" y="4845263"/>
            <a:ext cx="1828800" cy="11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2015 </a:t>
            </a:r>
            <a:r>
              <a:rPr lang="en-US" sz="1100" dirty="0"/>
              <a:t>Keynote:</a:t>
            </a:r>
          </a:p>
          <a:p>
            <a:pPr marL="342900" indent="-342900">
              <a:lnSpc>
                <a:spcPct val="6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Jim Kurose</a:t>
            </a:r>
            <a:endParaRPr lang="en-US" sz="1100" dirty="0"/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NSF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 smtClean="0"/>
              <a:t>Computer &amp; </a:t>
            </a:r>
            <a:r>
              <a:rPr lang="en-US" sz="1100" dirty="0"/>
              <a:t>Information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Science </a:t>
            </a:r>
            <a:r>
              <a:rPr lang="en-US" sz="1100" dirty="0" smtClean="0"/>
              <a:t>&amp; </a:t>
            </a:r>
            <a:r>
              <a:rPr lang="en-US" sz="1100" dirty="0"/>
              <a:t>Engineering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333399"/>
              </a:buClr>
              <a:buSzPct val="60000"/>
              <a:buFont typeface="Wingdings" pitchFamily="2" charset="2"/>
              <a:buNone/>
            </a:pPr>
            <a:r>
              <a:rPr lang="en-US" sz="1100" dirty="0"/>
              <a:t>Assistant Director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1963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733800"/>
            <a:ext cx="80010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6000" dirty="0" smtClean="0">
                <a:latin typeface="Arial Black" panose="020B0A04020102020204" pitchFamily="34" charset="0"/>
              </a:rPr>
              <a:t>Thanks for your attention!</a:t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>Questions?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200" dirty="0" smtClean="0"/>
              <a:t>hneeman@ou.edu</a:t>
            </a:r>
          </a:p>
        </p:txBody>
      </p:sp>
      <p:sp>
        <p:nvSpPr>
          <p:cNvPr id="80899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0559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 in Astronomy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universe is made of the following:</a:t>
            </a:r>
          </a:p>
          <a:p>
            <a:pPr lvl="1"/>
            <a:r>
              <a:rPr lang="en-US" dirty="0" smtClean="0"/>
              <a:t>Hydrogen</a:t>
            </a:r>
          </a:p>
          <a:p>
            <a:pPr lvl="2"/>
            <a:r>
              <a:rPr lang="en-US" dirty="0" smtClean="0"/>
              <a:t>Atomic number 1</a:t>
            </a:r>
          </a:p>
          <a:p>
            <a:pPr lvl="2"/>
            <a:r>
              <a:rPr lang="en-US" dirty="0" smtClean="0"/>
              <a:t>75% of all baryonic mass</a:t>
            </a:r>
          </a:p>
          <a:p>
            <a:pPr lvl="2"/>
            <a:r>
              <a:rPr lang="en-US" dirty="0" smtClean="0"/>
              <a:t>Most stars are made of hydrogen plasma</a:t>
            </a:r>
          </a:p>
          <a:p>
            <a:pPr lvl="1"/>
            <a:r>
              <a:rPr lang="en-US" dirty="0" smtClean="0"/>
              <a:t>Helium</a:t>
            </a:r>
          </a:p>
          <a:p>
            <a:pPr lvl="2"/>
            <a:r>
              <a:rPr lang="en-US" dirty="0" smtClean="0"/>
              <a:t>Atomic number 2</a:t>
            </a:r>
          </a:p>
          <a:p>
            <a:pPr lvl="2"/>
            <a:r>
              <a:rPr lang="en-US" dirty="0" smtClean="0"/>
              <a:t>Noble gas (inert)</a:t>
            </a:r>
          </a:p>
          <a:p>
            <a:pPr lvl="2"/>
            <a:r>
              <a:rPr lang="en-US" dirty="0" smtClean="0"/>
              <a:t>24% of total elemental mass</a:t>
            </a:r>
          </a:p>
          <a:p>
            <a:pPr lvl="1"/>
            <a:r>
              <a:rPr lang="en-US" dirty="0" smtClean="0"/>
              <a:t>Other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 smtClean="0">
                <a:hlinkClick r:id="rId2"/>
              </a:rPr>
              <a:t>http://en.wikipedia.org/wiki/Hydrogen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>
                <a:hlinkClick r:id="rId3"/>
              </a:rPr>
              <a:t>http://en.wikipedia.org/wiki/Helium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536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Planets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are planets made of?</a:t>
            </a:r>
          </a:p>
          <a:p>
            <a:r>
              <a:rPr lang="en-US" dirty="0" smtClean="0"/>
              <a:t>Cores of iron, nickel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Earth’s core is 89% iron, 6% nickel, 5% other</a:t>
            </a:r>
          </a:p>
          <a:p>
            <a:r>
              <a:rPr lang="en-US" dirty="0" smtClean="0"/>
              <a:t>Mantles of silicates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200" dirty="0" smtClean="0">
                <a:hlinkClick r:id="rId2"/>
              </a:rPr>
              <a:t>http://en.wikipedia.org/wiki/Planets#Mass</a:t>
            </a: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>
                <a:hlinkClick r:id="rId3"/>
              </a:rPr>
              <a:t>http://en.wikipedia.org/wiki/Earth</a:t>
            </a:r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7667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What’s a Metal?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 chemist, metals have a very specific chemical definition.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an astronomer (especially a cosmologist), metals are anything that isn’t hydrogen or helium.</a:t>
            </a:r>
            <a:endParaRPr lang="en-US" dirty="0"/>
          </a:p>
        </p:txBody>
      </p:sp>
      <p:pic>
        <p:nvPicPr>
          <p:cNvPr id="1026" name="Picture 2" descr="http://images.tutorcircle.com/cms/images/44/periodic-table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2266089"/>
            <a:ext cx="3600451" cy="205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4901" y="4111525"/>
            <a:ext cx="37718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http://images.tutorcircle.com/cms/images/44/periodic-table11.PNG</a:t>
            </a:r>
            <a:endParaRPr lang="en-US" sz="1000" dirty="0"/>
          </a:p>
        </p:txBody>
      </p:sp>
      <p:pic>
        <p:nvPicPr>
          <p:cNvPr id="1028" name="Picture 4" descr="http://user.astro.columbia.edu/~gbryan/Site/IGM_files/gas_density_z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092" y="4846114"/>
            <a:ext cx="1441408" cy="144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90926" y="5438685"/>
            <a:ext cx="264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5"/>
              </a:rPr>
              <a:t>http://user.astro.columbia.edu/~gbryan/Site/IGM_files/gas_density_z0.png</a:t>
            </a:r>
            <a:endParaRPr lang="en-US" sz="10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018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if you put a mathematician, a psychologist and a movie producer into a room and ask them to discuss projection?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020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quantum scale over femtoseconds, how much            does gravity matter?</a:t>
            </a:r>
          </a:p>
          <a:p>
            <a:r>
              <a:rPr lang="en-US" dirty="0" smtClean="0"/>
              <a:t>How about at cosmological scale over eons?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33663" y="6172200"/>
            <a:ext cx="3995737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Effective Communication w/Researchers</a:t>
            </a:r>
            <a:endParaRPr lang="en-US" dirty="0"/>
          </a:p>
          <a:p>
            <a:pPr>
              <a:defRPr/>
            </a:pPr>
            <a:r>
              <a:rPr lang="fr-FR" dirty="0" smtClean="0"/>
              <a:t>ACI-REF </a:t>
            </a:r>
            <a:r>
              <a:rPr lang="fr-FR" dirty="0" err="1" smtClean="0"/>
              <a:t>Virt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 2015, Mon </a:t>
            </a:r>
            <a:r>
              <a:rPr lang="fr-FR" dirty="0" err="1" smtClean="0"/>
              <a:t>June</a:t>
            </a:r>
            <a:r>
              <a:rPr lang="fr-FR" dirty="0" smtClean="0"/>
              <a:t> 1 2015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62800" y="6191250"/>
            <a:ext cx="1295400" cy="457200"/>
          </a:xfrm>
        </p:spPr>
        <p:txBody>
          <a:bodyPr/>
          <a:lstStyle/>
          <a:p>
            <a:pPr>
              <a:defRPr/>
            </a:pPr>
            <a:fld id="{DAFF6522-D39A-4EFB-9FD2-0F43165FD2E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957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WI" val="9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NBP" val="1"/>
  <p:tag name="BSN" val="1"/>
  <p:tag name="SVT" val="TRUE"/>
  <p:tag name="CVB" val="1"/>
  <p:tag name="SPT" val="FALSE"/>
  <p:tag name="CII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75"/>
  <p:tag name="NBP" val="1"/>
  <p:tag name="CVB" val="75"/>
  <p:tag name="SPT" val="FALSE"/>
  <p:tag name="BSN" val="75"/>
  <p:tag name="LFXCI" val="0"/>
  <p:tag name="SVT" val="TRUE"/>
  <p:tag name="CII" val="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56"/>
  <p:tag name="NBP" val="1"/>
  <p:tag name="BSN" val="56"/>
  <p:tag name="SVT" val="TRUE"/>
  <p:tag name="CVB" val="56"/>
  <p:tag name="SPT" val="FALSE"/>
  <p:tag name="CII" val="5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22171</TotalTime>
  <Words>3277</Words>
  <Application>Microsoft Macintosh PowerPoint</Application>
  <PresentationFormat>On-screen Show (4:3)</PresentationFormat>
  <Paragraphs>441</Paragraphs>
  <Slides>49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Blends</vt:lpstr>
      <vt:lpstr>Effective Communication: How to Talk to Researchers about Their Research</vt:lpstr>
      <vt:lpstr>PowerPoint Presentation</vt:lpstr>
      <vt:lpstr>Is Oxygen a Metal?</vt:lpstr>
      <vt:lpstr>Oxygen in Real Life</vt:lpstr>
      <vt:lpstr>Oxygen in Astronomy</vt:lpstr>
      <vt:lpstr>Planets etc</vt:lpstr>
      <vt:lpstr>So What’s a Metal?</vt:lpstr>
      <vt:lpstr>Projection</vt:lpstr>
      <vt:lpstr>Scale</vt:lpstr>
      <vt:lpstr>CS or IT?</vt:lpstr>
      <vt:lpstr>Is Simulated Data Actually Data?</vt:lpstr>
      <vt:lpstr>Science vs Engineering</vt:lpstr>
      <vt:lpstr>PowerPoint Presentation</vt:lpstr>
      <vt:lpstr>Researcher Types</vt:lpstr>
      <vt:lpstr>Tenure-Track Faculty</vt:lpstr>
      <vt:lpstr>Tenured Faculty</vt:lpstr>
      <vt:lpstr>Research Faculty</vt:lpstr>
      <vt:lpstr>Postdocs</vt:lpstr>
      <vt:lpstr>Probability of Success</vt:lpstr>
      <vt:lpstr>Things to Say to a Researcher</vt:lpstr>
      <vt:lpstr>Cost</vt:lpstr>
      <vt:lpstr>Control</vt:lpstr>
      <vt:lpstr>Administration</vt:lpstr>
      <vt:lpstr>PowerPoint Presentation</vt:lpstr>
      <vt:lpstr>Where are the CDS&amp;E Researchers?</vt:lpstr>
      <vt:lpstr>Keywords to Look For</vt:lpstr>
      <vt:lpstr>Contact Them!</vt:lpstr>
      <vt:lpstr>How Often?</vt:lpstr>
      <vt:lpstr>Let’s Try It!</vt:lpstr>
      <vt:lpstr>Go to New Faculty Meet-n-Greets</vt:lpstr>
      <vt:lpstr>Visit Them!</vt:lpstr>
      <vt:lpstr>Specific, Open-Ended Questions</vt:lpstr>
      <vt:lpstr>Questions cont’d</vt:lpstr>
      <vt:lpstr>Questions cont’d</vt:lpstr>
      <vt:lpstr>Questions cont’d</vt:lpstr>
      <vt:lpstr>Questions cont’d</vt:lpstr>
      <vt:lpstr>These Questions Don’t Matter</vt:lpstr>
      <vt:lpstr>PowerPoint Presentation</vt:lpstr>
      <vt:lpstr>Know Their Research</vt:lpstr>
      <vt:lpstr>Equipment Proposal Questions #1</vt:lpstr>
      <vt:lpstr>Equipment Proposal Questions #2</vt:lpstr>
      <vt:lpstr>MRI/CRI for HPC Cluster Questions #1</vt:lpstr>
      <vt:lpstr>MRI/CRI for HPC Cluster Questions #2</vt:lpstr>
      <vt:lpstr>MRI/CRI for Storage Questions</vt:lpstr>
      <vt:lpstr>CC*DNI Questions #1</vt:lpstr>
      <vt:lpstr>CC*DNI Questions #2</vt:lpstr>
      <vt:lpstr>CC*DNI Questions #3</vt:lpstr>
      <vt:lpstr>OK Supercomputing Symposium 2015</vt:lpstr>
      <vt:lpstr>Thanks for your attention!   Questions? hneeman@ou.edu</vt:lpstr>
    </vt:vector>
  </TitlesOfParts>
  <Company>University of Oklahoma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Supercomputing in Plain English: Overview</dc:title>
  <dc:creator>Henry Neeman</dc:creator>
  <cp:lastModifiedBy>Debi Gentis</cp:lastModifiedBy>
  <cp:revision>646</cp:revision>
  <cp:lastPrinted>1601-01-01T00:00:00Z</cp:lastPrinted>
  <dcterms:created xsi:type="dcterms:W3CDTF">2001-08-18T12:37:15Z</dcterms:created>
  <dcterms:modified xsi:type="dcterms:W3CDTF">2015-07-17T21:52:43Z</dcterms:modified>
</cp:coreProperties>
</file>