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2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851E93-1A30-D243-B6E8-1C310B94BEEB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77802-7084-F841-B167-1FE0B1E59E08}">
      <dgm:prSet phldrT="[Text]"/>
      <dgm:spPr/>
      <dgm:t>
        <a:bodyPr/>
        <a:lstStyle/>
        <a:p>
          <a:pPr algn="ctr"/>
          <a:r>
            <a:rPr lang="en-US" u="sng" dirty="0"/>
            <a:t>Philosophy</a:t>
          </a:r>
        </a:p>
      </dgm:t>
    </dgm:pt>
    <dgm:pt modelId="{ABFF7B28-A547-3644-9D67-E0724A83705C}" type="parTrans" cxnId="{23A9D7EA-F317-AC49-A74B-C72251336B56}">
      <dgm:prSet/>
      <dgm:spPr/>
      <dgm:t>
        <a:bodyPr/>
        <a:lstStyle/>
        <a:p>
          <a:endParaRPr lang="en-US"/>
        </a:p>
      </dgm:t>
    </dgm:pt>
    <dgm:pt modelId="{10D3FE28-0717-6B45-8632-BB0B7A4117E2}" type="sibTrans" cxnId="{23A9D7EA-F317-AC49-A74B-C72251336B56}">
      <dgm:prSet/>
      <dgm:spPr/>
      <dgm:t>
        <a:bodyPr/>
        <a:lstStyle/>
        <a:p>
          <a:endParaRPr lang="en-US"/>
        </a:p>
      </dgm:t>
    </dgm:pt>
    <dgm:pt modelId="{6548E0B6-D2E4-9849-BED5-637E372465B0}">
      <dgm:prSet phldrT="[Text]"/>
      <dgm:spPr/>
      <dgm:t>
        <a:bodyPr/>
        <a:lstStyle/>
        <a:p>
          <a:pPr algn="l"/>
          <a:r>
            <a:rPr lang="en-US" dirty="0"/>
            <a:t>What is justice? </a:t>
          </a:r>
        </a:p>
      </dgm:t>
    </dgm:pt>
    <dgm:pt modelId="{366A3E31-DB6F-D940-BF81-20706EB56A1C}" type="parTrans" cxnId="{4DB06B55-B88E-484D-972D-32329DDD9D22}">
      <dgm:prSet/>
      <dgm:spPr/>
      <dgm:t>
        <a:bodyPr/>
        <a:lstStyle/>
        <a:p>
          <a:endParaRPr lang="en-US"/>
        </a:p>
      </dgm:t>
    </dgm:pt>
    <dgm:pt modelId="{E2378101-7A90-8248-B8B0-B5293F965ADD}" type="sibTrans" cxnId="{4DB06B55-B88E-484D-972D-32329DDD9D22}">
      <dgm:prSet/>
      <dgm:spPr/>
      <dgm:t>
        <a:bodyPr/>
        <a:lstStyle/>
        <a:p>
          <a:endParaRPr lang="en-US"/>
        </a:p>
      </dgm:t>
    </dgm:pt>
    <dgm:pt modelId="{6EC8A53B-90B3-2A40-99A2-EA9C71C1D1EF}">
      <dgm:prSet phldrT="[Text]"/>
      <dgm:spPr/>
      <dgm:t>
        <a:bodyPr/>
        <a:lstStyle/>
        <a:p>
          <a:pPr algn="ctr"/>
          <a:r>
            <a:rPr lang="en-US" u="sng" dirty="0"/>
            <a:t>Psychology</a:t>
          </a:r>
        </a:p>
      </dgm:t>
    </dgm:pt>
    <dgm:pt modelId="{FA0F02C6-C8F0-BF43-BEE0-71FE5C36D821}" type="parTrans" cxnId="{9B37F7A3-DF41-5047-AE16-A869A9EC95DA}">
      <dgm:prSet/>
      <dgm:spPr/>
      <dgm:t>
        <a:bodyPr/>
        <a:lstStyle/>
        <a:p>
          <a:endParaRPr lang="en-US"/>
        </a:p>
      </dgm:t>
    </dgm:pt>
    <dgm:pt modelId="{24A4E4EA-9BC1-1949-80DE-CBACE9E3C35F}" type="sibTrans" cxnId="{9B37F7A3-DF41-5047-AE16-A869A9EC95DA}">
      <dgm:prSet/>
      <dgm:spPr/>
      <dgm:t>
        <a:bodyPr/>
        <a:lstStyle/>
        <a:p>
          <a:endParaRPr lang="en-US"/>
        </a:p>
      </dgm:t>
    </dgm:pt>
    <dgm:pt modelId="{9AB43895-717F-1443-8481-9F39069CF17B}">
      <dgm:prSet phldrT="[Text]"/>
      <dgm:spPr/>
      <dgm:t>
        <a:bodyPr/>
        <a:lstStyle/>
        <a:p>
          <a:pPr algn="l"/>
          <a:r>
            <a:rPr lang="en-US" dirty="0"/>
            <a:t>How Just are people?</a:t>
          </a:r>
        </a:p>
      </dgm:t>
    </dgm:pt>
    <dgm:pt modelId="{373B4BC2-E3DD-F94D-BBE4-9832147D16A4}" type="parTrans" cxnId="{6ACFBD39-BDCC-FD47-9D02-A74CF7BB89B2}">
      <dgm:prSet/>
      <dgm:spPr/>
      <dgm:t>
        <a:bodyPr/>
        <a:lstStyle/>
        <a:p>
          <a:endParaRPr lang="en-US"/>
        </a:p>
      </dgm:t>
    </dgm:pt>
    <dgm:pt modelId="{1AC0F1BA-FA91-4F4D-9453-5FFA3FB63622}" type="sibTrans" cxnId="{6ACFBD39-BDCC-FD47-9D02-A74CF7BB89B2}">
      <dgm:prSet/>
      <dgm:spPr/>
      <dgm:t>
        <a:bodyPr/>
        <a:lstStyle/>
        <a:p>
          <a:endParaRPr lang="en-US"/>
        </a:p>
      </dgm:t>
    </dgm:pt>
    <dgm:pt modelId="{CD64BF7E-7DB1-BC47-AE90-19A6AD0363EF}">
      <dgm:prSet phldrT="[Text]"/>
      <dgm:spPr/>
      <dgm:t>
        <a:bodyPr/>
        <a:lstStyle/>
        <a:p>
          <a:pPr algn="l"/>
          <a:r>
            <a:rPr lang="en-US" dirty="0"/>
            <a:t>How Just can People be?</a:t>
          </a:r>
        </a:p>
      </dgm:t>
    </dgm:pt>
    <dgm:pt modelId="{034A9D9D-5913-8A40-81CB-FB08AB7BF38B}" type="parTrans" cxnId="{6CB20F9D-9D91-E940-8D10-CEBC76776068}">
      <dgm:prSet/>
      <dgm:spPr/>
      <dgm:t>
        <a:bodyPr/>
        <a:lstStyle/>
        <a:p>
          <a:endParaRPr lang="en-US"/>
        </a:p>
      </dgm:t>
    </dgm:pt>
    <dgm:pt modelId="{BA421056-58E2-254D-8E81-A8D932651E17}" type="sibTrans" cxnId="{6CB20F9D-9D91-E940-8D10-CEBC76776068}">
      <dgm:prSet/>
      <dgm:spPr/>
      <dgm:t>
        <a:bodyPr/>
        <a:lstStyle/>
        <a:p>
          <a:endParaRPr lang="en-US"/>
        </a:p>
      </dgm:t>
    </dgm:pt>
    <dgm:pt modelId="{D65E3D8D-A2F6-324F-ACB7-988BDCFD12CC}">
      <dgm:prSet phldrT="[Text]"/>
      <dgm:spPr/>
      <dgm:t>
        <a:bodyPr/>
        <a:lstStyle/>
        <a:p>
          <a:pPr algn="l"/>
          <a:r>
            <a:rPr lang="en-US" dirty="0"/>
            <a:t>Why cultivate the trait of justice?</a:t>
          </a:r>
        </a:p>
      </dgm:t>
    </dgm:pt>
    <dgm:pt modelId="{D95A4DAD-7A7A-D84C-A1ED-3367E0874D2E}" type="parTrans" cxnId="{45F38809-5312-7241-8AD5-47CF4FED0A8D}">
      <dgm:prSet/>
      <dgm:spPr/>
      <dgm:t>
        <a:bodyPr/>
        <a:lstStyle/>
        <a:p>
          <a:endParaRPr lang="en-US"/>
        </a:p>
      </dgm:t>
    </dgm:pt>
    <dgm:pt modelId="{9E0A3F83-AD1A-E842-A045-237AD2D97F7A}" type="sibTrans" cxnId="{45F38809-5312-7241-8AD5-47CF4FED0A8D}">
      <dgm:prSet/>
      <dgm:spPr/>
      <dgm:t>
        <a:bodyPr/>
        <a:lstStyle/>
        <a:p>
          <a:endParaRPr lang="en-US"/>
        </a:p>
      </dgm:t>
    </dgm:pt>
    <dgm:pt modelId="{10BF7611-ECFC-6B4E-B056-ED74C61C4925}">
      <dgm:prSet phldrT="[Text]"/>
      <dgm:spPr/>
      <dgm:t>
        <a:bodyPr/>
        <a:lstStyle/>
        <a:p>
          <a:pPr algn="l"/>
          <a:r>
            <a:rPr lang="en-US" dirty="0"/>
            <a:t>What social, situational, and individual factors impact Justice?</a:t>
          </a:r>
        </a:p>
      </dgm:t>
    </dgm:pt>
    <dgm:pt modelId="{ECB0A59E-6DA2-E440-8D15-1BD8A0570093}" type="parTrans" cxnId="{A48D03ED-DF65-3246-A58C-018CA6ED5CA3}">
      <dgm:prSet/>
      <dgm:spPr/>
      <dgm:t>
        <a:bodyPr/>
        <a:lstStyle/>
        <a:p>
          <a:endParaRPr lang="en-US"/>
        </a:p>
      </dgm:t>
    </dgm:pt>
    <dgm:pt modelId="{1D0D20FE-3AF3-4045-85E9-3EEAC57C2D33}" type="sibTrans" cxnId="{A48D03ED-DF65-3246-A58C-018CA6ED5CA3}">
      <dgm:prSet/>
      <dgm:spPr/>
      <dgm:t>
        <a:bodyPr/>
        <a:lstStyle/>
        <a:p>
          <a:endParaRPr lang="en-US"/>
        </a:p>
      </dgm:t>
    </dgm:pt>
    <dgm:pt modelId="{1A845913-EFA5-644D-A293-56E04E73B4BE}">
      <dgm:prSet phldrT="[Text]"/>
      <dgm:spPr/>
      <dgm:t>
        <a:bodyPr/>
        <a:lstStyle/>
        <a:p>
          <a:pPr algn="l"/>
          <a:r>
            <a:rPr lang="en-US" dirty="0"/>
            <a:t>Why act justly?</a:t>
          </a:r>
        </a:p>
      </dgm:t>
    </dgm:pt>
    <dgm:pt modelId="{3EFC7D68-A233-A840-A847-9609D1065A5B}" type="parTrans" cxnId="{4E44F2FA-DD8F-5042-9055-3BE52033A8A7}">
      <dgm:prSet/>
      <dgm:spPr/>
      <dgm:t>
        <a:bodyPr/>
        <a:lstStyle/>
        <a:p>
          <a:endParaRPr lang="en-US"/>
        </a:p>
      </dgm:t>
    </dgm:pt>
    <dgm:pt modelId="{E67E4EBB-7F0F-E343-9233-D69F3B54566E}" type="sibTrans" cxnId="{4E44F2FA-DD8F-5042-9055-3BE52033A8A7}">
      <dgm:prSet/>
      <dgm:spPr/>
      <dgm:t>
        <a:bodyPr/>
        <a:lstStyle/>
        <a:p>
          <a:endParaRPr lang="en-US"/>
        </a:p>
      </dgm:t>
    </dgm:pt>
    <dgm:pt modelId="{4961AF7D-D12B-CB43-8814-4FB710B95C36}" type="pres">
      <dgm:prSet presAssocID="{BA851E93-1A30-D243-B6E8-1C310B94BE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57E290-271A-524C-8015-DE3A21B4AB6C}" type="pres">
      <dgm:prSet presAssocID="{A8C77802-7084-F841-B167-1FE0B1E59E08}" presName="node" presStyleLbl="node1" presStyleIdx="0" presStyleCnt="2" custScaleX="96394" custScaleY="163098" custLinFactNeighborX="803" custLinFactNeighborY="-85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FDED27-6F2B-8046-901B-A4D60EA50E75}" type="pres">
      <dgm:prSet presAssocID="{10D3FE28-0717-6B45-8632-BB0B7A4117E2}" presName="sibTrans" presStyleLbl="sibTrans2D1" presStyleIdx="0" presStyleCnt="1"/>
      <dgm:spPr/>
      <dgm:t>
        <a:bodyPr/>
        <a:lstStyle/>
        <a:p>
          <a:endParaRPr lang="en-US"/>
        </a:p>
      </dgm:t>
    </dgm:pt>
    <dgm:pt modelId="{11486D18-A3C9-9247-A6E7-984FA9D3043F}" type="pres">
      <dgm:prSet presAssocID="{10D3FE28-0717-6B45-8632-BB0B7A4117E2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AF27D693-1422-254C-BE62-AC6A3E9B1133}" type="pres">
      <dgm:prSet presAssocID="{6EC8A53B-90B3-2A40-99A2-EA9C71C1D1EF}" presName="node" presStyleLbl="node1" presStyleIdx="1" presStyleCnt="2" custScaleY="161226" custLinFactNeighborX="-6088" custLinFactNeighborY="22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3ACE2C-55B0-1742-8AB1-F59D11276A37}" type="presOf" srcId="{9AB43895-717F-1443-8481-9F39069CF17B}" destId="{AF27D693-1422-254C-BE62-AC6A3E9B1133}" srcOrd="0" destOrd="1" presId="urn:microsoft.com/office/officeart/2005/8/layout/process1"/>
    <dgm:cxn modelId="{9E2CA136-31EF-554E-BB2C-E2964B492DB1}" type="presOf" srcId="{CD64BF7E-7DB1-BC47-AE90-19A6AD0363EF}" destId="{AF27D693-1422-254C-BE62-AC6A3E9B1133}" srcOrd="0" destOrd="2" presId="urn:microsoft.com/office/officeart/2005/8/layout/process1"/>
    <dgm:cxn modelId="{805A3BA1-78EE-1147-AF9A-8BFA30728863}" type="presOf" srcId="{6EC8A53B-90B3-2A40-99A2-EA9C71C1D1EF}" destId="{AF27D693-1422-254C-BE62-AC6A3E9B1133}" srcOrd="0" destOrd="0" presId="urn:microsoft.com/office/officeart/2005/8/layout/process1"/>
    <dgm:cxn modelId="{A70AC5F5-14FF-F448-8E36-A41C451C3537}" type="presOf" srcId="{10BF7611-ECFC-6B4E-B056-ED74C61C4925}" destId="{AF27D693-1422-254C-BE62-AC6A3E9B1133}" srcOrd="0" destOrd="3" presId="urn:microsoft.com/office/officeart/2005/8/layout/process1"/>
    <dgm:cxn modelId="{A48D03ED-DF65-3246-A58C-018CA6ED5CA3}" srcId="{6EC8A53B-90B3-2A40-99A2-EA9C71C1D1EF}" destId="{10BF7611-ECFC-6B4E-B056-ED74C61C4925}" srcOrd="2" destOrd="0" parTransId="{ECB0A59E-6DA2-E440-8D15-1BD8A0570093}" sibTransId="{1D0D20FE-3AF3-4045-85E9-3EEAC57C2D33}"/>
    <dgm:cxn modelId="{4E44F2FA-DD8F-5042-9055-3BE52033A8A7}" srcId="{A8C77802-7084-F841-B167-1FE0B1E59E08}" destId="{1A845913-EFA5-644D-A293-56E04E73B4BE}" srcOrd="1" destOrd="0" parTransId="{3EFC7D68-A233-A840-A847-9609D1065A5B}" sibTransId="{E67E4EBB-7F0F-E343-9233-D69F3B54566E}"/>
    <dgm:cxn modelId="{4DB06B55-B88E-484D-972D-32329DDD9D22}" srcId="{A8C77802-7084-F841-B167-1FE0B1E59E08}" destId="{6548E0B6-D2E4-9849-BED5-637E372465B0}" srcOrd="0" destOrd="0" parTransId="{366A3E31-DB6F-D940-BF81-20706EB56A1C}" sibTransId="{E2378101-7A90-8248-B8B0-B5293F965ADD}"/>
    <dgm:cxn modelId="{9B37F7A3-DF41-5047-AE16-A869A9EC95DA}" srcId="{BA851E93-1A30-D243-B6E8-1C310B94BEEB}" destId="{6EC8A53B-90B3-2A40-99A2-EA9C71C1D1EF}" srcOrd="1" destOrd="0" parTransId="{FA0F02C6-C8F0-BF43-BEE0-71FE5C36D821}" sibTransId="{24A4E4EA-9BC1-1949-80DE-CBACE9E3C35F}"/>
    <dgm:cxn modelId="{9FA7F3A5-6E67-6E44-B520-EA0C640A25D4}" type="presOf" srcId="{10D3FE28-0717-6B45-8632-BB0B7A4117E2}" destId="{2DFDED27-6F2B-8046-901B-A4D60EA50E75}" srcOrd="0" destOrd="0" presId="urn:microsoft.com/office/officeart/2005/8/layout/process1"/>
    <dgm:cxn modelId="{F2D95F19-233E-BA4F-A001-D47FC9E4873E}" type="presOf" srcId="{6548E0B6-D2E4-9849-BED5-637E372465B0}" destId="{E357E290-271A-524C-8015-DE3A21B4AB6C}" srcOrd="0" destOrd="1" presId="urn:microsoft.com/office/officeart/2005/8/layout/process1"/>
    <dgm:cxn modelId="{AC2DE152-9B42-9F4E-AD50-24B89DE58A1D}" type="presOf" srcId="{1A845913-EFA5-644D-A293-56E04E73B4BE}" destId="{E357E290-271A-524C-8015-DE3A21B4AB6C}" srcOrd="0" destOrd="2" presId="urn:microsoft.com/office/officeart/2005/8/layout/process1"/>
    <dgm:cxn modelId="{FB03A375-776F-EF42-977E-0C14F73FE1E2}" type="presOf" srcId="{10D3FE28-0717-6B45-8632-BB0B7A4117E2}" destId="{11486D18-A3C9-9247-A6E7-984FA9D3043F}" srcOrd="1" destOrd="0" presId="urn:microsoft.com/office/officeart/2005/8/layout/process1"/>
    <dgm:cxn modelId="{AA282A98-E1E4-3547-8A28-BEF5FCA82A2B}" type="presOf" srcId="{A8C77802-7084-F841-B167-1FE0B1E59E08}" destId="{E357E290-271A-524C-8015-DE3A21B4AB6C}" srcOrd="0" destOrd="0" presId="urn:microsoft.com/office/officeart/2005/8/layout/process1"/>
    <dgm:cxn modelId="{6CB20F9D-9D91-E940-8D10-CEBC76776068}" srcId="{6EC8A53B-90B3-2A40-99A2-EA9C71C1D1EF}" destId="{CD64BF7E-7DB1-BC47-AE90-19A6AD0363EF}" srcOrd="1" destOrd="0" parTransId="{034A9D9D-5913-8A40-81CB-FB08AB7BF38B}" sibTransId="{BA421056-58E2-254D-8E81-A8D932651E17}"/>
    <dgm:cxn modelId="{23A9D7EA-F317-AC49-A74B-C72251336B56}" srcId="{BA851E93-1A30-D243-B6E8-1C310B94BEEB}" destId="{A8C77802-7084-F841-B167-1FE0B1E59E08}" srcOrd="0" destOrd="0" parTransId="{ABFF7B28-A547-3644-9D67-E0724A83705C}" sibTransId="{10D3FE28-0717-6B45-8632-BB0B7A4117E2}"/>
    <dgm:cxn modelId="{20C02343-7BEC-A442-97A2-DB7159B3FEA5}" type="presOf" srcId="{BA851E93-1A30-D243-B6E8-1C310B94BEEB}" destId="{4961AF7D-D12B-CB43-8814-4FB710B95C36}" srcOrd="0" destOrd="0" presId="urn:microsoft.com/office/officeart/2005/8/layout/process1"/>
    <dgm:cxn modelId="{45F38809-5312-7241-8AD5-47CF4FED0A8D}" srcId="{A8C77802-7084-F841-B167-1FE0B1E59E08}" destId="{D65E3D8D-A2F6-324F-ACB7-988BDCFD12CC}" srcOrd="2" destOrd="0" parTransId="{D95A4DAD-7A7A-D84C-A1ED-3367E0874D2E}" sibTransId="{9E0A3F83-AD1A-E842-A045-237AD2D97F7A}"/>
    <dgm:cxn modelId="{DDEFC581-3B5E-674E-9BE4-FE1C3B3C066D}" type="presOf" srcId="{D65E3D8D-A2F6-324F-ACB7-988BDCFD12CC}" destId="{E357E290-271A-524C-8015-DE3A21B4AB6C}" srcOrd="0" destOrd="3" presId="urn:microsoft.com/office/officeart/2005/8/layout/process1"/>
    <dgm:cxn modelId="{6ACFBD39-BDCC-FD47-9D02-A74CF7BB89B2}" srcId="{6EC8A53B-90B3-2A40-99A2-EA9C71C1D1EF}" destId="{9AB43895-717F-1443-8481-9F39069CF17B}" srcOrd="0" destOrd="0" parTransId="{373B4BC2-E3DD-F94D-BBE4-9832147D16A4}" sibTransId="{1AC0F1BA-FA91-4F4D-9453-5FFA3FB63622}"/>
    <dgm:cxn modelId="{D63B0843-5C18-7446-9963-64580B4BC2EE}" type="presParOf" srcId="{4961AF7D-D12B-CB43-8814-4FB710B95C36}" destId="{E357E290-271A-524C-8015-DE3A21B4AB6C}" srcOrd="0" destOrd="0" presId="urn:microsoft.com/office/officeart/2005/8/layout/process1"/>
    <dgm:cxn modelId="{3EC6769E-5BEB-9A45-B083-6A2CC3718193}" type="presParOf" srcId="{4961AF7D-D12B-CB43-8814-4FB710B95C36}" destId="{2DFDED27-6F2B-8046-901B-A4D60EA50E75}" srcOrd="1" destOrd="0" presId="urn:microsoft.com/office/officeart/2005/8/layout/process1"/>
    <dgm:cxn modelId="{5CBE2969-23B9-1743-A3BF-7E4C3083BC9E}" type="presParOf" srcId="{2DFDED27-6F2B-8046-901B-A4D60EA50E75}" destId="{11486D18-A3C9-9247-A6E7-984FA9D3043F}" srcOrd="0" destOrd="0" presId="urn:microsoft.com/office/officeart/2005/8/layout/process1"/>
    <dgm:cxn modelId="{34490A24-8235-8F4F-9E68-7428DF0E5B7F}" type="presParOf" srcId="{4961AF7D-D12B-CB43-8814-4FB710B95C36}" destId="{AF27D693-1422-254C-BE62-AC6A3E9B113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851E93-1A30-D243-B6E8-1C310B94BEEB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8C77802-7084-F841-B167-1FE0B1E59E08}">
      <dgm:prSet phldrT="[Text]" custT="1"/>
      <dgm:spPr/>
      <dgm:t>
        <a:bodyPr/>
        <a:lstStyle/>
        <a:p>
          <a:pPr algn="ctr"/>
          <a:r>
            <a:rPr lang="en-US" sz="3200" u="sng" dirty="0"/>
            <a:t>Philosophy</a:t>
          </a:r>
        </a:p>
      </dgm:t>
    </dgm:pt>
    <dgm:pt modelId="{ABFF7B28-A547-3644-9D67-E0724A83705C}" type="parTrans" cxnId="{23A9D7EA-F317-AC49-A74B-C72251336B56}">
      <dgm:prSet/>
      <dgm:spPr/>
      <dgm:t>
        <a:bodyPr/>
        <a:lstStyle/>
        <a:p>
          <a:endParaRPr lang="en-US"/>
        </a:p>
      </dgm:t>
    </dgm:pt>
    <dgm:pt modelId="{10D3FE28-0717-6B45-8632-BB0B7A4117E2}" type="sibTrans" cxnId="{23A9D7EA-F317-AC49-A74B-C72251336B56}">
      <dgm:prSet/>
      <dgm:spPr/>
      <dgm:t>
        <a:bodyPr/>
        <a:lstStyle/>
        <a:p>
          <a:endParaRPr lang="en-US"/>
        </a:p>
      </dgm:t>
    </dgm:pt>
    <dgm:pt modelId="{6548E0B6-D2E4-9849-BED5-637E372465B0}">
      <dgm:prSet phldrT="[Text]" custT="1"/>
      <dgm:spPr/>
      <dgm:t>
        <a:bodyPr/>
        <a:lstStyle/>
        <a:p>
          <a:pPr algn="l"/>
          <a:r>
            <a:rPr lang="en-US" sz="2800" dirty="0"/>
            <a:t>What is Welfare?</a:t>
          </a:r>
        </a:p>
      </dgm:t>
    </dgm:pt>
    <dgm:pt modelId="{366A3E31-DB6F-D940-BF81-20706EB56A1C}" type="parTrans" cxnId="{4DB06B55-B88E-484D-972D-32329DDD9D22}">
      <dgm:prSet/>
      <dgm:spPr/>
      <dgm:t>
        <a:bodyPr/>
        <a:lstStyle/>
        <a:p>
          <a:endParaRPr lang="en-US"/>
        </a:p>
      </dgm:t>
    </dgm:pt>
    <dgm:pt modelId="{E2378101-7A90-8248-B8B0-B5293F965ADD}" type="sibTrans" cxnId="{4DB06B55-B88E-484D-972D-32329DDD9D22}">
      <dgm:prSet/>
      <dgm:spPr/>
      <dgm:t>
        <a:bodyPr/>
        <a:lstStyle/>
        <a:p>
          <a:endParaRPr lang="en-US"/>
        </a:p>
      </dgm:t>
    </dgm:pt>
    <dgm:pt modelId="{6EC8A53B-90B3-2A40-99A2-EA9C71C1D1EF}">
      <dgm:prSet phldrT="[Text]" custT="1"/>
      <dgm:spPr/>
      <dgm:t>
        <a:bodyPr/>
        <a:lstStyle/>
        <a:p>
          <a:pPr algn="ctr"/>
          <a:r>
            <a:rPr lang="en-US" sz="3200" u="sng" dirty="0"/>
            <a:t>Psychology</a:t>
          </a:r>
        </a:p>
      </dgm:t>
    </dgm:pt>
    <dgm:pt modelId="{FA0F02C6-C8F0-BF43-BEE0-71FE5C36D821}" type="parTrans" cxnId="{9B37F7A3-DF41-5047-AE16-A869A9EC95DA}">
      <dgm:prSet/>
      <dgm:spPr/>
      <dgm:t>
        <a:bodyPr/>
        <a:lstStyle/>
        <a:p>
          <a:endParaRPr lang="en-US"/>
        </a:p>
      </dgm:t>
    </dgm:pt>
    <dgm:pt modelId="{24A4E4EA-9BC1-1949-80DE-CBACE9E3C35F}" type="sibTrans" cxnId="{9B37F7A3-DF41-5047-AE16-A869A9EC95DA}">
      <dgm:prSet/>
      <dgm:spPr/>
      <dgm:t>
        <a:bodyPr/>
        <a:lstStyle/>
        <a:p>
          <a:endParaRPr lang="en-US"/>
        </a:p>
      </dgm:t>
    </dgm:pt>
    <dgm:pt modelId="{798582F1-5ED8-1542-898F-976CDF4C007F}">
      <dgm:prSet phldrT="[Text]" custT="1"/>
      <dgm:spPr/>
      <dgm:t>
        <a:bodyPr/>
        <a:lstStyle/>
        <a:p>
          <a:pPr algn="l"/>
          <a:r>
            <a:rPr lang="en-US" sz="2700" dirty="0"/>
            <a:t>How can we evaluate and and improve institutions, etc.</a:t>
          </a:r>
        </a:p>
      </dgm:t>
    </dgm:pt>
    <dgm:pt modelId="{7CB3F97B-0A66-6244-A918-911E4165E6E1}" type="parTrans" cxnId="{FED4666A-3F3A-2642-82EA-CD782BDC48B6}">
      <dgm:prSet/>
      <dgm:spPr/>
      <dgm:t>
        <a:bodyPr/>
        <a:lstStyle/>
        <a:p>
          <a:endParaRPr lang="en-US"/>
        </a:p>
      </dgm:t>
    </dgm:pt>
    <dgm:pt modelId="{1EA66C1A-5C27-174B-AB51-7599E395F79C}" type="sibTrans" cxnId="{FED4666A-3F3A-2642-82EA-CD782BDC48B6}">
      <dgm:prSet/>
      <dgm:spPr/>
      <dgm:t>
        <a:bodyPr/>
        <a:lstStyle/>
        <a:p>
          <a:endParaRPr lang="en-US"/>
        </a:p>
      </dgm:t>
    </dgm:pt>
    <dgm:pt modelId="{DB5610EB-0303-1341-9302-B41399183A1B}">
      <dgm:prSet phldrT="[Text]" custT="1"/>
      <dgm:spPr/>
      <dgm:t>
        <a:bodyPr/>
        <a:lstStyle/>
        <a:p>
          <a:pPr algn="l"/>
          <a:r>
            <a:rPr lang="en-US" sz="2800" dirty="0"/>
            <a:t>What is Happiness?</a:t>
          </a:r>
        </a:p>
      </dgm:t>
    </dgm:pt>
    <dgm:pt modelId="{E071E7D1-58B0-2045-A669-2FEABF14BE98}" type="parTrans" cxnId="{99452F33-AF93-B945-80F0-B5139E980023}">
      <dgm:prSet/>
      <dgm:spPr/>
      <dgm:t>
        <a:bodyPr/>
        <a:lstStyle/>
        <a:p>
          <a:endParaRPr lang="en-US"/>
        </a:p>
      </dgm:t>
    </dgm:pt>
    <dgm:pt modelId="{9F97EDE5-6A98-AD48-B34A-560947355F4F}" type="sibTrans" cxnId="{99452F33-AF93-B945-80F0-B5139E980023}">
      <dgm:prSet/>
      <dgm:spPr/>
      <dgm:t>
        <a:bodyPr/>
        <a:lstStyle/>
        <a:p>
          <a:endParaRPr lang="en-US"/>
        </a:p>
      </dgm:t>
    </dgm:pt>
    <dgm:pt modelId="{1F35CCAA-9966-1146-8D36-68897A50F7C1}">
      <dgm:prSet phldrT="[Text]" custT="1"/>
      <dgm:spPr/>
      <dgm:t>
        <a:bodyPr/>
        <a:lstStyle/>
        <a:p>
          <a:pPr algn="l"/>
          <a:r>
            <a:rPr lang="en-US" sz="2800" dirty="0"/>
            <a:t>How Ethically Important are Welfare/Happiness?</a:t>
          </a:r>
        </a:p>
      </dgm:t>
    </dgm:pt>
    <dgm:pt modelId="{BDCBE737-4546-5944-B6A9-D9D82B13ABB5}" type="parTrans" cxnId="{EDBF60E1-E70D-694D-B689-35D05798E36D}">
      <dgm:prSet/>
      <dgm:spPr/>
      <dgm:t>
        <a:bodyPr/>
        <a:lstStyle/>
        <a:p>
          <a:endParaRPr lang="en-US"/>
        </a:p>
      </dgm:t>
    </dgm:pt>
    <dgm:pt modelId="{DC395375-89D5-A343-9906-96AE826ED1FD}" type="sibTrans" cxnId="{EDBF60E1-E70D-694D-B689-35D05798E36D}">
      <dgm:prSet/>
      <dgm:spPr/>
      <dgm:t>
        <a:bodyPr/>
        <a:lstStyle/>
        <a:p>
          <a:endParaRPr lang="en-US"/>
        </a:p>
      </dgm:t>
    </dgm:pt>
    <dgm:pt modelId="{9AB43895-717F-1443-8481-9F39069CF17B}">
      <dgm:prSet phldrT="[Text]" custT="1"/>
      <dgm:spPr/>
      <dgm:t>
        <a:bodyPr/>
        <a:lstStyle/>
        <a:p>
          <a:pPr algn="l"/>
          <a:r>
            <a:rPr lang="en-US" sz="2700" dirty="0"/>
            <a:t>What add or detracts from Welfare?</a:t>
          </a:r>
        </a:p>
      </dgm:t>
    </dgm:pt>
    <dgm:pt modelId="{1AC0F1BA-FA91-4F4D-9453-5FFA3FB63622}" type="sibTrans" cxnId="{6ACFBD39-BDCC-FD47-9D02-A74CF7BB89B2}">
      <dgm:prSet/>
      <dgm:spPr/>
      <dgm:t>
        <a:bodyPr/>
        <a:lstStyle/>
        <a:p>
          <a:endParaRPr lang="en-US"/>
        </a:p>
      </dgm:t>
    </dgm:pt>
    <dgm:pt modelId="{373B4BC2-E3DD-F94D-BBE4-9832147D16A4}" type="parTrans" cxnId="{6ACFBD39-BDCC-FD47-9D02-A74CF7BB89B2}">
      <dgm:prSet/>
      <dgm:spPr/>
      <dgm:t>
        <a:bodyPr/>
        <a:lstStyle/>
        <a:p>
          <a:endParaRPr lang="en-US"/>
        </a:p>
      </dgm:t>
    </dgm:pt>
    <dgm:pt modelId="{76A76857-59A4-C54A-982D-B48487B78584}">
      <dgm:prSet phldrT="[Text]" custT="1"/>
      <dgm:spPr/>
      <dgm:t>
        <a:bodyPr/>
        <a:lstStyle/>
        <a:p>
          <a:pPr algn="l"/>
          <a:r>
            <a:rPr lang="en-US" sz="2700" dirty="0"/>
            <a:t>How can we </a:t>
          </a:r>
          <a:r>
            <a:rPr lang="en-US" sz="2700" u="sng" dirty="0"/>
            <a:t>measure</a:t>
          </a:r>
          <a:r>
            <a:rPr lang="en-US" sz="2700" dirty="0"/>
            <a:t> Welfare?</a:t>
          </a:r>
        </a:p>
      </dgm:t>
    </dgm:pt>
    <dgm:pt modelId="{A58BAA65-A3C4-0846-81A4-CCEC5EA56821}" type="parTrans" cxnId="{472E84F3-F8E1-9A43-8263-D99EF101C17E}">
      <dgm:prSet/>
      <dgm:spPr/>
      <dgm:t>
        <a:bodyPr/>
        <a:lstStyle/>
        <a:p>
          <a:endParaRPr lang="en-US"/>
        </a:p>
      </dgm:t>
    </dgm:pt>
    <dgm:pt modelId="{82693BE3-3706-4749-BB34-1AB9043D3C27}" type="sibTrans" cxnId="{472E84F3-F8E1-9A43-8263-D99EF101C17E}">
      <dgm:prSet/>
      <dgm:spPr/>
      <dgm:t>
        <a:bodyPr/>
        <a:lstStyle/>
        <a:p>
          <a:endParaRPr lang="en-US"/>
        </a:p>
      </dgm:t>
    </dgm:pt>
    <dgm:pt modelId="{4961AF7D-D12B-CB43-8814-4FB710B95C36}" type="pres">
      <dgm:prSet presAssocID="{BA851E93-1A30-D243-B6E8-1C310B94BEE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57E290-271A-524C-8015-DE3A21B4AB6C}" type="pres">
      <dgm:prSet presAssocID="{A8C77802-7084-F841-B167-1FE0B1E59E08}" presName="node" presStyleLbl="node1" presStyleIdx="0" presStyleCnt="2" custScaleY="1395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FDED27-6F2B-8046-901B-A4D60EA50E75}" type="pres">
      <dgm:prSet presAssocID="{10D3FE28-0717-6B45-8632-BB0B7A4117E2}" presName="sibTrans" presStyleLbl="sibTrans2D1" presStyleIdx="0" presStyleCnt="1"/>
      <dgm:spPr/>
      <dgm:t>
        <a:bodyPr/>
        <a:lstStyle/>
        <a:p>
          <a:endParaRPr lang="en-US"/>
        </a:p>
      </dgm:t>
    </dgm:pt>
    <dgm:pt modelId="{11486D18-A3C9-9247-A6E7-984FA9D3043F}" type="pres">
      <dgm:prSet presAssocID="{10D3FE28-0717-6B45-8632-BB0B7A4117E2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AF27D693-1422-254C-BE62-AC6A3E9B1133}" type="pres">
      <dgm:prSet presAssocID="{6EC8A53B-90B3-2A40-99A2-EA9C71C1D1EF}" presName="node" presStyleLbl="node1" presStyleIdx="1" presStyleCnt="2" custScaleY="1395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094B1A-F23C-9242-89EC-26C0B5D58A77}" type="presOf" srcId="{76A76857-59A4-C54A-982D-B48487B78584}" destId="{AF27D693-1422-254C-BE62-AC6A3E9B1133}" srcOrd="0" destOrd="2" presId="urn:microsoft.com/office/officeart/2005/8/layout/process1"/>
    <dgm:cxn modelId="{4DB06B55-B88E-484D-972D-32329DDD9D22}" srcId="{A8C77802-7084-F841-B167-1FE0B1E59E08}" destId="{6548E0B6-D2E4-9849-BED5-637E372465B0}" srcOrd="0" destOrd="0" parTransId="{366A3E31-DB6F-D940-BF81-20706EB56A1C}" sibTransId="{E2378101-7A90-8248-B8B0-B5293F965ADD}"/>
    <dgm:cxn modelId="{6ACFBD39-BDCC-FD47-9D02-A74CF7BB89B2}" srcId="{6EC8A53B-90B3-2A40-99A2-EA9C71C1D1EF}" destId="{9AB43895-717F-1443-8481-9F39069CF17B}" srcOrd="0" destOrd="0" parTransId="{373B4BC2-E3DD-F94D-BBE4-9832147D16A4}" sibTransId="{1AC0F1BA-FA91-4F4D-9453-5FFA3FB63622}"/>
    <dgm:cxn modelId="{FED4666A-3F3A-2642-82EA-CD782BDC48B6}" srcId="{6EC8A53B-90B3-2A40-99A2-EA9C71C1D1EF}" destId="{798582F1-5ED8-1542-898F-976CDF4C007F}" srcOrd="2" destOrd="0" parTransId="{7CB3F97B-0A66-6244-A918-911E4165E6E1}" sibTransId="{1EA66C1A-5C27-174B-AB51-7599E395F79C}"/>
    <dgm:cxn modelId="{4837EDEF-A073-AC4C-894D-7D7A99A61924}" type="presOf" srcId="{9AB43895-717F-1443-8481-9F39069CF17B}" destId="{AF27D693-1422-254C-BE62-AC6A3E9B1133}" srcOrd="0" destOrd="1" presId="urn:microsoft.com/office/officeart/2005/8/layout/process1"/>
    <dgm:cxn modelId="{CEB186C0-B440-C54C-B6CA-B187159AC8BB}" type="presOf" srcId="{10D3FE28-0717-6B45-8632-BB0B7A4117E2}" destId="{11486D18-A3C9-9247-A6E7-984FA9D3043F}" srcOrd="1" destOrd="0" presId="urn:microsoft.com/office/officeart/2005/8/layout/process1"/>
    <dgm:cxn modelId="{4631C354-DD1B-DF49-9B20-F55769834705}" type="presOf" srcId="{6548E0B6-D2E4-9849-BED5-637E372465B0}" destId="{E357E290-271A-524C-8015-DE3A21B4AB6C}" srcOrd="0" destOrd="1" presId="urn:microsoft.com/office/officeart/2005/8/layout/process1"/>
    <dgm:cxn modelId="{EDBF60E1-E70D-694D-B689-35D05798E36D}" srcId="{A8C77802-7084-F841-B167-1FE0B1E59E08}" destId="{1F35CCAA-9966-1146-8D36-68897A50F7C1}" srcOrd="2" destOrd="0" parTransId="{BDCBE737-4546-5944-B6A9-D9D82B13ABB5}" sibTransId="{DC395375-89D5-A343-9906-96AE826ED1FD}"/>
    <dgm:cxn modelId="{B51DE80C-8E36-2241-90EF-70BC832D2BD8}" type="presOf" srcId="{798582F1-5ED8-1542-898F-976CDF4C007F}" destId="{AF27D693-1422-254C-BE62-AC6A3E9B1133}" srcOrd="0" destOrd="3" presId="urn:microsoft.com/office/officeart/2005/8/layout/process1"/>
    <dgm:cxn modelId="{472E84F3-F8E1-9A43-8263-D99EF101C17E}" srcId="{6EC8A53B-90B3-2A40-99A2-EA9C71C1D1EF}" destId="{76A76857-59A4-C54A-982D-B48487B78584}" srcOrd="1" destOrd="0" parTransId="{A58BAA65-A3C4-0846-81A4-CCEC5EA56821}" sibTransId="{82693BE3-3706-4749-BB34-1AB9043D3C27}"/>
    <dgm:cxn modelId="{9B37F7A3-DF41-5047-AE16-A869A9EC95DA}" srcId="{BA851E93-1A30-D243-B6E8-1C310B94BEEB}" destId="{6EC8A53B-90B3-2A40-99A2-EA9C71C1D1EF}" srcOrd="1" destOrd="0" parTransId="{FA0F02C6-C8F0-BF43-BEE0-71FE5C36D821}" sibTransId="{24A4E4EA-9BC1-1949-80DE-CBACE9E3C35F}"/>
    <dgm:cxn modelId="{3EC9E127-9F20-CC43-99C2-2F0CBA401F60}" type="presOf" srcId="{DB5610EB-0303-1341-9302-B41399183A1B}" destId="{E357E290-271A-524C-8015-DE3A21B4AB6C}" srcOrd="0" destOrd="2" presId="urn:microsoft.com/office/officeart/2005/8/layout/process1"/>
    <dgm:cxn modelId="{23A9D7EA-F317-AC49-A74B-C72251336B56}" srcId="{BA851E93-1A30-D243-B6E8-1C310B94BEEB}" destId="{A8C77802-7084-F841-B167-1FE0B1E59E08}" srcOrd="0" destOrd="0" parTransId="{ABFF7B28-A547-3644-9D67-E0724A83705C}" sibTransId="{10D3FE28-0717-6B45-8632-BB0B7A4117E2}"/>
    <dgm:cxn modelId="{B141727E-CBA7-8649-A060-C4DFC83C2E22}" type="presOf" srcId="{10D3FE28-0717-6B45-8632-BB0B7A4117E2}" destId="{2DFDED27-6F2B-8046-901B-A4D60EA50E75}" srcOrd="0" destOrd="0" presId="urn:microsoft.com/office/officeart/2005/8/layout/process1"/>
    <dgm:cxn modelId="{7E5FFF35-260D-0047-A246-6A34270DED12}" type="presOf" srcId="{A8C77802-7084-F841-B167-1FE0B1E59E08}" destId="{E357E290-271A-524C-8015-DE3A21B4AB6C}" srcOrd="0" destOrd="0" presId="urn:microsoft.com/office/officeart/2005/8/layout/process1"/>
    <dgm:cxn modelId="{06AA3415-5BF3-DF40-B6E3-2E6F04696DA7}" type="presOf" srcId="{BA851E93-1A30-D243-B6E8-1C310B94BEEB}" destId="{4961AF7D-D12B-CB43-8814-4FB710B95C36}" srcOrd="0" destOrd="0" presId="urn:microsoft.com/office/officeart/2005/8/layout/process1"/>
    <dgm:cxn modelId="{E71D6C5C-1294-8B4E-849B-1339D2FEF11F}" type="presOf" srcId="{1F35CCAA-9966-1146-8D36-68897A50F7C1}" destId="{E357E290-271A-524C-8015-DE3A21B4AB6C}" srcOrd="0" destOrd="3" presId="urn:microsoft.com/office/officeart/2005/8/layout/process1"/>
    <dgm:cxn modelId="{0DDC0501-7E41-E042-9B67-A0B47859B670}" type="presOf" srcId="{6EC8A53B-90B3-2A40-99A2-EA9C71C1D1EF}" destId="{AF27D693-1422-254C-BE62-AC6A3E9B1133}" srcOrd="0" destOrd="0" presId="urn:microsoft.com/office/officeart/2005/8/layout/process1"/>
    <dgm:cxn modelId="{99452F33-AF93-B945-80F0-B5139E980023}" srcId="{A8C77802-7084-F841-B167-1FE0B1E59E08}" destId="{DB5610EB-0303-1341-9302-B41399183A1B}" srcOrd="1" destOrd="0" parTransId="{E071E7D1-58B0-2045-A669-2FEABF14BE98}" sibTransId="{9F97EDE5-6A98-AD48-B34A-560947355F4F}"/>
    <dgm:cxn modelId="{57A0BBD6-61EB-2B45-8F9A-BA05E556C9E4}" type="presParOf" srcId="{4961AF7D-D12B-CB43-8814-4FB710B95C36}" destId="{E357E290-271A-524C-8015-DE3A21B4AB6C}" srcOrd="0" destOrd="0" presId="urn:microsoft.com/office/officeart/2005/8/layout/process1"/>
    <dgm:cxn modelId="{1E7BB3F5-A729-0A49-B672-36468B97A491}" type="presParOf" srcId="{4961AF7D-D12B-CB43-8814-4FB710B95C36}" destId="{2DFDED27-6F2B-8046-901B-A4D60EA50E75}" srcOrd="1" destOrd="0" presId="urn:microsoft.com/office/officeart/2005/8/layout/process1"/>
    <dgm:cxn modelId="{AAD8F195-0D63-3C40-B68B-13154A414F74}" type="presParOf" srcId="{2DFDED27-6F2B-8046-901B-A4D60EA50E75}" destId="{11486D18-A3C9-9247-A6E7-984FA9D3043F}" srcOrd="0" destOrd="0" presId="urn:microsoft.com/office/officeart/2005/8/layout/process1"/>
    <dgm:cxn modelId="{CB23B86C-FEFE-244A-A813-A32A5D60B20C}" type="presParOf" srcId="{4961AF7D-D12B-CB43-8814-4FB710B95C36}" destId="{AF27D693-1422-254C-BE62-AC6A3E9B1133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72166E1-9F47-C14A-A968-0D8D9A055D6E}" type="doc">
      <dgm:prSet loTypeId="urn:microsoft.com/office/officeart/2005/8/layout/cycle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5A9F1D-7332-C747-B418-49DC76072FF0}">
      <dgm:prSet phldrT="[Text]" custT="1"/>
      <dgm:spPr/>
      <dgm:t>
        <a:bodyPr/>
        <a:lstStyle/>
        <a:p>
          <a:r>
            <a:rPr lang="en-US" sz="2800" dirty="0"/>
            <a:t>What is justice?</a:t>
          </a:r>
        </a:p>
      </dgm:t>
    </dgm:pt>
    <dgm:pt modelId="{2768D1D5-78C4-C541-959F-6B527269B624}" type="parTrans" cxnId="{51EF8425-D4CE-AF48-99BC-52D1D589A6FC}">
      <dgm:prSet/>
      <dgm:spPr/>
      <dgm:t>
        <a:bodyPr/>
        <a:lstStyle/>
        <a:p>
          <a:endParaRPr lang="en-US"/>
        </a:p>
      </dgm:t>
    </dgm:pt>
    <dgm:pt modelId="{47C773E4-8DBB-6D45-9BAF-B0A0B4097C93}" type="sibTrans" cxnId="{51EF8425-D4CE-AF48-99BC-52D1D589A6FC}">
      <dgm:prSet/>
      <dgm:spPr>
        <a:solidFill>
          <a:schemeClr val="bg1"/>
        </a:solidFill>
        <a:ln w="50800"/>
      </dgm:spPr>
      <dgm:t>
        <a:bodyPr/>
        <a:lstStyle/>
        <a:p>
          <a:endParaRPr lang="en-US"/>
        </a:p>
      </dgm:t>
    </dgm:pt>
    <dgm:pt modelId="{C344F094-E13C-464F-B67E-66C4C6DEC26F}">
      <dgm:prSet phldrT="[Text]" custT="1"/>
      <dgm:spPr/>
      <dgm:t>
        <a:bodyPr/>
        <a:lstStyle/>
        <a:p>
          <a:r>
            <a:rPr lang="en-US" sz="2800" dirty="0"/>
            <a:t>Which questions should we ask? How should we interpret narratives?</a:t>
          </a:r>
        </a:p>
      </dgm:t>
    </dgm:pt>
    <dgm:pt modelId="{59A842B8-BC03-2C4E-BB35-AF9038585326}" type="parTrans" cxnId="{7C3E3BF6-0368-1441-83D4-112A0A3960FE}">
      <dgm:prSet/>
      <dgm:spPr/>
      <dgm:t>
        <a:bodyPr/>
        <a:lstStyle/>
        <a:p>
          <a:endParaRPr lang="en-US"/>
        </a:p>
      </dgm:t>
    </dgm:pt>
    <dgm:pt modelId="{E1D7CDAA-9816-5940-9D03-DFBB57BEFC57}" type="sibTrans" cxnId="{7C3E3BF6-0368-1441-83D4-112A0A3960FE}">
      <dgm:prSet/>
      <dgm:spPr>
        <a:ln w="50800"/>
      </dgm:spPr>
      <dgm:t>
        <a:bodyPr/>
        <a:lstStyle/>
        <a:p>
          <a:endParaRPr lang="en-US"/>
        </a:p>
      </dgm:t>
    </dgm:pt>
    <dgm:pt modelId="{18811941-7BEF-7F4E-9C6E-70D2C207B32C}">
      <dgm:prSet phldrT="[Text]" custT="1"/>
      <dgm:spPr/>
      <dgm:t>
        <a:bodyPr/>
        <a:lstStyle/>
        <a:p>
          <a:r>
            <a:rPr lang="en-US" sz="2800" dirty="0"/>
            <a:t>What are the aspects/components of Justice?</a:t>
          </a:r>
        </a:p>
      </dgm:t>
    </dgm:pt>
    <dgm:pt modelId="{1076A9B3-FC30-0344-8927-61DD7B418BDA}" type="parTrans" cxnId="{00FCD2BF-7563-194B-B267-9B8866F7D347}">
      <dgm:prSet/>
      <dgm:spPr/>
      <dgm:t>
        <a:bodyPr/>
        <a:lstStyle/>
        <a:p>
          <a:endParaRPr lang="en-US"/>
        </a:p>
      </dgm:t>
    </dgm:pt>
    <dgm:pt modelId="{E73C71F8-CB53-0142-83CB-03FA90743497}" type="sibTrans" cxnId="{00FCD2BF-7563-194B-B267-9B8866F7D347}">
      <dgm:prSet/>
      <dgm:spPr>
        <a:ln w="50800"/>
      </dgm:spPr>
      <dgm:t>
        <a:bodyPr/>
        <a:lstStyle/>
        <a:p>
          <a:endParaRPr lang="en-US"/>
        </a:p>
      </dgm:t>
    </dgm:pt>
    <dgm:pt modelId="{FED31447-A31A-F343-B831-7DCCC8B95280}">
      <dgm:prSet/>
      <dgm:spPr/>
      <dgm:t>
        <a:bodyPr/>
        <a:lstStyle/>
        <a:p>
          <a:r>
            <a:rPr lang="en-US" dirty="0"/>
            <a:t>With what can Justice be confused?</a:t>
          </a:r>
        </a:p>
      </dgm:t>
    </dgm:pt>
    <dgm:pt modelId="{098BF612-9C33-6849-9518-75877B183AA3}" type="parTrans" cxnId="{05A21925-37ED-C147-AEC0-B9C0368A5C8B}">
      <dgm:prSet/>
      <dgm:spPr/>
      <dgm:t>
        <a:bodyPr/>
        <a:lstStyle/>
        <a:p>
          <a:endParaRPr lang="en-US"/>
        </a:p>
      </dgm:t>
    </dgm:pt>
    <dgm:pt modelId="{1818E67F-AAD9-AC4D-B287-60BA64C337A7}" type="sibTrans" cxnId="{05A21925-37ED-C147-AEC0-B9C0368A5C8B}">
      <dgm:prSet/>
      <dgm:spPr>
        <a:ln w="50800"/>
      </dgm:spPr>
      <dgm:t>
        <a:bodyPr/>
        <a:lstStyle/>
        <a:p>
          <a:endParaRPr lang="en-US"/>
        </a:p>
      </dgm:t>
    </dgm:pt>
    <dgm:pt modelId="{B031C0E5-62C9-1C4C-8773-6E9153EF1BFA}" type="pres">
      <dgm:prSet presAssocID="{B72166E1-9F47-C14A-A968-0D8D9A055D6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2CBEE65-3DA5-BA4F-ADB9-8F058F592D4C}" type="pres">
      <dgm:prSet presAssocID="{075A9F1D-7332-C747-B418-49DC76072FF0}" presName="node" presStyleLbl="node1" presStyleIdx="0" presStyleCnt="4" custScaleX="141989" custRadScaleRad="95926" custRadScaleInc="106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EF28D2-E192-A444-A7BA-25EC554E6C05}" type="pres">
      <dgm:prSet presAssocID="{075A9F1D-7332-C747-B418-49DC76072FF0}" presName="spNode" presStyleCnt="0"/>
      <dgm:spPr/>
    </dgm:pt>
    <dgm:pt modelId="{8A208A6E-E491-B341-9F74-A2EDF349996C}" type="pres">
      <dgm:prSet presAssocID="{47C773E4-8DBB-6D45-9BAF-B0A0B4097C93}" presName="sibTrans" presStyleLbl="sibTrans1D1" presStyleIdx="0" presStyleCnt="4"/>
      <dgm:spPr/>
      <dgm:t>
        <a:bodyPr/>
        <a:lstStyle/>
        <a:p>
          <a:endParaRPr lang="en-US"/>
        </a:p>
      </dgm:t>
    </dgm:pt>
    <dgm:pt modelId="{D958388C-44A9-964D-84E8-8F59560145C1}" type="pres">
      <dgm:prSet presAssocID="{C344F094-E13C-464F-B67E-66C4C6DEC26F}" presName="node" presStyleLbl="node1" presStyleIdx="1" presStyleCnt="4" custScaleX="167597" custScaleY="150753" custRadScaleRad="100028" custRadScaleInc="-45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4E9F6E-53E2-CF41-85FB-ECFC1BAB3265}" type="pres">
      <dgm:prSet presAssocID="{C344F094-E13C-464F-B67E-66C4C6DEC26F}" presName="spNode" presStyleCnt="0"/>
      <dgm:spPr/>
    </dgm:pt>
    <dgm:pt modelId="{553B51FC-0507-B94B-9E3A-0D8127FBED39}" type="pres">
      <dgm:prSet presAssocID="{E1D7CDAA-9816-5940-9D03-DFBB57BEFC57}" presName="sibTrans" presStyleLbl="sibTrans1D1" presStyleIdx="1" presStyleCnt="4"/>
      <dgm:spPr/>
      <dgm:t>
        <a:bodyPr/>
        <a:lstStyle/>
        <a:p>
          <a:endParaRPr lang="en-US"/>
        </a:p>
      </dgm:t>
    </dgm:pt>
    <dgm:pt modelId="{B3BE3077-9E11-C94B-A3A8-22E592D04C1F}" type="pres">
      <dgm:prSet presAssocID="{18811941-7BEF-7F4E-9C6E-70D2C207B32C}" presName="node" presStyleLbl="node1" presStyleIdx="2" presStyleCnt="4" custScaleX="164147" custScaleY="1198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6C647C-5BBB-0544-9F2E-8E7EEAE07026}" type="pres">
      <dgm:prSet presAssocID="{18811941-7BEF-7F4E-9C6E-70D2C207B32C}" presName="spNode" presStyleCnt="0"/>
      <dgm:spPr/>
    </dgm:pt>
    <dgm:pt modelId="{C7CAFC8E-7AAA-824D-B624-0ACD03C8B4DD}" type="pres">
      <dgm:prSet presAssocID="{E73C71F8-CB53-0142-83CB-03FA90743497}" presName="sibTrans" presStyleLbl="sibTrans1D1" presStyleIdx="2" presStyleCnt="4"/>
      <dgm:spPr/>
      <dgm:t>
        <a:bodyPr/>
        <a:lstStyle/>
        <a:p>
          <a:endParaRPr lang="en-US"/>
        </a:p>
      </dgm:t>
    </dgm:pt>
    <dgm:pt modelId="{39C6B535-F4D7-1548-A2A7-CD75B45CE4EA}" type="pres">
      <dgm:prSet presAssocID="{FED31447-A31A-F343-B831-7DCCC8B95280}" presName="node" presStyleLbl="node1" presStyleIdx="3" presStyleCnt="4" custScaleX="140315" custScaleY="148782" custRadScaleRad="98212" custRadScaleInc="11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AB758C-B1C1-1845-AD44-4FA324AE4828}" type="pres">
      <dgm:prSet presAssocID="{FED31447-A31A-F343-B831-7DCCC8B95280}" presName="spNode" presStyleCnt="0"/>
      <dgm:spPr/>
    </dgm:pt>
    <dgm:pt modelId="{623F0ECB-8073-E543-B512-AB8E7EC3BB56}" type="pres">
      <dgm:prSet presAssocID="{1818E67F-AAD9-AC4D-B287-60BA64C337A7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5643FBDB-2236-284E-9CAC-76EDC740EF15}" type="presOf" srcId="{FED31447-A31A-F343-B831-7DCCC8B95280}" destId="{39C6B535-F4D7-1548-A2A7-CD75B45CE4EA}" srcOrd="0" destOrd="0" presId="urn:microsoft.com/office/officeart/2005/8/layout/cycle5"/>
    <dgm:cxn modelId="{6C1A0B23-307A-9A44-8C31-72DE636BBBAA}" type="presOf" srcId="{E1D7CDAA-9816-5940-9D03-DFBB57BEFC57}" destId="{553B51FC-0507-B94B-9E3A-0D8127FBED39}" srcOrd="0" destOrd="0" presId="urn:microsoft.com/office/officeart/2005/8/layout/cycle5"/>
    <dgm:cxn modelId="{00FCD2BF-7563-194B-B267-9B8866F7D347}" srcId="{B72166E1-9F47-C14A-A968-0D8D9A055D6E}" destId="{18811941-7BEF-7F4E-9C6E-70D2C207B32C}" srcOrd="2" destOrd="0" parTransId="{1076A9B3-FC30-0344-8927-61DD7B418BDA}" sibTransId="{E73C71F8-CB53-0142-83CB-03FA90743497}"/>
    <dgm:cxn modelId="{1B7903A2-3F22-6F44-8262-F3F2E814F126}" type="presOf" srcId="{18811941-7BEF-7F4E-9C6E-70D2C207B32C}" destId="{B3BE3077-9E11-C94B-A3A8-22E592D04C1F}" srcOrd="0" destOrd="0" presId="urn:microsoft.com/office/officeart/2005/8/layout/cycle5"/>
    <dgm:cxn modelId="{B6703DC2-4929-5448-8002-E3A59C87F635}" type="presOf" srcId="{075A9F1D-7332-C747-B418-49DC76072FF0}" destId="{F2CBEE65-3DA5-BA4F-ADB9-8F058F592D4C}" srcOrd="0" destOrd="0" presId="urn:microsoft.com/office/officeart/2005/8/layout/cycle5"/>
    <dgm:cxn modelId="{99C39493-AE41-7C4C-BEAD-F6B5E3F678C6}" type="presOf" srcId="{47C773E4-8DBB-6D45-9BAF-B0A0B4097C93}" destId="{8A208A6E-E491-B341-9F74-A2EDF349996C}" srcOrd="0" destOrd="0" presId="urn:microsoft.com/office/officeart/2005/8/layout/cycle5"/>
    <dgm:cxn modelId="{B64760B3-F992-8F4B-AE29-66D622A6EDB3}" type="presOf" srcId="{E73C71F8-CB53-0142-83CB-03FA90743497}" destId="{C7CAFC8E-7AAA-824D-B624-0ACD03C8B4DD}" srcOrd="0" destOrd="0" presId="urn:microsoft.com/office/officeart/2005/8/layout/cycle5"/>
    <dgm:cxn modelId="{05A21925-37ED-C147-AEC0-B9C0368A5C8B}" srcId="{B72166E1-9F47-C14A-A968-0D8D9A055D6E}" destId="{FED31447-A31A-F343-B831-7DCCC8B95280}" srcOrd="3" destOrd="0" parTransId="{098BF612-9C33-6849-9518-75877B183AA3}" sibTransId="{1818E67F-AAD9-AC4D-B287-60BA64C337A7}"/>
    <dgm:cxn modelId="{51EF8425-D4CE-AF48-99BC-52D1D589A6FC}" srcId="{B72166E1-9F47-C14A-A968-0D8D9A055D6E}" destId="{075A9F1D-7332-C747-B418-49DC76072FF0}" srcOrd="0" destOrd="0" parTransId="{2768D1D5-78C4-C541-959F-6B527269B624}" sibTransId="{47C773E4-8DBB-6D45-9BAF-B0A0B4097C93}"/>
    <dgm:cxn modelId="{0FCA28FF-2C8A-C347-A0BD-A1AE37DE61C5}" type="presOf" srcId="{B72166E1-9F47-C14A-A968-0D8D9A055D6E}" destId="{B031C0E5-62C9-1C4C-8773-6E9153EF1BFA}" srcOrd="0" destOrd="0" presId="urn:microsoft.com/office/officeart/2005/8/layout/cycle5"/>
    <dgm:cxn modelId="{CA1A04CC-5B8E-1348-ABAD-0CE1C46E34AE}" type="presOf" srcId="{C344F094-E13C-464F-B67E-66C4C6DEC26F}" destId="{D958388C-44A9-964D-84E8-8F59560145C1}" srcOrd="0" destOrd="0" presId="urn:microsoft.com/office/officeart/2005/8/layout/cycle5"/>
    <dgm:cxn modelId="{7C3E3BF6-0368-1441-83D4-112A0A3960FE}" srcId="{B72166E1-9F47-C14A-A968-0D8D9A055D6E}" destId="{C344F094-E13C-464F-B67E-66C4C6DEC26F}" srcOrd="1" destOrd="0" parTransId="{59A842B8-BC03-2C4E-BB35-AF9038585326}" sibTransId="{E1D7CDAA-9816-5940-9D03-DFBB57BEFC57}"/>
    <dgm:cxn modelId="{9642CC62-43B0-6A4F-9156-D90CA77CB635}" type="presOf" srcId="{1818E67F-AAD9-AC4D-B287-60BA64C337A7}" destId="{623F0ECB-8073-E543-B512-AB8E7EC3BB56}" srcOrd="0" destOrd="0" presId="urn:microsoft.com/office/officeart/2005/8/layout/cycle5"/>
    <dgm:cxn modelId="{DFECE0DC-3A3D-1346-BE1C-43BC324E6850}" type="presParOf" srcId="{B031C0E5-62C9-1C4C-8773-6E9153EF1BFA}" destId="{F2CBEE65-3DA5-BA4F-ADB9-8F058F592D4C}" srcOrd="0" destOrd="0" presId="urn:microsoft.com/office/officeart/2005/8/layout/cycle5"/>
    <dgm:cxn modelId="{39B7C9CB-7685-864F-A11B-4D84F22ECD20}" type="presParOf" srcId="{B031C0E5-62C9-1C4C-8773-6E9153EF1BFA}" destId="{AFEF28D2-E192-A444-A7BA-25EC554E6C05}" srcOrd="1" destOrd="0" presId="urn:microsoft.com/office/officeart/2005/8/layout/cycle5"/>
    <dgm:cxn modelId="{69B7D98D-C58B-7D4E-A97C-8D906123D547}" type="presParOf" srcId="{B031C0E5-62C9-1C4C-8773-6E9153EF1BFA}" destId="{8A208A6E-E491-B341-9F74-A2EDF349996C}" srcOrd="2" destOrd="0" presId="urn:microsoft.com/office/officeart/2005/8/layout/cycle5"/>
    <dgm:cxn modelId="{61E2879C-A218-3C49-96D7-7B2528AE9184}" type="presParOf" srcId="{B031C0E5-62C9-1C4C-8773-6E9153EF1BFA}" destId="{D958388C-44A9-964D-84E8-8F59560145C1}" srcOrd="3" destOrd="0" presId="urn:microsoft.com/office/officeart/2005/8/layout/cycle5"/>
    <dgm:cxn modelId="{7D22B30B-11A2-E842-8780-AA0C3EAD472D}" type="presParOf" srcId="{B031C0E5-62C9-1C4C-8773-6E9153EF1BFA}" destId="{CD4E9F6E-53E2-CF41-85FB-ECFC1BAB3265}" srcOrd="4" destOrd="0" presId="urn:microsoft.com/office/officeart/2005/8/layout/cycle5"/>
    <dgm:cxn modelId="{68D9D265-DE9B-E84D-89BB-16EFD9E7582C}" type="presParOf" srcId="{B031C0E5-62C9-1C4C-8773-6E9153EF1BFA}" destId="{553B51FC-0507-B94B-9E3A-0D8127FBED39}" srcOrd="5" destOrd="0" presId="urn:microsoft.com/office/officeart/2005/8/layout/cycle5"/>
    <dgm:cxn modelId="{B35C5154-ACCE-2846-895D-601EBAE1602E}" type="presParOf" srcId="{B031C0E5-62C9-1C4C-8773-6E9153EF1BFA}" destId="{B3BE3077-9E11-C94B-A3A8-22E592D04C1F}" srcOrd="6" destOrd="0" presId="urn:microsoft.com/office/officeart/2005/8/layout/cycle5"/>
    <dgm:cxn modelId="{B5C12852-3ED5-A342-865D-58B82E87BBB0}" type="presParOf" srcId="{B031C0E5-62C9-1C4C-8773-6E9153EF1BFA}" destId="{4B6C647C-5BBB-0544-9F2E-8E7EEAE07026}" srcOrd="7" destOrd="0" presId="urn:microsoft.com/office/officeart/2005/8/layout/cycle5"/>
    <dgm:cxn modelId="{4AD16854-D205-8745-904C-E97FBEE2C20A}" type="presParOf" srcId="{B031C0E5-62C9-1C4C-8773-6E9153EF1BFA}" destId="{C7CAFC8E-7AAA-824D-B624-0ACD03C8B4DD}" srcOrd="8" destOrd="0" presId="urn:microsoft.com/office/officeart/2005/8/layout/cycle5"/>
    <dgm:cxn modelId="{D10B53A8-4871-7842-A134-DE572A0600A2}" type="presParOf" srcId="{B031C0E5-62C9-1C4C-8773-6E9153EF1BFA}" destId="{39C6B535-F4D7-1548-A2A7-CD75B45CE4EA}" srcOrd="9" destOrd="0" presId="urn:microsoft.com/office/officeart/2005/8/layout/cycle5"/>
    <dgm:cxn modelId="{37060902-6CA2-6542-9AF6-92FCD2766B04}" type="presParOf" srcId="{B031C0E5-62C9-1C4C-8773-6E9153EF1BFA}" destId="{3DAB758C-B1C1-1845-AD44-4FA324AE4828}" srcOrd="10" destOrd="0" presId="urn:microsoft.com/office/officeart/2005/8/layout/cycle5"/>
    <dgm:cxn modelId="{06C4CA7A-3A53-EC4D-B430-7026431E0C36}" type="presParOf" srcId="{B031C0E5-62C9-1C4C-8773-6E9153EF1BFA}" destId="{623F0ECB-8073-E543-B512-AB8E7EC3BB56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7E290-271A-524C-8015-DE3A21B4AB6C}">
      <dsp:nvSpPr>
        <dsp:cNvPr id="0" name=""/>
        <dsp:cNvSpPr/>
      </dsp:nvSpPr>
      <dsp:spPr>
        <a:xfrm>
          <a:off x="16407" y="0"/>
          <a:ext cx="4286195" cy="4351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u="sng" kern="1200" dirty="0"/>
            <a:t>Philosophy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What is justice? 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Why act justly?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Why cultivate the trait of justice?</a:t>
          </a:r>
        </a:p>
      </dsp:txBody>
      <dsp:txXfrm>
        <a:off x="141945" y="125538"/>
        <a:ext cx="4035119" cy="4100252"/>
      </dsp:txXfrm>
    </dsp:sp>
    <dsp:sp modelId="{2DFDED27-6F2B-8046-901B-A4D60EA50E75}">
      <dsp:nvSpPr>
        <dsp:cNvPr id="0" name=""/>
        <dsp:cNvSpPr/>
      </dsp:nvSpPr>
      <dsp:spPr>
        <a:xfrm rot="14260">
          <a:off x="4716612" y="1636720"/>
          <a:ext cx="877714" cy="11027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600" kern="1200"/>
        </a:p>
      </dsp:txBody>
      <dsp:txXfrm>
        <a:off x="4716613" y="1856722"/>
        <a:ext cx="614400" cy="661645"/>
      </dsp:txXfrm>
    </dsp:sp>
    <dsp:sp modelId="{AF27D693-1422-254C-BE62-AC6A3E9B1133}">
      <dsp:nvSpPr>
        <dsp:cNvPr id="0" name=""/>
        <dsp:cNvSpPr/>
      </dsp:nvSpPr>
      <dsp:spPr>
        <a:xfrm>
          <a:off x="5958654" y="49952"/>
          <a:ext cx="4446537" cy="43013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u="sng" kern="1200" dirty="0"/>
            <a:t>Psychology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How Just are people?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How Just can People be?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500" kern="1200" dirty="0"/>
            <a:t>What social, situational, and individual factors impact Justice?</a:t>
          </a:r>
        </a:p>
      </dsp:txBody>
      <dsp:txXfrm>
        <a:off x="6084637" y="175935"/>
        <a:ext cx="4194571" cy="4049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7E290-271A-524C-8015-DE3A21B4AB6C}">
      <dsp:nvSpPr>
        <dsp:cNvPr id="0" name=""/>
        <dsp:cNvSpPr/>
      </dsp:nvSpPr>
      <dsp:spPr>
        <a:xfrm>
          <a:off x="2053" y="0"/>
          <a:ext cx="4379788" cy="4351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u="sng" kern="1200" dirty="0"/>
            <a:t>Philosophy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What is Welfare?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What is Happiness?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/>
            <a:t>How Ethically Important are Welfare/Happiness?</a:t>
          </a:r>
        </a:p>
      </dsp:txBody>
      <dsp:txXfrm>
        <a:off x="129499" y="127446"/>
        <a:ext cx="4124896" cy="4096446"/>
      </dsp:txXfrm>
    </dsp:sp>
    <dsp:sp modelId="{2DFDED27-6F2B-8046-901B-A4D60EA50E75}">
      <dsp:nvSpPr>
        <dsp:cNvPr id="0" name=""/>
        <dsp:cNvSpPr/>
      </dsp:nvSpPr>
      <dsp:spPr>
        <a:xfrm>
          <a:off x="4819821" y="1632575"/>
          <a:ext cx="928515" cy="108618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600" kern="1200"/>
        </a:p>
      </dsp:txBody>
      <dsp:txXfrm>
        <a:off x="4819821" y="1849812"/>
        <a:ext cx="649961" cy="651713"/>
      </dsp:txXfrm>
    </dsp:sp>
    <dsp:sp modelId="{AF27D693-1422-254C-BE62-AC6A3E9B1133}">
      <dsp:nvSpPr>
        <dsp:cNvPr id="0" name=""/>
        <dsp:cNvSpPr/>
      </dsp:nvSpPr>
      <dsp:spPr>
        <a:xfrm>
          <a:off x="6133757" y="0"/>
          <a:ext cx="4379788" cy="43513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u="sng" kern="1200" dirty="0"/>
            <a:t>Psychology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What add or detracts from Welfare?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How can we </a:t>
          </a:r>
          <a:r>
            <a:rPr lang="en-US" sz="2700" u="sng" kern="1200" dirty="0"/>
            <a:t>measure</a:t>
          </a:r>
          <a:r>
            <a:rPr lang="en-US" sz="2700" kern="1200" dirty="0"/>
            <a:t> Welfare?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 dirty="0"/>
            <a:t>How can we evaluate and and improve institutions, etc.</a:t>
          </a:r>
        </a:p>
      </dsp:txBody>
      <dsp:txXfrm>
        <a:off x="6261203" y="127446"/>
        <a:ext cx="4124896" cy="4096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CBEE65-3DA5-BA4F-ADB9-8F058F592D4C}">
      <dsp:nvSpPr>
        <dsp:cNvPr id="0" name=""/>
        <dsp:cNvSpPr/>
      </dsp:nvSpPr>
      <dsp:spPr>
        <a:xfrm>
          <a:off x="2943220" y="30442"/>
          <a:ext cx="3167554" cy="14500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What is justice?</a:t>
          </a:r>
        </a:p>
      </dsp:txBody>
      <dsp:txXfrm>
        <a:off x="3014006" y="101228"/>
        <a:ext cx="3025982" cy="1308477"/>
      </dsp:txXfrm>
    </dsp:sp>
    <dsp:sp modelId="{8A208A6E-E491-B341-9F74-A2EDF349996C}">
      <dsp:nvSpPr>
        <dsp:cNvPr id="0" name=""/>
        <dsp:cNvSpPr/>
      </dsp:nvSpPr>
      <dsp:spPr>
        <a:xfrm>
          <a:off x="2221358" y="983965"/>
          <a:ext cx="4790823" cy="4790823"/>
        </a:xfrm>
        <a:custGeom>
          <a:avLst/>
          <a:gdLst/>
          <a:ahLst/>
          <a:cxnLst/>
          <a:rect l="0" t="0" r="0" b="0"/>
          <a:pathLst>
            <a:path>
              <a:moveTo>
                <a:pt x="3948231" y="571473"/>
              </a:moveTo>
              <a:arcTo wR="2395411" hR="2395411" stAng="18624575" swAng="515184"/>
            </a:path>
          </a:pathLst>
        </a:custGeom>
        <a:noFill/>
        <a:ln w="50800" cap="rnd" cmpd="sng" algn="ctr">
          <a:solidFill>
            <a:scrgbClr r="0" g="0" b="0">
              <a:shade val="90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8388C-44A9-964D-84E8-8F59560145C1}">
      <dsp:nvSpPr>
        <dsp:cNvPr id="0" name=""/>
        <dsp:cNvSpPr/>
      </dsp:nvSpPr>
      <dsp:spPr>
        <a:xfrm>
          <a:off x="4924399" y="1899539"/>
          <a:ext cx="3738829" cy="218599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Which questions should we ask? How should we interpret narratives?</a:t>
          </a:r>
        </a:p>
      </dsp:txBody>
      <dsp:txXfrm>
        <a:off x="5031110" y="2006250"/>
        <a:ext cx="3525407" cy="1972570"/>
      </dsp:txXfrm>
    </dsp:sp>
    <dsp:sp modelId="{553B51FC-0507-B94B-9E3A-0D8127FBED39}">
      <dsp:nvSpPr>
        <dsp:cNvPr id="0" name=""/>
        <dsp:cNvSpPr/>
      </dsp:nvSpPr>
      <dsp:spPr>
        <a:xfrm>
          <a:off x="2004725" y="652236"/>
          <a:ext cx="4790823" cy="4790823"/>
        </a:xfrm>
        <a:custGeom>
          <a:avLst/>
          <a:gdLst/>
          <a:ahLst/>
          <a:cxnLst/>
          <a:rect l="0" t="0" r="0" b="0"/>
          <a:pathLst>
            <a:path>
              <a:moveTo>
                <a:pt x="4499025" y="3541190"/>
              </a:moveTo>
              <a:arcTo wR="2395411" hR="2395411" stAng="1714552" swAng="524333"/>
            </a:path>
          </a:pathLst>
        </a:custGeom>
        <a:noFill/>
        <a:ln w="50800" cap="rnd" cmpd="sng" algn="ctr">
          <a:solidFill>
            <a:scrgbClr r="0" g="0" b="0">
              <a:shade val="90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BE3077-9E11-C94B-A3A8-22E592D04C1F}">
      <dsp:nvSpPr>
        <dsp:cNvPr id="0" name=""/>
        <dsp:cNvSpPr/>
      </dsp:nvSpPr>
      <dsp:spPr>
        <a:xfrm>
          <a:off x="2567481" y="4575818"/>
          <a:ext cx="3661865" cy="173856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What are the aspects/components of Justice?</a:t>
          </a:r>
        </a:p>
      </dsp:txBody>
      <dsp:txXfrm>
        <a:off x="2652351" y="4660688"/>
        <a:ext cx="3492125" cy="1568825"/>
      </dsp:txXfrm>
    </dsp:sp>
    <dsp:sp modelId="{C7CAFC8E-7AAA-824D-B624-0ACD03C8B4DD}">
      <dsp:nvSpPr>
        <dsp:cNvPr id="0" name=""/>
        <dsp:cNvSpPr/>
      </dsp:nvSpPr>
      <dsp:spPr>
        <a:xfrm>
          <a:off x="2118071" y="802034"/>
          <a:ext cx="4790823" cy="4790823"/>
        </a:xfrm>
        <a:custGeom>
          <a:avLst/>
          <a:gdLst/>
          <a:ahLst/>
          <a:cxnLst/>
          <a:rect l="0" t="0" r="0" b="0"/>
          <a:pathLst>
            <a:path>
              <a:moveTo>
                <a:pt x="387402" y="3701512"/>
              </a:moveTo>
              <a:arcTo wR="2395411" hR="2395411" stAng="8817492" swAng="474844"/>
            </a:path>
          </a:pathLst>
        </a:custGeom>
        <a:noFill/>
        <a:ln w="50800" cap="rnd" cmpd="sng" algn="ctr">
          <a:solidFill>
            <a:scrgbClr r="0" g="0" b="0">
              <a:shade val="90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C6B535-F4D7-1548-A2A7-CD75B45CE4EA}">
      <dsp:nvSpPr>
        <dsp:cNvPr id="0" name=""/>
        <dsp:cNvSpPr/>
      </dsp:nvSpPr>
      <dsp:spPr>
        <a:xfrm>
          <a:off x="480770" y="1956694"/>
          <a:ext cx="3130210" cy="215741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/>
            <a:t>With what can Justice be confused?</a:t>
          </a:r>
        </a:p>
      </dsp:txBody>
      <dsp:txXfrm>
        <a:off x="586086" y="2062010"/>
        <a:ext cx="2919578" cy="1946780"/>
      </dsp:txXfrm>
    </dsp:sp>
    <dsp:sp modelId="{623F0ECB-8073-E543-B512-AB8E7EC3BB56}">
      <dsp:nvSpPr>
        <dsp:cNvPr id="0" name=""/>
        <dsp:cNvSpPr/>
      </dsp:nvSpPr>
      <dsp:spPr>
        <a:xfrm>
          <a:off x="1966169" y="806312"/>
          <a:ext cx="4790823" cy="4790823"/>
        </a:xfrm>
        <a:custGeom>
          <a:avLst/>
          <a:gdLst/>
          <a:ahLst/>
          <a:cxnLst/>
          <a:rect l="0" t="0" r="0" b="0"/>
          <a:pathLst>
            <a:path>
              <a:moveTo>
                <a:pt x="451672" y="995456"/>
              </a:moveTo>
              <a:arcTo wR="2395411" hR="2395411" stAng="12945773" swAng="808972"/>
            </a:path>
          </a:pathLst>
        </a:custGeom>
        <a:noFill/>
        <a:ln w="50800" cap="rnd" cmpd="sng" algn="ctr">
          <a:solidFill>
            <a:scrgbClr r="0" g="0" b="0">
              <a:shade val="90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2761" y="1560871"/>
            <a:ext cx="9842089" cy="2262781"/>
          </a:xfrm>
        </p:spPr>
        <p:txBody>
          <a:bodyPr>
            <a:noAutofit/>
          </a:bodyPr>
          <a:lstStyle/>
          <a:p>
            <a:r>
              <a:rPr lang="en-US" sz="4400" b="1" dirty="0"/>
              <a:t>Philosophy, Theoretical Psychology, and Empirical Research: Is Mutual Enrichment Possible and Desirable?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3676" y="4541406"/>
            <a:ext cx="6820258" cy="1446440"/>
          </a:xfrm>
        </p:spPr>
        <p:txBody>
          <a:bodyPr>
            <a:normAutofit/>
          </a:bodyPr>
          <a:lstStyle/>
          <a:p>
            <a:r>
              <a:rPr lang="en-US" b="1" dirty="0"/>
              <a:t>Blaine J. Fowers						Bradford Cokelet</a:t>
            </a:r>
          </a:p>
          <a:p>
            <a:r>
              <a:rPr lang="en-US" b="1" dirty="0"/>
              <a:t>University of Miami					University of Kansas</a:t>
            </a:r>
          </a:p>
        </p:txBody>
      </p:sp>
    </p:spTree>
    <p:extLst>
      <p:ext uri="{BB962C8B-B14F-4D97-AF65-F5344CB8AC3E}">
        <p14:creationId xmlns:p14="http://schemas.microsoft.com/office/powerpoint/2010/main" val="1427053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17058" y="907684"/>
            <a:ext cx="83672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en-US" sz="3200" b="1" dirty="0"/>
              <a:t>Acknowledgement</a:t>
            </a:r>
          </a:p>
          <a:p>
            <a:pPr marL="68580" indent="0" algn="ctr">
              <a:buNone/>
            </a:pPr>
            <a:r>
              <a:rPr lang="en-US" sz="2800" dirty="0"/>
              <a:t>This work was funded by a grant from </a:t>
            </a:r>
          </a:p>
          <a:p>
            <a:pPr marL="68580" indent="0" algn="ctr">
              <a:buNone/>
            </a:pPr>
            <a:r>
              <a:rPr lang="en-US" sz="2800" dirty="0"/>
              <a:t>the Self, Motivation, and Virtue Project at the </a:t>
            </a:r>
          </a:p>
          <a:p>
            <a:pPr marL="68580" indent="0" algn="ctr">
              <a:buNone/>
            </a:pPr>
            <a:r>
              <a:rPr lang="en-US" sz="2800" dirty="0"/>
              <a:t>University of Oklahoma, which was funded by the Templeton Religion </a:t>
            </a:r>
            <a:r>
              <a:rPr lang="en-US" sz="2800" dirty="0" smtClean="0"/>
              <a:t>Trust.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7251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Some Benefits of Interdisciplinary Friendship</a:t>
            </a:r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2589213" y="4777379"/>
            <a:ext cx="8915399" cy="1126283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Bradford </a:t>
            </a:r>
            <a:r>
              <a:rPr lang="en-US" b="1" dirty="0" err="1" smtClean="0"/>
              <a:t>Cokelet</a:t>
            </a:r>
            <a:r>
              <a:rPr lang="en-US" b="1" dirty="0" smtClean="0"/>
              <a:t>, Ph.D.</a:t>
            </a:r>
          </a:p>
          <a:p>
            <a:r>
              <a:rPr lang="en-US" b="1" dirty="0" smtClean="0"/>
              <a:t>Department of Philosophy</a:t>
            </a:r>
          </a:p>
          <a:p>
            <a:r>
              <a:rPr lang="en-US" b="1" dirty="0" smtClean="0"/>
              <a:t>University of Kansas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66402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000" u="sng" dirty="0"/>
              <a:t>Three Models for Philosophic – Psychological Integration</a:t>
            </a:r>
          </a:p>
          <a:p>
            <a:pPr marL="0" indent="0">
              <a:buNone/>
            </a:pPr>
            <a:endParaRPr lang="en-US" sz="3000" dirty="0"/>
          </a:p>
          <a:p>
            <a:pPr marL="971550" lvl="1" indent="-514350">
              <a:buFont typeface="+mj-lt"/>
              <a:buAutoNum type="arabicParenR"/>
            </a:pPr>
            <a:r>
              <a:rPr lang="en-US" sz="3000" dirty="0"/>
              <a:t>Psychology as Empirical Reality Check</a:t>
            </a:r>
          </a:p>
          <a:p>
            <a:pPr marL="971550" lvl="1" indent="-514350">
              <a:buFont typeface="+mj-lt"/>
              <a:buAutoNum type="arabicParenR"/>
            </a:pPr>
            <a:endParaRPr lang="en-US" sz="3000" dirty="0"/>
          </a:p>
          <a:p>
            <a:pPr marL="971550" lvl="1" indent="-514350">
              <a:buFont typeface="+mj-lt"/>
              <a:buAutoNum type="arabicParenR"/>
            </a:pPr>
            <a:r>
              <a:rPr lang="en-US" sz="3000" dirty="0"/>
              <a:t>Psychology as Middleman (gateway to Policy Impact)</a:t>
            </a:r>
          </a:p>
          <a:p>
            <a:pPr marL="971550" lvl="1" indent="-514350">
              <a:buFont typeface="+mj-lt"/>
              <a:buAutoNum type="arabicParenR"/>
            </a:pPr>
            <a:endParaRPr lang="en-US" sz="3000" dirty="0"/>
          </a:p>
          <a:p>
            <a:pPr marL="971550" lvl="1" indent="-514350">
              <a:buFont typeface="+mj-lt"/>
              <a:buAutoNum type="arabicParenR"/>
            </a:pPr>
            <a:r>
              <a:rPr lang="en-US" sz="3000" dirty="0"/>
              <a:t>Integration of Research</a:t>
            </a:r>
          </a:p>
          <a:p>
            <a:pPr lvl="2"/>
            <a:r>
              <a:rPr lang="en-US" sz="3000" dirty="0"/>
              <a:t>How can we do this?</a:t>
            </a:r>
          </a:p>
          <a:p>
            <a:pPr lvl="2"/>
            <a:r>
              <a:rPr lang="en-US" sz="3000" dirty="0"/>
              <a:t>What are the benefits?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18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074654" y="182938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75006" y="411311"/>
            <a:ext cx="57148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Psychological Realism:</a:t>
            </a:r>
          </a:p>
          <a:p>
            <a:pPr algn="ctr"/>
            <a:r>
              <a:rPr lang="en-US" sz="2800" b="1" dirty="0"/>
              <a:t>Psychology as Empirical Rail-guard</a:t>
            </a:r>
          </a:p>
        </p:txBody>
      </p:sp>
    </p:spTree>
    <p:extLst>
      <p:ext uri="{BB962C8B-B14F-4D97-AF65-F5344CB8AC3E}">
        <p14:creationId xmlns:p14="http://schemas.microsoft.com/office/powerpoint/2010/main" val="89239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853572" y="176379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402465" y="368440"/>
            <a:ext cx="50749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/>
              <a:t>From Philosophy to Social Policy:</a:t>
            </a:r>
          </a:p>
          <a:p>
            <a:pPr algn="ctr"/>
            <a:r>
              <a:rPr lang="en-US" sz="2800" b="1" dirty="0"/>
              <a:t>Psychology as Mediator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3453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1871663" y="357188"/>
          <a:ext cx="9101137" cy="6243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67112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44805"/>
          </a:xfrm>
        </p:spPr>
        <p:txBody>
          <a:bodyPr>
            <a:normAutofit/>
          </a:bodyPr>
          <a:lstStyle/>
          <a:p>
            <a:pPr marL="68580" indent="0" algn="ctr"/>
            <a:r>
              <a:rPr lang="en-US" sz="4800" b="1" dirty="0"/>
              <a:t>Acknowledgement</a:t>
            </a:r>
            <a:br>
              <a:rPr lang="en-US" sz="4800" b="1" dirty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dirty="0" smtClean="0"/>
              <a:t>This </a:t>
            </a:r>
            <a:r>
              <a:rPr lang="en-US" dirty="0"/>
              <a:t>work was funded by a grant from </a:t>
            </a:r>
            <a:br>
              <a:rPr lang="en-US" dirty="0"/>
            </a:br>
            <a:r>
              <a:rPr lang="en-US" dirty="0"/>
              <a:t>the Self, Motivation, and Virtue Project at the </a:t>
            </a:r>
            <a:br>
              <a:rPr lang="en-US" dirty="0"/>
            </a:br>
            <a:r>
              <a:rPr lang="en-US" dirty="0"/>
              <a:t>University of Oklahoma, which was funded by the Templeton Religion </a:t>
            </a:r>
            <a:r>
              <a:rPr lang="en-US" dirty="0" smtClean="0"/>
              <a:t>Trust.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59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/>
              <a:t>Philosophers and Psychologists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9212" y="1779637"/>
            <a:ext cx="8915400" cy="4827640"/>
          </a:xfrm>
        </p:spPr>
        <p:txBody>
          <a:bodyPr>
            <a:normAutofit/>
          </a:bodyPr>
          <a:lstStyle/>
          <a:p>
            <a:r>
              <a:rPr lang="en-US" sz="2800" dirty="0"/>
              <a:t>Long history of non-collaboration</a:t>
            </a:r>
          </a:p>
          <a:p>
            <a:r>
              <a:rPr lang="en-US" sz="2800" dirty="0"/>
              <a:t>Recent revival</a:t>
            </a:r>
          </a:p>
          <a:p>
            <a:pPr lvl="1"/>
            <a:r>
              <a:rPr lang="en-US" sz="2000" dirty="0"/>
              <a:t>Philosophical interest in psychological realism</a:t>
            </a:r>
          </a:p>
          <a:p>
            <a:pPr lvl="1"/>
            <a:r>
              <a:rPr lang="en-US" sz="2000" dirty="0"/>
              <a:t>Experimental philosophy</a:t>
            </a:r>
          </a:p>
          <a:p>
            <a:pPr lvl="1"/>
            <a:r>
              <a:rPr lang="en-US" sz="2000" dirty="0"/>
              <a:t>Deep integration projects</a:t>
            </a:r>
          </a:p>
          <a:p>
            <a:r>
              <a:rPr lang="en-US" sz="2800" dirty="0"/>
              <a:t>Collaboration domains</a:t>
            </a:r>
          </a:p>
          <a:p>
            <a:pPr lvl="1"/>
            <a:r>
              <a:rPr lang="en-US" sz="2000" dirty="0"/>
              <a:t>Cognitive science</a:t>
            </a:r>
          </a:p>
          <a:p>
            <a:pPr lvl="1"/>
            <a:r>
              <a:rPr lang="en-US" sz="2000" dirty="0"/>
              <a:t>Moral psychology</a:t>
            </a:r>
          </a:p>
          <a:p>
            <a:pPr lvl="1"/>
            <a:r>
              <a:rPr lang="en-US" sz="2000" dirty="0"/>
              <a:t>Evolutionary science</a:t>
            </a:r>
          </a:p>
          <a:p>
            <a:pPr lvl="1"/>
            <a:r>
              <a:rPr lang="en-US" sz="2000" dirty="0"/>
              <a:t>Consciousness studies</a:t>
            </a:r>
          </a:p>
        </p:txBody>
      </p:sp>
    </p:spTree>
    <p:extLst>
      <p:ext uri="{BB962C8B-B14F-4D97-AF65-F5344CB8AC3E}">
        <p14:creationId xmlns:p14="http://schemas.microsoft.com/office/powerpoint/2010/main" val="218616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Questions of the Day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580535"/>
            <a:ext cx="8915400" cy="458429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How can philosophers contribute to theoretical psychology?</a:t>
            </a:r>
          </a:p>
          <a:p>
            <a:r>
              <a:rPr lang="en-US" sz="2400" dirty="0"/>
              <a:t>How can theoretical psychology contribute to the growing interest in making philosophical accounts more psychologically realistic?</a:t>
            </a:r>
          </a:p>
          <a:p>
            <a:r>
              <a:rPr lang="en-US" sz="2400" dirty="0"/>
              <a:t>How can philosophical accounts contribute to conceptual improvements in empirical research?</a:t>
            </a:r>
          </a:p>
          <a:p>
            <a:r>
              <a:rPr lang="en-US" sz="2400" dirty="0"/>
              <a:t>Can empirical research contribute to rendering philosophical accounts more concrete and psychologically realistic?</a:t>
            </a:r>
          </a:p>
          <a:p>
            <a:r>
              <a:rPr lang="en-US" sz="2400" dirty="0"/>
              <a:t>Can theoretical psychologists recognize legitimate and important empirical questions in our areas of interest?</a:t>
            </a:r>
          </a:p>
        </p:txBody>
      </p:sp>
    </p:spTree>
    <p:extLst>
      <p:ext uri="{BB962C8B-B14F-4D97-AF65-F5344CB8AC3E}">
        <p14:creationId xmlns:p14="http://schemas.microsoft.com/office/powerpoint/2010/main" val="391400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89213" y="2514598"/>
            <a:ext cx="8800741" cy="2262781"/>
          </a:xfrm>
        </p:spPr>
        <p:txBody>
          <a:bodyPr>
            <a:normAutofit fontScale="90000"/>
          </a:bodyPr>
          <a:lstStyle/>
          <a:p>
            <a:r>
              <a:rPr lang="en-US" sz="5300" b="1" dirty="0"/>
              <a:t>Is There a Place for Empirical Evidence in Theoretical Psychology?</a:t>
            </a:r>
            <a:br>
              <a:rPr lang="en-US" sz="5300" b="1" dirty="0"/>
            </a:b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Blaine J. </a:t>
            </a:r>
            <a:r>
              <a:rPr lang="en-US" b="1" dirty="0" err="1" smtClean="0"/>
              <a:t>Fowers</a:t>
            </a:r>
            <a:r>
              <a:rPr lang="en-US" b="1" dirty="0" smtClean="0"/>
              <a:t>, Ph.D.</a:t>
            </a:r>
            <a:endParaRPr lang="en-US" b="1" dirty="0"/>
          </a:p>
          <a:p>
            <a:r>
              <a:rPr lang="en-US" b="1" dirty="0" smtClean="0"/>
              <a:t>Department of Psychology</a:t>
            </a:r>
          </a:p>
          <a:p>
            <a:r>
              <a:rPr lang="en-US" b="1" dirty="0" smtClean="0"/>
              <a:t>University </a:t>
            </a:r>
            <a:r>
              <a:rPr lang="en-US" b="1" dirty="0"/>
              <a:t>of Miami</a:t>
            </a:r>
          </a:p>
        </p:txBody>
      </p:sp>
    </p:spTree>
    <p:extLst>
      <p:ext uri="{BB962C8B-B14F-4D97-AF65-F5344CB8AC3E}">
        <p14:creationId xmlns:p14="http://schemas.microsoft.com/office/powerpoint/2010/main" val="7917907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Theoretical Psychology and </a:t>
            </a:r>
            <a:br>
              <a:rPr lang="en-US" b="1" dirty="0"/>
            </a:br>
            <a:r>
              <a:rPr lang="en-US" b="1" dirty="0"/>
              <a:t>Empirical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1971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Longstanding antagonism</a:t>
            </a:r>
          </a:p>
          <a:p>
            <a:r>
              <a:rPr lang="en-US" sz="2400" dirty="0"/>
              <a:t>Self-marginalization</a:t>
            </a:r>
          </a:p>
          <a:p>
            <a:pPr lvl="1"/>
            <a:r>
              <a:rPr lang="en-US" sz="2000" dirty="0"/>
              <a:t>All empiricism vs. anti-empiricism</a:t>
            </a:r>
          </a:p>
          <a:p>
            <a:pPr lvl="1"/>
            <a:r>
              <a:rPr lang="en-US" sz="2000" dirty="0"/>
              <a:t>Critique without remedies</a:t>
            </a:r>
          </a:p>
          <a:p>
            <a:pPr lvl="1"/>
            <a:r>
              <a:rPr lang="en-US" sz="2000" dirty="0"/>
              <a:t>Lack of serious engagement</a:t>
            </a:r>
          </a:p>
          <a:p>
            <a:r>
              <a:rPr lang="en-US" sz="2400" dirty="0"/>
              <a:t>Two avenues for improvement</a:t>
            </a:r>
          </a:p>
          <a:p>
            <a:pPr lvl="1"/>
            <a:r>
              <a:rPr lang="en-US" sz="2000" dirty="0"/>
              <a:t>How can theoretical psychology enhance empirical psychology?</a:t>
            </a:r>
          </a:p>
          <a:p>
            <a:pPr lvl="1"/>
            <a:r>
              <a:rPr lang="en-US" sz="2000" dirty="0"/>
              <a:t>How can theoretical psychology benefit from empirical psychology?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07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86459"/>
            <a:ext cx="8911687" cy="1283348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Theoretical Psychology’s Contributions to Empirical Psychology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907458"/>
            <a:ext cx="8915400" cy="4739148"/>
          </a:xfrm>
        </p:spPr>
        <p:txBody>
          <a:bodyPr>
            <a:normAutofit/>
          </a:bodyPr>
          <a:lstStyle/>
          <a:p>
            <a:r>
              <a:rPr lang="en-US" sz="2400" dirty="0"/>
              <a:t>Theoretical enrichments</a:t>
            </a:r>
          </a:p>
          <a:p>
            <a:r>
              <a:rPr lang="en-US" sz="2400" dirty="0"/>
              <a:t>Empirical virtue research</a:t>
            </a:r>
          </a:p>
          <a:p>
            <a:pPr lvl="1"/>
            <a:r>
              <a:rPr lang="en-US" sz="2000" dirty="0"/>
              <a:t>Single time-point, global measures</a:t>
            </a:r>
          </a:p>
          <a:p>
            <a:pPr lvl="1"/>
            <a:r>
              <a:rPr lang="en-US" sz="2000" dirty="0"/>
              <a:t>Inadequate method</a:t>
            </a:r>
          </a:p>
          <a:p>
            <a:pPr lvl="1"/>
            <a:r>
              <a:rPr lang="en-US" sz="2000" dirty="0"/>
              <a:t>Inadequate theory</a:t>
            </a:r>
          </a:p>
          <a:p>
            <a:r>
              <a:rPr lang="en-US" sz="2400" dirty="0"/>
              <a:t>Methods remedies</a:t>
            </a:r>
          </a:p>
          <a:p>
            <a:pPr lvl="1"/>
            <a:r>
              <a:rPr lang="en-US" sz="2000" dirty="0"/>
              <a:t>Experience sampling methods</a:t>
            </a:r>
          </a:p>
          <a:p>
            <a:pPr lvl="1"/>
            <a:r>
              <a:rPr lang="en-US" sz="2000" dirty="0"/>
              <a:t>Density distribution models</a:t>
            </a:r>
          </a:p>
          <a:p>
            <a:pPr lvl="2"/>
            <a:r>
              <a:rPr lang="en-US" sz="1800" dirty="0" err="1"/>
              <a:t>Meindl</a:t>
            </a:r>
            <a:r>
              <a:rPr lang="en-US" sz="1800" dirty="0"/>
              <a:t> et al., 2013</a:t>
            </a:r>
          </a:p>
          <a:p>
            <a:pPr lvl="2"/>
            <a:r>
              <a:rPr lang="en-US" sz="1800" dirty="0" err="1"/>
              <a:t>Bleidorn</a:t>
            </a:r>
            <a:r>
              <a:rPr lang="en-US" sz="1800" dirty="0"/>
              <a:t> &amp; </a:t>
            </a:r>
            <a:r>
              <a:rPr lang="en-US" sz="1800" dirty="0" err="1"/>
              <a:t>Denisson</a:t>
            </a:r>
            <a:r>
              <a:rPr lang="en-US" sz="1800" dirty="0"/>
              <a:t>, 2015</a:t>
            </a:r>
          </a:p>
        </p:txBody>
      </p:sp>
    </p:spTree>
    <p:extLst>
      <p:ext uri="{BB962C8B-B14F-4D97-AF65-F5344CB8AC3E}">
        <p14:creationId xmlns:p14="http://schemas.microsoft.com/office/powerpoint/2010/main" val="380465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Enhancing Empirical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89471"/>
            <a:ext cx="8915400" cy="3777622"/>
          </a:xfrm>
        </p:spPr>
        <p:txBody>
          <a:bodyPr/>
          <a:lstStyle/>
          <a:p>
            <a:r>
              <a:rPr lang="en-US" sz="2400" dirty="0"/>
              <a:t>Virtue theory</a:t>
            </a:r>
          </a:p>
          <a:p>
            <a:pPr lvl="1"/>
            <a:r>
              <a:rPr lang="en-US" sz="2000" dirty="0"/>
              <a:t>Cultivated disposition/habit</a:t>
            </a:r>
          </a:p>
          <a:p>
            <a:pPr lvl="1"/>
            <a:r>
              <a:rPr lang="en-US" sz="2000" dirty="0"/>
              <a:t>Behavior</a:t>
            </a:r>
          </a:p>
          <a:p>
            <a:pPr lvl="1"/>
            <a:r>
              <a:rPr lang="en-US" sz="2000" dirty="0"/>
              <a:t>Emotion/motivation</a:t>
            </a:r>
          </a:p>
          <a:p>
            <a:pPr lvl="1"/>
            <a:r>
              <a:rPr lang="en-US" sz="2000" dirty="0"/>
              <a:t>Cognition</a:t>
            </a:r>
          </a:p>
          <a:p>
            <a:pPr lvl="1"/>
            <a:r>
              <a:rPr lang="en-US" sz="2000" dirty="0"/>
              <a:t>Practical wisdom</a:t>
            </a:r>
            <a:endParaRPr lang="en-US" dirty="0"/>
          </a:p>
          <a:p>
            <a:r>
              <a:rPr lang="en-US" sz="2400" dirty="0"/>
              <a:t>Multicomponent measurement</a:t>
            </a:r>
          </a:p>
          <a:p>
            <a:r>
              <a:rPr lang="en-US" sz="2400" dirty="0"/>
              <a:t>Conceptual analysis of constructs and measures</a:t>
            </a:r>
          </a:p>
        </p:txBody>
      </p:sp>
    </p:spTree>
    <p:extLst>
      <p:ext uri="{BB962C8B-B14F-4D97-AF65-F5344CB8AC3E}">
        <p14:creationId xmlns:p14="http://schemas.microsoft.com/office/powerpoint/2010/main" val="74747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460329"/>
          </a:xfrm>
        </p:spPr>
        <p:txBody>
          <a:bodyPr>
            <a:normAutofit/>
          </a:bodyPr>
          <a:lstStyle/>
          <a:p>
            <a:r>
              <a:rPr lang="en-US" sz="4400" b="1" dirty="0"/>
              <a:t>Inadequacies of </a:t>
            </a:r>
            <a:r>
              <a:rPr lang="en-US" sz="4400" b="1" dirty="0" err="1"/>
              <a:t>Situationist</a:t>
            </a:r>
            <a:r>
              <a:rPr lang="en-US" sz="4400" b="1" dirty="0"/>
              <a:t>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2281084"/>
            <a:ext cx="8915400" cy="3777622"/>
          </a:xfrm>
        </p:spPr>
        <p:txBody>
          <a:bodyPr/>
          <a:lstStyle/>
          <a:p>
            <a:r>
              <a:rPr lang="en-US" dirty="0"/>
              <a:t>Enormous experimental social psychology literatures</a:t>
            </a:r>
          </a:p>
          <a:p>
            <a:r>
              <a:rPr lang="en-US" dirty="0"/>
              <a:t>Doris: “Lack of Character”</a:t>
            </a:r>
          </a:p>
          <a:p>
            <a:r>
              <a:rPr lang="en-US" dirty="0"/>
              <a:t>Meta-analysis of helping literature</a:t>
            </a:r>
          </a:p>
          <a:p>
            <a:r>
              <a:rPr lang="en-US" dirty="0"/>
              <a:t>Nascent justice literature</a:t>
            </a:r>
          </a:p>
          <a:p>
            <a:r>
              <a:rPr lang="en-US" dirty="0"/>
              <a:t>Methods remedy</a:t>
            </a:r>
          </a:p>
          <a:p>
            <a:r>
              <a:rPr lang="en-US" dirty="0"/>
              <a:t>Theoretical remedy</a:t>
            </a:r>
          </a:p>
          <a:p>
            <a:pPr lvl="1"/>
            <a:r>
              <a:rPr lang="en-US" dirty="0"/>
              <a:t>Cleaner test </a:t>
            </a:r>
          </a:p>
          <a:p>
            <a:pPr lvl="1"/>
            <a:r>
              <a:rPr lang="en-US" dirty="0"/>
              <a:t>Multicomponent measurement</a:t>
            </a:r>
          </a:p>
          <a:p>
            <a:pPr lvl="1"/>
            <a:r>
              <a:rPr lang="en-US" dirty="0"/>
              <a:t>Conceptual analysis of constructs and items</a:t>
            </a:r>
          </a:p>
        </p:txBody>
      </p:sp>
    </p:spTree>
    <p:extLst>
      <p:ext uri="{BB962C8B-B14F-4D97-AF65-F5344CB8AC3E}">
        <p14:creationId xmlns:p14="http://schemas.microsoft.com/office/powerpoint/2010/main" val="2267276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9490"/>
          </a:xfrm>
        </p:spPr>
        <p:txBody>
          <a:bodyPr>
            <a:normAutofit/>
          </a:bodyPr>
          <a:lstStyle/>
          <a:p>
            <a:r>
              <a:rPr lang="en-US" sz="4400" b="1" dirty="0"/>
              <a:t>Empirical Contributions to Theoretical Psychology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870" y="2517058"/>
            <a:ext cx="8915400" cy="3777622"/>
          </a:xfrm>
        </p:spPr>
        <p:txBody>
          <a:bodyPr>
            <a:normAutofit/>
          </a:bodyPr>
          <a:lstStyle/>
          <a:p>
            <a:r>
              <a:rPr lang="en-US" sz="2400" dirty="0"/>
              <a:t>Checking meta-theoretical complaisance</a:t>
            </a:r>
          </a:p>
          <a:p>
            <a:r>
              <a:rPr lang="en-US" sz="2400" dirty="0"/>
              <a:t>Concretize abstract concepts into psychologically realistic constructs</a:t>
            </a:r>
          </a:p>
          <a:p>
            <a:r>
              <a:rPr lang="en-US" sz="2400" dirty="0"/>
              <a:t>Require nuance in overly pat formulations</a:t>
            </a:r>
          </a:p>
          <a:p>
            <a:r>
              <a:rPr lang="en-US" sz="2400" dirty="0"/>
              <a:t>Resistance of the empirical world is often instructive</a:t>
            </a:r>
          </a:p>
          <a:p>
            <a:r>
              <a:rPr lang="en-US" sz="2400" dirty="0"/>
              <a:t>Best evidence can improve confidence in theory and meta-theory</a:t>
            </a:r>
          </a:p>
        </p:txBody>
      </p:sp>
    </p:spTree>
    <p:extLst>
      <p:ext uri="{BB962C8B-B14F-4D97-AF65-F5344CB8AC3E}">
        <p14:creationId xmlns:p14="http://schemas.microsoft.com/office/powerpoint/2010/main" val="72076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524</Words>
  <Application>Microsoft Macintosh PowerPoint</Application>
  <PresentationFormat>Widescreen</PresentationFormat>
  <Paragraphs>111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Century Gothic</vt:lpstr>
      <vt:lpstr>Wingdings 3</vt:lpstr>
      <vt:lpstr>Arial</vt:lpstr>
      <vt:lpstr>Wisp</vt:lpstr>
      <vt:lpstr>Philosophy, Theoretical Psychology, and Empirical Research: Is Mutual Enrichment Possible and Desirable?</vt:lpstr>
      <vt:lpstr>Philosophers and Psychologists</vt:lpstr>
      <vt:lpstr>Questions of the Day</vt:lpstr>
      <vt:lpstr>Is There a Place for Empirical Evidence in Theoretical Psychology? </vt:lpstr>
      <vt:lpstr>Theoretical Psychology and  Empirical Questions</vt:lpstr>
      <vt:lpstr>Theoretical Psychology’s Contributions to Empirical Psychology</vt:lpstr>
      <vt:lpstr>Enhancing Empirical Research</vt:lpstr>
      <vt:lpstr>Inadequacies of Situationist Research</vt:lpstr>
      <vt:lpstr>Empirical Contributions to Theoretical Psychology</vt:lpstr>
      <vt:lpstr>PowerPoint Presentation</vt:lpstr>
      <vt:lpstr>Some Benefits of Interdisciplinary Friendship</vt:lpstr>
      <vt:lpstr>PowerPoint Presentation</vt:lpstr>
      <vt:lpstr>PowerPoint Presentation</vt:lpstr>
      <vt:lpstr>PowerPoint Presentation</vt:lpstr>
      <vt:lpstr>PowerPoint Presentation</vt:lpstr>
      <vt:lpstr>Acknowledgement  This work was funded by a grant from  the Self, Motivation, and Virtue Project at the  University of Oklahoma, which was funded by the Templeton Religion Trust. 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Philosophy, Theoretical Psychology, and Empirical Research: Is Mutual Enrichment Possible and Desirable?</dc:title>
  <dc:creator>bfowers@bellsouth.net</dc:creator>
  <cp:lastModifiedBy>Parish, Max G.</cp:lastModifiedBy>
  <cp:revision>12</cp:revision>
  <dcterms:created xsi:type="dcterms:W3CDTF">2017-03-07T15:41:52Z</dcterms:created>
  <dcterms:modified xsi:type="dcterms:W3CDTF">2017-06-13T18:12:11Z</dcterms:modified>
</cp:coreProperties>
</file>