
<file path=[Content_Types].xml><?xml version="1.0" encoding="utf-8"?>
<Types xmlns="http://schemas.openxmlformats.org/package/2006/content-types">
  <Default Extension="png" ContentType="image/png"/>
  <Default Extension="m4a" ContentType="audio/mp4"/>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3" r:id="rId4"/>
    <p:sldId id="267" r:id="rId5"/>
    <p:sldId id="259" r:id="rId6"/>
    <p:sldId id="260" r:id="rId7"/>
    <p:sldId id="261" r:id="rId8"/>
    <p:sldId id="262" r:id="rId9"/>
    <p:sldId id="264" r:id="rId10"/>
    <p:sldId id="266" r:id="rId11"/>
    <p:sldId id="269"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A31F3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93" autoAdjust="0"/>
    <p:restoredTop sz="94660"/>
  </p:normalViewPr>
  <p:slideViewPr>
    <p:cSldViewPr snapToGrid="0">
      <p:cViewPr varScale="1">
        <p:scale>
          <a:sx n="69" d="100"/>
          <a:sy n="69" d="100"/>
        </p:scale>
        <p:origin x="488" y="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98F72C1-E2C1-4A01-85B6-ECD1BEC2C8E4}" type="datetimeFigureOut">
              <a:rPr lang="en-US" smtClean="0"/>
              <a:t>10/26/2020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62CA9A-7C71-48ED-A996-50F99636D3E0}" type="slidenum">
              <a:rPr lang="en-US" smtClean="0"/>
              <a:t>‹#›</a:t>
            </a:fld>
            <a:endParaRPr lang="en-US"/>
          </a:p>
        </p:txBody>
      </p:sp>
    </p:spTree>
    <p:extLst>
      <p:ext uri="{BB962C8B-B14F-4D97-AF65-F5344CB8AC3E}">
        <p14:creationId xmlns:p14="http://schemas.microsoft.com/office/powerpoint/2010/main" val="38673285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98F72C1-E2C1-4A01-85B6-ECD1BEC2C8E4}" type="datetimeFigureOut">
              <a:rPr lang="en-US" smtClean="0"/>
              <a:t>10/26/2020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62CA9A-7C71-48ED-A996-50F99636D3E0}" type="slidenum">
              <a:rPr lang="en-US" smtClean="0"/>
              <a:t>‹#›</a:t>
            </a:fld>
            <a:endParaRPr lang="en-US"/>
          </a:p>
        </p:txBody>
      </p:sp>
    </p:spTree>
    <p:extLst>
      <p:ext uri="{BB962C8B-B14F-4D97-AF65-F5344CB8AC3E}">
        <p14:creationId xmlns:p14="http://schemas.microsoft.com/office/powerpoint/2010/main" val="4585872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98F72C1-E2C1-4A01-85B6-ECD1BEC2C8E4}" type="datetimeFigureOut">
              <a:rPr lang="en-US" smtClean="0"/>
              <a:t>10/26/2020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62CA9A-7C71-48ED-A996-50F99636D3E0}" type="slidenum">
              <a:rPr lang="en-US" smtClean="0"/>
              <a:t>‹#›</a:t>
            </a:fld>
            <a:endParaRPr lang="en-US"/>
          </a:p>
        </p:txBody>
      </p:sp>
    </p:spTree>
    <p:extLst>
      <p:ext uri="{BB962C8B-B14F-4D97-AF65-F5344CB8AC3E}">
        <p14:creationId xmlns:p14="http://schemas.microsoft.com/office/powerpoint/2010/main" val="25452601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98F72C1-E2C1-4A01-85B6-ECD1BEC2C8E4}" type="datetimeFigureOut">
              <a:rPr lang="en-US" smtClean="0"/>
              <a:t>10/26/2020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62CA9A-7C71-48ED-A996-50F99636D3E0}" type="slidenum">
              <a:rPr lang="en-US" smtClean="0"/>
              <a:t>‹#›</a:t>
            </a:fld>
            <a:endParaRPr lang="en-US"/>
          </a:p>
        </p:txBody>
      </p:sp>
    </p:spTree>
    <p:extLst>
      <p:ext uri="{BB962C8B-B14F-4D97-AF65-F5344CB8AC3E}">
        <p14:creationId xmlns:p14="http://schemas.microsoft.com/office/powerpoint/2010/main" val="1832997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98F72C1-E2C1-4A01-85B6-ECD1BEC2C8E4}" type="datetimeFigureOut">
              <a:rPr lang="en-US" smtClean="0"/>
              <a:t>10/26/2020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62CA9A-7C71-48ED-A996-50F99636D3E0}" type="slidenum">
              <a:rPr lang="en-US" smtClean="0"/>
              <a:t>‹#›</a:t>
            </a:fld>
            <a:endParaRPr lang="en-US"/>
          </a:p>
        </p:txBody>
      </p:sp>
    </p:spTree>
    <p:extLst>
      <p:ext uri="{BB962C8B-B14F-4D97-AF65-F5344CB8AC3E}">
        <p14:creationId xmlns:p14="http://schemas.microsoft.com/office/powerpoint/2010/main" val="39178695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98F72C1-E2C1-4A01-85B6-ECD1BEC2C8E4}" type="datetimeFigureOut">
              <a:rPr lang="en-US" smtClean="0"/>
              <a:t>10/26/2020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D62CA9A-7C71-48ED-A996-50F99636D3E0}" type="slidenum">
              <a:rPr lang="en-US" smtClean="0"/>
              <a:t>‹#›</a:t>
            </a:fld>
            <a:endParaRPr lang="en-US"/>
          </a:p>
        </p:txBody>
      </p:sp>
    </p:spTree>
    <p:extLst>
      <p:ext uri="{BB962C8B-B14F-4D97-AF65-F5344CB8AC3E}">
        <p14:creationId xmlns:p14="http://schemas.microsoft.com/office/powerpoint/2010/main" val="4033277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98F72C1-E2C1-4A01-85B6-ECD1BEC2C8E4}" type="datetimeFigureOut">
              <a:rPr lang="en-US" smtClean="0"/>
              <a:t>10/26/2020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D62CA9A-7C71-48ED-A996-50F99636D3E0}" type="slidenum">
              <a:rPr lang="en-US" smtClean="0"/>
              <a:t>‹#›</a:t>
            </a:fld>
            <a:endParaRPr lang="en-US"/>
          </a:p>
        </p:txBody>
      </p:sp>
    </p:spTree>
    <p:extLst>
      <p:ext uri="{BB962C8B-B14F-4D97-AF65-F5344CB8AC3E}">
        <p14:creationId xmlns:p14="http://schemas.microsoft.com/office/powerpoint/2010/main" val="36545235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98F72C1-E2C1-4A01-85B6-ECD1BEC2C8E4}" type="datetimeFigureOut">
              <a:rPr lang="en-US" smtClean="0"/>
              <a:t>10/26/2020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D62CA9A-7C71-48ED-A996-50F99636D3E0}" type="slidenum">
              <a:rPr lang="en-US" smtClean="0"/>
              <a:t>‹#›</a:t>
            </a:fld>
            <a:endParaRPr lang="en-US"/>
          </a:p>
        </p:txBody>
      </p:sp>
    </p:spTree>
    <p:extLst>
      <p:ext uri="{BB962C8B-B14F-4D97-AF65-F5344CB8AC3E}">
        <p14:creationId xmlns:p14="http://schemas.microsoft.com/office/powerpoint/2010/main" val="36194206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98F72C1-E2C1-4A01-85B6-ECD1BEC2C8E4}" type="datetimeFigureOut">
              <a:rPr lang="en-US" smtClean="0"/>
              <a:t>10/26/2020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D62CA9A-7C71-48ED-A996-50F99636D3E0}" type="slidenum">
              <a:rPr lang="en-US" smtClean="0"/>
              <a:t>‹#›</a:t>
            </a:fld>
            <a:endParaRPr lang="en-US"/>
          </a:p>
        </p:txBody>
      </p:sp>
    </p:spTree>
    <p:extLst>
      <p:ext uri="{BB962C8B-B14F-4D97-AF65-F5344CB8AC3E}">
        <p14:creationId xmlns:p14="http://schemas.microsoft.com/office/powerpoint/2010/main" val="5973299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98F72C1-E2C1-4A01-85B6-ECD1BEC2C8E4}" type="datetimeFigureOut">
              <a:rPr lang="en-US" smtClean="0"/>
              <a:t>10/26/2020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D62CA9A-7C71-48ED-A996-50F99636D3E0}" type="slidenum">
              <a:rPr lang="en-US" smtClean="0"/>
              <a:t>‹#›</a:t>
            </a:fld>
            <a:endParaRPr lang="en-US"/>
          </a:p>
        </p:txBody>
      </p:sp>
    </p:spTree>
    <p:extLst>
      <p:ext uri="{BB962C8B-B14F-4D97-AF65-F5344CB8AC3E}">
        <p14:creationId xmlns:p14="http://schemas.microsoft.com/office/powerpoint/2010/main" val="32562037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98F72C1-E2C1-4A01-85B6-ECD1BEC2C8E4}" type="datetimeFigureOut">
              <a:rPr lang="en-US" smtClean="0"/>
              <a:t>10/26/2020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D62CA9A-7C71-48ED-A996-50F99636D3E0}" type="slidenum">
              <a:rPr lang="en-US" smtClean="0"/>
              <a:t>‹#›</a:t>
            </a:fld>
            <a:endParaRPr lang="en-US"/>
          </a:p>
        </p:txBody>
      </p:sp>
    </p:spTree>
    <p:extLst>
      <p:ext uri="{BB962C8B-B14F-4D97-AF65-F5344CB8AC3E}">
        <p14:creationId xmlns:p14="http://schemas.microsoft.com/office/powerpoint/2010/main" val="9583318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98F72C1-E2C1-4A01-85B6-ECD1BEC2C8E4}" type="datetimeFigureOut">
              <a:rPr lang="en-US" smtClean="0"/>
              <a:t>10/26/2020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D62CA9A-7C71-48ED-A996-50F99636D3E0}" type="slidenum">
              <a:rPr lang="en-US" smtClean="0"/>
              <a:t>‹#›</a:t>
            </a:fld>
            <a:endParaRPr lang="en-US"/>
          </a:p>
        </p:txBody>
      </p:sp>
    </p:spTree>
    <p:extLst>
      <p:ext uri="{BB962C8B-B14F-4D97-AF65-F5344CB8AC3E}">
        <p14:creationId xmlns:p14="http://schemas.microsoft.com/office/powerpoint/2010/main" val="2453128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5" Type="http://schemas.openxmlformats.org/officeDocument/2006/relationships/image" Target="../media/image2.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media" Target="../media/media10.m4a"/><Relationship Id="rId1" Type="http://schemas.openxmlformats.org/officeDocument/2006/relationships/audio" Target="NULL" TargetMode="External"/><Relationship Id="rId5" Type="http://schemas.openxmlformats.org/officeDocument/2006/relationships/image" Target="../media/image2.png"/><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m4a"/><Relationship Id="rId1" Type="http://schemas.microsoft.com/office/2007/relationships/media" Target="../media/media2.m4a"/><Relationship Id="rId5" Type="http://schemas.openxmlformats.org/officeDocument/2006/relationships/image" Target="../media/image2.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m4a"/><Relationship Id="rId1" Type="http://schemas.microsoft.com/office/2007/relationships/media" Target="../media/media3.m4a"/><Relationship Id="rId5" Type="http://schemas.openxmlformats.org/officeDocument/2006/relationships/image" Target="../media/image2.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m4a"/><Relationship Id="rId1" Type="http://schemas.microsoft.com/office/2007/relationships/media" Target="../media/media4.m4a"/><Relationship Id="rId5" Type="http://schemas.openxmlformats.org/officeDocument/2006/relationships/image" Target="../media/image2.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5.m4a"/><Relationship Id="rId1" Type="http://schemas.microsoft.com/office/2007/relationships/media" Target="../media/media5.m4a"/><Relationship Id="rId5" Type="http://schemas.openxmlformats.org/officeDocument/2006/relationships/image" Target="../media/image2.pn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6.m4a"/><Relationship Id="rId1" Type="http://schemas.microsoft.com/office/2007/relationships/media" Target="../media/media6.m4a"/><Relationship Id="rId6" Type="http://schemas.openxmlformats.org/officeDocument/2006/relationships/image" Target="../media/image2.png"/><Relationship Id="rId5" Type="http://schemas.openxmlformats.org/officeDocument/2006/relationships/image" Target="../media/image3.png"/><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7.m4a"/><Relationship Id="rId1" Type="http://schemas.microsoft.com/office/2007/relationships/media" Target="../media/media7.m4a"/><Relationship Id="rId5" Type="http://schemas.openxmlformats.org/officeDocument/2006/relationships/image" Target="../media/image2.png"/><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8.m4a"/><Relationship Id="rId1" Type="http://schemas.microsoft.com/office/2007/relationships/media" Target="../media/media8.m4a"/><Relationship Id="rId5" Type="http://schemas.openxmlformats.org/officeDocument/2006/relationships/image" Target="../media/image2.png"/><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9.m4a"/><Relationship Id="rId1" Type="http://schemas.microsoft.com/office/2007/relationships/media" Target="../media/media9.m4a"/><Relationship Id="rId5" Type="http://schemas.openxmlformats.org/officeDocument/2006/relationships/image" Target="../media/image2.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69857" y="1114760"/>
            <a:ext cx="9144000" cy="1590926"/>
          </a:xfrm>
        </p:spPr>
        <p:txBody>
          <a:bodyPr>
            <a:noAutofit/>
          </a:bodyPr>
          <a:lstStyle/>
          <a:p>
            <a:r>
              <a:rPr lang="en-US" sz="3800" dirty="0">
                <a:latin typeface="Arial" panose="020B0604020202020204" pitchFamily="34" charset="0"/>
                <a:cs typeface="Arial" panose="020B0604020202020204" pitchFamily="34" charset="0"/>
              </a:rPr>
              <a:t>Increasing Colon Cancer Screening in the OU –Tulsa Internal Medicine Outpatient Clinic</a:t>
            </a:r>
          </a:p>
        </p:txBody>
      </p:sp>
      <p:sp>
        <p:nvSpPr>
          <p:cNvPr id="3" name="Subtitle 2"/>
          <p:cNvSpPr>
            <a:spLocks noGrp="1"/>
          </p:cNvSpPr>
          <p:nvPr>
            <p:ph type="subTitle" idx="1"/>
          </p:nvPr>
        </p:nvSpPr>
        <p:spPr>
          <a:xfrm>
            <a:off x="1524000" y="3349374"/>
            <a:ext cx="9144000" cy="1655762"/>
          </a:xfrm>
        </p:spPr>
        <p:txBody>
          <a:bodyPr>
            <a:normAutofit fontScale="92500"/>
          </a:bodyPr>
          <a:lstStyle/>
          <a:p>
            <a:r>
              <a:rPr lang="en-US" dirty="0"/>
              <a:t>Audrey Harris, DO; Eugene </a:t>
            </a:r>
            <a:r>
              <a:rPr lang="en-US" dirty="0" err="1"/>
              <a:t>Quaye</a:t>
            </a:r>
            <a:r>
              <a:rPr lang="en-US" dirty="0"/>
              <a:t>, DO; Elizabeth Tran, DO; Tristan Smith, DO; Mohammed Eslam, MD; </a:t>
            </a:r>
            <a:r>
              <a:rPr lang="en-US" dirty="0" err="1"/>
              <a:t>Dru</a:t>
            </a:r>
            <a:r>
              <a:rPr lang="en-US" dirty="0"/>
              <a:t> </a:t>
            </a:r>
            <a:r>
              <a:rPr lang="en-US" dirty="0" err="1"/>
              <a:t>Albin</a:t>
            </a:r>
            <a:r>
              <a:rPr lang="en-US" dirty="0"/>
              <a:t>, DO; </a:t>
            </a:r>
            <a:r>
              <a:rPr lang="en-US" dirty="0" smtClean="0"/>
              <a:t>Audrey </a:t>
            </a:r>
            <a:r>
              <a:rPr lang="en-US" dirty="0"/>
              <a:t>Corbett, MD; Lindy </a:t>
            </a:r>
            <a:r>
              <a:rPr lang="en-US" dirty="0" err="1"/>
              <a:t>Sullins</a:t>
            </a:r>
            <a:r>
              <a:rPr lang="en-US" dirty="0"/>
              <a:t>, BSN</a:t>
            </a:r>
            <a:endParaRPr lang="en-US" dirty="0">
              <a:latin typeface="Arial" panose="020B0604020202020204" pitchFamily="34" charset="0"/>
              <a:cs typeface="Arial" panose="020B0604020202020204" pitchFamily="34" charset="0"/>
            </a:endParaRPr>
          </a:p>
          <a:p>
            <a:r>
              <a:rPr lang="en-US" dirty="0"/>
              <a:t>Department of Internal </a:t>
            </a:r>
            <a:r>
              <a:rPr lang="en-US" dirty="0" smtClean="0"/>
              <a:t>Medicine</a:t>
            </a:r>
          </a:p>
          <a:p>
            <a:r>
              <a:rPr lang="en-US" dirty="0" smtClean="0"/>
              <a:t> </a:t>
            </a:r>
            <a:r>
              <a:rPr lang="en-US" dirty="0"/>
              <a:t>University of Oklahoma, Tulsa, OK</a:t>
            </a:r>
            <a:endParaRPr lang="en-US" sz="2000" dirty="0">
              <a:latin typeface="Arial" panose="020B0604020202020204" pitchFamily="34" charset="0"/>
              <a:cs typeface="Arial" panose="020B0604020202020204" pitchFamily="34" charset="0"/>
            </a:endParaRPr>
          </a:p>
        </p:txBody>
      </p:sp>
      <p:sp>
        <p:nvSpPr>
          <p:cNvPr id="4" name="Rectangle 3"/>
          <p:cNvSpPr/>
          <p:nvPr/>
        </p:nvSpPr>
        <p:spPr>
          <a:xfrm>
            <a:off x="0" y="0"/>
            <a:ext cx="12192000" cy="186489"/>
          </a:xfrm>
          <a:prstGeom prst="rect">
            <a:avLst/>
          </a:prstGeom>
          <a:solidFill>
            <a:srgbClr val="A31F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0" y="6154152"/>
            <a:ext cx="12192000" cy="703847"/>
          </a:xfrm>
          <a:prstGeom prst="rect">
            <a:avLst/>
          </a:prstGeom>
          <a:solidFill>
            <a:srgbClr val="A31F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4"/>
          <a:stretch>
            <a:fillRect/>
          </a:stretch>
        </p:blipFill>
        <p:spPr>
          <a:xfrm>
            <a:off x="4919796" y="6194107"/>
            <a:ext cx="2352408" cy="623936"/>
          </a:xfrm>
          <a:prstGeom prst="rect">
            <a:avLst/>
          </a:prstGeom>
        </p:spPr>
      </p:pic>
      <p:pic>
        <p:nvPicPr>
          <p:cNvPr id="7" name="Audio 6">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430000" y="6096000"/>
            <a:ext cx="609600" cy="609600"/>
          </a:xfrm>
          <a:prstGeom prst="rect">
            <a:avLst/>
          </a:prstGeom>
        </p:spPr>
      </p:pic>
    </p:spTree>
    <p:extLst>
      <p:ext uri="{BB962C8B-B14F-4D97-AF65-F5344CB8AC3E}">
        <p14:creationId xmlns:p14="http://schemas.microsoft.com/office/powerpoint/2010/main" val="1974087790"/>
      </p:ext>
    </p:extLst>
  </p:cSld>
  <p:clrMapOvr>
    <a:masterClrMapping/>
  </p:clrMapOvr>
  <mc:AlternateContent xmlns:mc="http://schemas.openxmlformats.org/markup-compatibility/2006" xmlns:p14="http://schemas.microsoft.com/office/powerpoint/2010/main">
    <mc:Choice Requires="p14">
      <p:transition spd="slow" p14:dur="2000" advTm="34672"/>
    </mc:Choice>
    <mc:Fallback xmlns="">
      <p:transition spd="slow" advTm="3467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69857" y="1114760"/>
            <a:ext cx="9144000" cy="1590926"/>
          </a:xfrm>
        </p:spPr>
        <p:txBody>
          <a:bodyPr/>
          <a:lstStyle/>
          <a:p>
            <a:r>
              <a:rPr lang="en-US" sz="7200" dirty="0" smtClean="0">
                <a:latin typeface="Arial" panose="020B0604020202020204" pitchFamily="34" charset="0"/>
                <a:cs typeface="Arial" panose="020B0604020202020204" pitchFamily="34" charset="0"/>
              </a:rPr>
              <a:t>Questions</a:t>
            </a:r>
            <a:endParaRPr lang="en-US" dirty="0">
              <a:latin typeface="Arial" panose="020B0604020202020204" pitchFamily="34" charset="0"/>
              <a:cs typeface="Arial" panose="020B0604020202020204" pitchFamily="34" charset="0"/>
            </a:endParaRPr>
          </a:p>
        </p:txBody>
      </p:sp>
      <p:sp>
        <p:nvSpPr>
          <p:cNvPr id="4" name="Rectangle 3"/>
          <p:cNvSpPr/>
          <p:nvPr/>
        </p:nvSpPr>
        <p:spPr>
          <a:xfrm>
            <a:off x="0" y="0"/>
            <a:ext cx="12192000" cy="186489"/>
          </a:xfrm>
          <a:prstGeom prst="rect">
            <a:avLst/>
          </a:prstGeom>
          <a:solidFill>
            <a:srgbClr val="A31F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0" y="6154152"/>
            <a:ext cx="12192000" cy="703847"/>
          </a:xfrm>
          <a:prstGeom prst="rect">
            <a:avLst/>
          </a:prstGeom>
          <a:solidFill>
            <a:srgbClr val="A31F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4"/>
          <a:stretch>
            <a:fillRect/>
          </a:stretch>
        </p:blipFill>
        <p:spPr>
          <a:xfrm>
            <a:off x="4919796" y="6194107"/>
            <a:ext cx="2352408" cy="623936"/>
          </a:xfrm>
          <a:prstGeom prst="rect">
            <a:avLst/>
          </a:prstGeom>
        </p:spPr>
      </p:pic>
      <p:pic>
        <p:nvPicPr>
          <p:cNvPr id="3" name="Audio 2">
            <a:hlinkClick r:id="" action="ppaction://media"/>
          </p:cNvPr>
          <p:cNvPicPr>
            <a:picLocks noChangeAspect="1"/>
          </p:cNvPicPr>
          <p:nvPr>
            <a:audioFile r:link="rId1"/>
            <p:extLst>
              <p:ext uri="{DAA4B4D4-6D71-4841-9C94-3DE7FCFB9230}">
                <p14:media xmlns:p14="http://schemas.microsoft.com/office/powerpoint/2010/main" r:embed="rId2">
                  <p14:trim end="41115.077"/>
                </p14:media>
              </p:ext>
            </p:extLst>
          </p:nvPr>
        </p:nvPicPr>
        <p:blipFill>
          <a:blip r:embed="rId5"/>
          <a:stretch>
            <a:fillRect/>
          </a:stretch>
        </p:blipFill>
        <p:spPr>
          <a:xfrm>
            <a:off x="11430000" y="6096000"/>
            <a:ext cx="609600" cy="609600"/>
          </a:xfrm>
          <a:prstGeom prst="rect">
            <a:avLst/>
          </a:prstGeom>
        </p:spPr>
      </p:pic>
    </p:spTree>
    <p:extLst>
      <p:ext uri="{BB962C8B-B14F-4D97-AF65-F5344CB8AC3E}">
        <p14:creationId xmlns:p14="http://schemas.microsoft.com/office/powerpoint/2010/main" val="3686876378"/>
      </p:ext>
    </p:extLst>
  </p:cSld>
  <p:clrMapOvr>
    <a:masterClrMapping/>
  </p:clrMapOvr>
  <mc:AlternateContent xmlns:mc="http://schemas.openxmlformats.org/markup-compatibility/2006" xmlns:p14="http://schemas.microsoft.com/office/powerpoint/2010/main">
    <mc:Choice Requires="p14">
      <p:transition spd="slow" p14:dur="2000" advTm="42124"/>
    </mc:Choice>
    <mc:Fallback xmlns="">
      <p:transition spd="slow" advTm="4212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anose="020B0604020202020204" pitchFamily="34" charset="0"/>
                <a:cs typeface="Arial" panose="020B0604020202020204" pitchFamily="34" charset="0"/>
              </a:rPr>
              <a:t>Bibliography</a:t>
            </a:r>
            <a:endParaRPr lang="en-US"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lstStyle/>
          <a:p>
            <a:r>
              <a:rPr lang="en-US" dirty="0" smtClean="0"/>
              <a:t> </a:t>
            </a:r>
            <a:r>
              <a:rPr lang="en-US" dirty="0" err="1"/>
              <a:t>Shaukat</a:t>
            </a:r>
            <a:r>
              <a:rPr lang="en-US" dirty="0"/>
              <a:t> A, Church T. Colorectal cancer screening in the USA in the wake of COVID-19. </a:t>
            </a:r>
            <a:r>
              <a:rPr lang="en-US" i="1" dirty="0"/>
              <a:t>Lancet </a:t>
            </a:r>
            <a:r>
              <a:rPr lang="en-US" i="1" dirty="0" err="1"/>
              <a:t>Gastroenterol</a:t>
            </a:r>
            <a:r>
              <a:rPr lang="en-US" i="1" dirty="0"/>
              <a:t> </a:t>
            </a:r>
            <a:r>
              <a:rPr lang="en-US" i="1" dirty="0" err="1"/>
              <a:t>Hepatol</a:t>
            </a:r>
            <a:r>
              <a:rPr lang="en-US" dirty="0"/>
              <a:t>. 2020;5(8):726-727. doi:10.1016/S2468-1253(20)30191-6</a:t>
            </a:r>
            <a:endParaRPr lang="en-US" dirty="0" smtClean="0"/>
          </a:p>
        </p:txBody>
      </p:sp>
      <p:sp>
        <p:nvSpPr>
          <p:cNvPr id="4" name="Rectangle 3"/>
          <p:cNvSpPr/>
          <p:nvPr/>
        </p:nvSpPr>
        <p:spPr>
          <a:xfrm>
            <a:off x="0" y="0"/>
            <a:ext cx="12192000" cy="186489"/>
          </a:xfrm>
          <a:prstGeom prst="rect">
            <a:avLst/>
          </a:prstGeom>
          <a:solidFill>
            <a:srgbClr val="A31F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0" y="6388768"/>
            <a:ext cx="12192000" cy="469231"/>
          </a:xfrm>
          <a:prstGeom prst="rect">
            <a:avLst/>
          </a:prstGeom>
          <a:solidFill>
            <a:srgbClr val="A31F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2"/>
          <a:stretch>
            <a:fillRect/>
          </a:stretch>
        </p:blipFill>
        <p:spPr>
          <a:xfrm>
            <a:off x="10656411" y="6438412"/>
            <a:ext cx="1394778" cy="369941"/>
          </a:xfrm>
          <a:prstGeom prst="rect">
            <a:avLst/>
          </a:prstGeom>
        </p:spPr>
      </p:pic>
    </p:spTree>
    <p:extLst>
      <p:ext uri="{BB962C8B-B14F-4D97-AF65-F5344CB8AC3E}">
        <p14:creationId xmlns:p14="http://schemas.microsoft.com/office/powerpoint/2010/main" val="1087513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anose="020B0604020202020204" pitchFamily="34" charset="0"/>
                <a:cs typeface="Arial" panose="020B0604020202020204" pitchFamily="34" charset="0"/>
              </a:rPr>
              <a:t>Introduction</a:t>
            </a:r>
            <a:endParaRPr lang="en-US"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noAutofit/>
          </a:bodyPr>
          <a:lstStyle/>
          <a:p>
            <a:r>
              <a:rPr lang="en-US" sz="3000" dirty="0">
                <a:latin typeface="Arial" panose="020B0604020202020204" pitchFamily="34" charset="0"/>
                <a:cs typeface="Arial" panose="020B0604020202020204" pitchFamily="34" charset="0"/>
              </a:rPr>
              <a:t>Colorectal cancer is the fourth most common cancer </a:t>
            </a:r>
            <a:r>
              <a:rPr lang="en-US" sz="3000" dirty="0" smtClean="0">
                <a:latin typeface="Arial" panose="020B0604020202020204" pitchFamily="34" charset="0"/>
                <a:cs typeface="Arial" panose="020B0604020202020204" pitchFamily="34" charset="0"/>
              </a:rPr>
              <a:t>in North America</a:t>
            </a:r>
          </a:p>
          <a:p>
            <a:r>
              <a:rPr lang="en-US" sz="3000" dirty="0" smtClean="0">
                <a:latin typeface="Arial" panose="020B0604020202020204" pitchFamily="34" charset="0"/>
                <a:cs typeface="Arial" panose="020B0604020202020204" pitchFamily="34" charset="0"/>
              </a:rPr>
              <a:t>Second leading cause of cancer death in North America</a:t>
            </a:r>
          </a:p>
          <a:p>
            <a:r>
              <a:rPr lang="en-US" sz="3000" dirty="0" smtClean="0">
                <a:latin typeface="Arial" panose="020B0604020202020204" pitchFamily="34" charset="0"/>
                <a:cs typeface="Arial" panose="020B0604020202020204" pitchFamily="34" charset="0"/>
              </a:rPr>
              <a:t>Annually</a:t>
            </a:r>
            <a:r>
              <a:rPr lang="en-US" sz="3000" dirty="0">
                <a:latin typeface="Arial" panose="020B0604020202020204" pitchFamily="34" charset="0"/>
                <a:cs typeface="Arial" panose="020B0604020202020204" pitchFamily="34" charset="0"/>
              </a:rPr>
              <a:t>, approximately 53,000 people die of colorectal </a:t>
            </a:r>
            <a:r>
              <a:rPr lang="en-US" sz="3000" dirty="0" smtClean="0">
                <a:latin typeface="Arial" panose="020B0604020202020204" pitchFamily="34" charset="0"/>
                <a:cs typeface="Arial" panose="020B0604020202020204" pitchFamily="34" charset="0"/>
              </a:rPr>
              <a:t>cancer</a:t>
            </a:r>
          </a:p>
          <a:p>
            <a:r>
              <a:rPr lang="en-US" sz="3000" dirty="0" smtClean="0">
                <a:latin typeface="Arial" panose="020B0604020202020204" pitchFamily="34" charset="0"/>
                <a:cs typeface="Arial" panose="020B0604020202020204" pitchFamily="34" charset="0"/>
              </a:rPr>
              <a:t>It </a:t>
            </a:r>
            <a:r>
              <a:rPr lang="en-US" sz="3000" dirty="0">
                <a:latin typeface="Arial" panose="020B0604020202020204" pitchFamily="34" charset="0"/>
                <a:cs typeface="Arial" panose="020B0604020202020204" pitchFamily="34" charset="0"/>
              </a:rPr>
              <a:t>is largely preventable through screening. </a:t>
            </a:r>
            <a:r>
              <a:rPr lang="en-US" sz="3000" dirty="0" smtClean="0">
                <a:latin typeface="Arial" panose="020B0604020202020204" pitchFamily="34" charset="0"/>
                <a:cs typeface="Arial" panose="020B0604020202020204" pitchFamily="34" charset="0"/>
              </a:rPr>
              <a:t> </a:t>
            </a:r>
            <a:endParaRPr lang="en-US" sz="3000" dirty="0">
              <a:latin typeface="Arial" panose="020B0604020202020204" pitchFamily="34" charset="0"/>
              <a:cs typeface="Arial" panose="020B0604020202020204" pitchFamily="34" charset="0"/>
            </a:endParaRPr>
          </a:p>
        </p:txBody>
      </p:sp>
      <p:sp>
        <p:nvSpPr>
          <p:cNvPr id="4" name="Rectangle 3"/>
          <p:cNvSpPr/>
          <p:nvPr/>
        </p:nvSpPr>
        <p:spPr>
          <a:xfrm>
            <a:off x="0" y="0"/>
            <a:ext cx="12192000" cy="186489"/>
          </a:xfrm>
          <a:prstGeom prst="rect">
            <a:avLst/>
          </a:prstGeom>
          <a:solidFill>
            <a:srgbClr val="A31F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0" y="6388768"/>
            <a:ext cx="12192000" cy="469231"/>
          </a:xfrm>
          <a:prstGeom prst="rect">
            <a:avLst/>
          </a:prstGeom>
          <a:solidFill>
            <a:srgbClr val="A31F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4"/>
          <a:stretch>
            <a:fillRect/>
          </a:stretch>
        </p:blipFill>
        <p:spPr>
          <a:xfrm>
            <a:off x="10656411" y="6438412"/>
            <a:ext cx="1394778" cy="369941"/>
          </a:xfrm>
          <a:prstGeom prst="rect">
            <a:avLst/>
          </a:prstGeom>
        </p:spPr>
      </p:pic>
      <p:pic>
        <p:nvPicPr>
          <p:cNvPr id="9" name="Audio 8">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430000" y="6096000"/>
            <a:ext cx="609600" cy="609600"/>
          </a:xfrm>
          <a:prstGeom prst="rect">
            <a:avLst/>
          </a:prstGeom>
        </p:spPr>
      </p:pic>
    </p:spTree>
    <p:extLst>
      <p:ext uri="{BB962C8B-B14F-4D97-AF65-F5344CB8AC3E}">
        <p14:creationId xmlns:p14="http://schemas.microsoft.com/office/powerpoint/2010/main" val="67094219"/>
      </p:ext>
    </p:extLst>
  </p:cSld>
  <p:clrMapOvr>
    <a:masterClrMapping/>
  </p:clrMapOvr>
  <mc:AlternateContent xmlns:mc="http://schemas.openxmlformats.org/markup-compatibility/2006" xmlns:p14="http://schemas.microsoft.com/office/powerpoint/2010/main">
    <mc:Choice Requires="p14">
      <p:transition spd="slow" p14:dur="2000" advTm="20607"/>
    </mc:Choice>
    <mc:Fallback xmlns="">
      <p:transition spd="slow" advTm="2060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anose="020B0604020202020204" pitchFamily="34" charset="0"/>
                <a:cs typeface="Arial" panose="020B0604020202020204" pitchFamily="34" charset="0"/>
              </a:rPr>
              <a:t>Aim statement</a:t>
            </a:r>
            <a:endParaRPr lang="en-US"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746760" y="2596334"/>
            <a:ext cx="10515600" cy="1818912"/>
          </a:xfrm>
        </p:spPr>
        <p:txBody>
          <a:bodyPr/>
          <a:lstStyle/>
          <a:p>
            <a:r>
              <a:rPr lang="en-US" dirty="0">
                <a:latin typeface="Arial" panose="020B0604020202020204" pitchFamily="34" charset="0"/>
                <a:cs typeface="Arial" panose="020B0604020202020204" pitchFamily="34" charset="0"/>
              </a:rPr>
              <a:t>Our </a:t>
            </a:r>
            <a:r>
              <a:rPr lang="en-US" dirty="0" smtClean="0">
                <a:latin typeface="Arial" panose="020B0604020202020204" pitchFamily="34" charset="0"/>
                <a:cs typeface="Arial" panose="020B0604020202020204" pitchFamily="34" charset="0"/>
              </a:rPr>
              <a:t>aim was to increase the amount of colon </a:t>
            </a:r>
            <a:r>
              <a:rPr lang="en-US" dirty="0">
                <a:latin typeface="Arial" panose="020B0604020202020204" pitchFamily="34" charset="0"/>
                <a:cs typeface="Arial" panose="020B0604020202020204" pitchFamily="34" charset="0"/>
              </a:rPr>
              <a:t>cancer </a:t>
            </a:r>
            <a:r>
              <a:rPr lang="en-US" dirty="0" smtClean="0">
                <a:latin typeface="Arial" panose="020B0604020202020204" pitchFamily="34" charset="0"/>
                <a:cs typeface="Arial" panose="020B0604020202020204" pitchFamily="34" charset="0"/>
              </a:rPr>
              <a:t>screening in the OU internal Medicine clinic by 10% by April, 2020.</a:t>
            </a:r>
          </a:p>
          <a:p>
            <a:r>
              <a:rPr lang="en-US" dirty="0" smtClean="0">
                <a:latin typeface="Arial" panose="020B0604020202020204" pitchFamily="34" charset="0"/>
                <a:cs typeface="Arial" panose="020B0604020202020204" pitchFamily="34" charset="0"/>
              </a:rPr>
              <a:t>Project was initiated in September of 2019 – 7 months to reach goal</a:t>
            </a:r>
            <a:endParaRPr lang="en-US" dirty="0"/>
          </a:p>
        </p:txBody>
      </p:sp>
      <p:sp>
        <p:nvSpPr>
          <p:cNvPr id="4" name="Rectangle 3"/>
          <p:cNvSpPr/>
          <p:nvPr/>
        </p:nvSpPr>
        <p:spPr>
          <a:xfrm>
            <a:off x="0" y="0"/>
            <a:ext cx="12192000" cy="186489"/>
          </a:xfrm>
          <a:prstGeom prst="rect">
            <a:avLst/>
          </a:prstGeom>
          <a:solidFill>
            <a:srgbClr val="A31F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0" y="6388768"/>
            <a:ext cx="12192000" cy="469231"/>
          </a:xfrm>
          <a:prstGeom prst="rect">
            <a:avLst/>
          </a:prstGeom>
          <a:solidFill>
            <a:srgbClr val="A31F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4"/>
          <a:stretch>
            <a:fillRect/>
          </a:stretch>
        </p:blipFill>
        <p:spPr>
          <a:xfrm>
            <a:off x="10656411" y="6438412"/>
            <a:ext cx="1394778" cy="369941"/>
          </a:xfrm>
          <a:prstGeom prst="rect">
            <a:avLst/>
          </a:prstGeom>
        </p:spPr>
      </p:pic>
      <p:pic>
        <p:nvPicPr>
          <p:cNvPr id="8" name="Audio 7">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430000" y="6096000"/>
            <a:ext cx="609600" cy="609600"/>
          </a:xfrm>
          <a:prstGeom prst="rect">
            <a:avLst/>
          </a:prstGeom>
        </p:spPr>
      </p:pic>
    </p:spTree>
    <p:extLst>
      <p:ext uri="{BB962C8B-B14F-4D97-AF65-F5344CB8AC3E}">
        <p14:creationId xmlns:p14="http://schemas.microsoft.com/office/powerpoint/2010/main" val="436501703"/>
      </p:ext>
    </p:extLst>
  </p:cSld>
  <p:clrMapOvr>
    <a:masterClrMapping/>
  </p:clrMapOvr>
  <mc:AlternateContent xmlns:mc="http://schemas.openxmlformats.org/markup-compatibility/2006" xmlns:p14="http://schemas.microsoft.com/office/powerpoint/2010/main">
    <mc:Choice Requires="p14">
      <p:transition spd="slow" p14:dur="2000" advTm="17071"/>
    </mc:Choice>
    <mc:Fallback xmlns="">
      <p:transition spd="slow" advTm="1707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anose="020B0604020202020204" pitchFamily="34" charset="0"/>
                <a:cs typeface="Arial" panose="020B0604020202020204" pitchFamily="34" charset="0"/>
              </a:rPr>
              <a:t>Methods</a:t>
            </a:r>
            <a:endParaRPr lang="en-US"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normAutofit/>
          </a:bodyPr>
          <a:lstStyle/>
          <a:p>
            <a:r>
              <a:rPr lang="en-US" sz="3000" dirty="0"/>
              <a:t>All patients seen in the OU Internal Medicine clinic were screened for eligibility </a:t>
            </a:r>
            <a:r>
              <a:rPr lang="en-US" sz="3000" dirty="0" smtClean="0"/>
              <a:t>for colon </a:t>
            </a:r>
            <a:r>
              <a:rPr lang="en-US" sz="3000" dirty="0"/>
              <a:t>cancer screening using the USPSTF criteria</a:t>
            </a:r>
            <a:r>
              <a:rPr lang="en-US" sz="3000" dirty="0" smtClean="0"/>
              <a:t>.</a:t>
            </a:r>
          </a:p>
          <a:p>
            <a:r>
              <a:rPr lang="en-US" sz="3000" dirty="0" smtClean="0"/>
              <a:t> </a:t>
            </a:r>
            <a:r>
              <a:rPr lang="en-US" sz="3000" dirty="0"/>
              <a:t>If the patients </a:t>
            </a:r>
            <a:r>
              <a:rPr lang="en-US" sz="3000" dirty="0" smtClean="0"/>
              <a:t>were eligible </a:t>
            </a:r>
            <a:r>
              <a:rPr lang="en-US" sz="3000" dirty="0"/>
              <a:t>they were offered several screening possibilities to include colonoscopy, FIT testing, and </a:t>
            </a:r>
            <a:r>
              <a:rPr lang="en-US" sz="3000" dirty="0" err="1"/>
              <a:t>C</a:t>
            </a:r>
            <a:r>
              <a:rPr lang="en-US" sz="3000" dirty="0" err="1" smtClean="0"/>
              <a:t>ologuard</a:t>
            </a:r>
            <a:r>
              <a:rPr lang="en-US" sz="3000" dirty="0" smtClean="0"/>
              <a:t> </a:t>
            </a:r>
            <a:r>
              <a:rPr lang="en-US" sz="3000" dirty="0"/>
              <a:t>screening</a:t>
            </a:r>
            <a:r>
              <a:rPr lang="en-US" sz="3000" dirty="0" smtClean="0"/>
              <a:t>.</a:t>
            </a:r>
          </a:p>
          <a:p>
            <a:r>
              <a:rPr lang="en-US" sz="3000" dirty="0" smtClean="0"/>
              <a:t> </a:t>
            </a:r>
            <a:r>
              <a:rPr lang="en-US" sz="3000" dirty="0"/>
              <a:t>The necessary means to undergo testing was then arranged for </a:t>
            </a:r>
            <a:r>
              <a:rPr lang="en-US" sz="3000" dirty="0" smtClean="0"/>
              <a:t>eligible patients. </a:t>
            </a:r>
          </a:p>
          <a:p>
            <a:pPr marL="0" indent="0">
              <a:buNone/>
            </a:pPr>
            <a:r>
              <a:rPr lang="en-US" sz="3200" dirty="0" smtClean="0"/>
              <a:t> </a:t>
            </a:r>
            <a:endParaRPr lang="en-US" sz="3200" dirty="0"/>
          </a:p>
          <a:p>
            <a:pPr marL="0" indent="0">
              <a:buNone/>
            </a:pPr>
            <a:endParaRPr lang="en-US" sz="3000" dirty="0" smtClean="0">
              <a:latin typeface="Arial" panose="020B0604020202020204" pitchFamily="34" charset="0"/>
              <a:cs typeface="Arial" panose="020B0604020202020204" pitchFamily="34" charset="0"/>
            </a:endParaRPr>
          </a:p>
        </p:txBody>
      </p:sp>
      <p:sp>
        <p:nvSpPr>
          <p:cNvPr id="4" name="Rectangle 3"/>
          <p:cNvSpPr/>
          <p:nvPr/>
        </p:nvSpPr>
        <p:spPr>
          <a:xfrm>
            <a:off x="0" y="0"/>
            <a:ext cx="12192000" cy="186489"/>
          </a:xfrm>
          <a:prstGeom prst="rect">
            <a:avLst/>
          </a:prstGeom>
          <a:solidFill>
            <a:srgbClr val="A31F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0" y="6388768"/>
            <a:ext cx="12192000" cy="469231"/>
          </a:xfrm>
          <a:prstGeom prst="rect">
            <a:avLst/>
          </a:prstGeom>
          <a:solidFill>
            <a:srgbClr val="A31F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4"/>
          <a:stretch>
            <a:fillRect/>
          </a:stretch>
        </p:blipFill>
        <p:spPr>
          <a:xfrm>
            <a:off x="10656411" y="6438412"/>
            <a:ext cx="1394778" cy="369941"/>
          </a:xfrm>
          <a:prstGeom prst="rect">
            <a:avLst/>
          </a:prstGeom>
        </p:spPr>
      </p:pic>
      <p:pic>
        <p:nvPicPr>
          <p:cNvPr id="8" name="Audio 7">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430000" y="6096000"/>
            <a:ext cx="609600" cy="609600"/>
          </a:xfrm>
          <a:prstGeom prst="rect">
            <a:avLst/>
          </a:prstGeom>
        </p:spPr>
      </p:pic>
    </p:spTree>
    <p:extLst>
      <p:ext uri="{BB962C8B-B14F-4D97-AF65-F5344CB8AC3E}">
        <p14:creationId xmlns:p14="http://schemas.microsoft.com/office/powerpoint/2010/main" val="2290346096"/>
      </p:ext>
    </p:extLst>
  </p:cSld>
  <p:clrMapOvr>
    <a:masterClrMapping/>
  </p:clrMapOvr>
  <mc:AlternateContent xmlns:mc="http://schemas.openxmlformats.org/markup-compatibility/2006" xmlns:p14="http://schemas.microsoft.com/office/powerpoint/2010/main">
    <mc:Choice Requires="p14">
      <p:transition spd="slow" p14:dur="2000" advTm="26565"/>
    </mc:Choice>
    <mc:Fallback xmlns="">
      <p:transition spd="slow" advTm="2656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anose="020B0604020202020204" pitchFamily="34" charset="0"/>
                <a:cs typeface="Arial" panose="020B0604020202020204" pitchFamily="34" charset="0"/>
              </a:rPr>
              <a:t>Methods</a:t>
            </a:r>
            <a:endParaRPr lang="en-US"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normAutofit/>
          </a:bodyPr>
          <a:lstStyle/>
          <a:p>
            <a:r>
              <a:rPr lang="en-US" dirty="0" smtClean="0"/>
              <a:t>First PDSA cycle: </a:t>
            </a:r>
            <a:r>
              <a:rPr lang="en-US" dirty="0"/>
              <a:t>consisted of drafting a standardized letter which was added to the clinic </a:t>
            </a:r>
            <a:r>
              <a:rPr lang="en-US" dirty="0" smtClean="0"/>
              <a:t>EMR.</a:t>
            </a:r>
          </a:p>
          <a:p>
            <a:r>
              <a:rPr lang="en-US" dirty="0" smtClean="0"/>
              <a:t>Allowed patients </a:t>
            </a:r>
            <a:r>
              <a:rPr lang="en-US" dirty="0"/>
              <a:t>to bring a guest with them via </a:t>
            </a:r>
            <a:r>
              <a:rPr lang="en-US" dirty="0" err="1"/>
              <a:t>SoonerRide</a:t>
            </a:r>
            <a:r>
              <a:rPr lang="en-US" dirty="0"/>
              <a:t> to their colonoscopy </a:t>
            </a:r>
            <a:r>
              <a:rPr lang="en-US" dirty="0" smtClean="0"/>
              <a:t>appointments</a:t>
            </a:r>
          </a:p>
          <a:p>
            <a:r>
              <a:rPr lang="en-US" dirty="0" smtClean="0"/>
              <a:t> Providers and </a:t>
            </a:r>
            <a:r>
              <a:rPr lang="en-US" dirty="0"/>
              <a:t>nurses were educated </a:t>
            </a:r>
            <a:endParaRPr lang="en-US" dirty="0" smtClean="0"/>
          </a:p>
          <a:p>
            <a:r>
              <a:rPr lang="en-US" dirty="0" smtClean="0"/>
              <a:t>Unfortunately </a:t>
            </a:r>
            <a:r>
              <a:rPr lang="en-US" dirty="0"/>
              <a:t>with the onset of the SARS- CoV2 pandemic only one </a:t>
            </a:r>
            <a:r>
              <a:rPr lang="en-US" dirty="0" smtClean="0"/>
              <a:t>PDSA cycle was </a:t>
            </a:r>
            <a:r>
              <a:rPr lang="en-US" dirty="0"/>
              <a:t>implemented </a:t>
            </a:r>
          </a:p>
          <a:p>
            <a:endParaRPr lang="en-US" dirty="0" smtClean="0"/>
          </a:p>
          <a:p>
            <a:pPr marL="0" indent="0">
              <a:buNone/>
            </a:pPr>
            <a:endParaRPr lang="en-US" dirty="0" smtClean="0">
              <a:latin typeface="Arial" panose="020B0604020202020204" pitchFamily="34" charset="0"/>
              <a:cs typeface="Arial" panose="020B0604020202020204" pitchFamily="34" charset="0"/>
            </a:endParaRPr>
          </a:p>
        </p:txBody>
      </p:sp>
      <p:sp>
        <p:nvSpPr>
          <p:cNvPr id="4" name="Rectangle 3"/>
          <p:cNvSpPr/>
          <p:nvPr/>
        </p:nvSpPr>
        <p:spPr>
          <a:xfrm>
            <a:off x="0" y="0"/>
            <a:ext cx="12192000" cy="186489"/>
          </a:xfrm>
          <a:prstGeom prst="rect">
            <a:avLst/>
          </a:prstGeom>
          <a:solidFill>
            <a:srgbClr val="A31F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0" y="6388768"/>
            <a:ext cx="12192000" cy="469231"/>
          </a:xfrm>
          <a:prstGeom prst="rect">
            <a:avLst/>
          </a:prstGeom>
          <a:solidFill>
            <a:srgbClr val="A31F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4"/>
          <a:stretch>
            <a:fillRect/>
          </a:stretch>
        </p:blipFill>
        <p:spPr>
          <a:xfrm>
            <a:off x="10656411" y="6438412"/>
            <a:ext cx="1394778" cy="369941"/>
          </a:xfrm>
          <a:prstGeom prst="rect">
            <a:avLst/>
          </a:prstGeom>
        </p:spPr>
      </p:pic>
      <p:pic>
        <p:nvPicPr>
          <p:cNvPr id="8" name="Audio 7">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430000" y="6109063"/>
            <a:ext cx="609600" cy="609600"/>
          </a:xfrm>
          <a:prstGeom prst="rect">
            <a:avLst/>
          </a:prstGeom>
        </p:spPr>
      </p:pic>
    </p:spTree>
    <p:extLst>
      <p:ext uri="{BB962C8B-B14F-4D97-AF65-F5344CB8AC3E}">
        <p14:creationId xmlns:p14="http://schemas.microsoft.com/office/powerpoint/2010/main" val="1554797585"/>
      </p:ext>
    </p:extLst>
  </p:cSld>
  <p:clrMapOvr>
    <a:masterClrMapping/>
  </p:clrMapOvr>
  <mc:AlternateContent xmlns:mc="http://schemas.openxmlformats.org/markup-compatibility/2006" xmlns:p14="http://schemas.microsoft.com/office/powerpoint/2010/main">
    <mc:Choice Requires="p14">
      <p:transition spd="slow" p14:dur="2000" advTm="57065"/>
    </mc:Choice>
    <mc:Fallback xmlns="">
      <p:transition spd="slow" advTm="5706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06219"/>
            <a:ext cx="10515600" cy="1325563"/>
          </a:xfrm>
        </p:spPr>
        <p:txBody>
          <a:bodyPr/>
          <a:lstStyle/>
          <a:p>
            <a:r>
              <a:rPr lang="en-US" dirty="0" smtClean="0">
                <a:latin typeface="Arial" panose="020B0604020202020204" pitchFamily="34" charset="0"/>
                <a:cs typeface="Arial" panose="020B0604020202020204" pitchFamily="34" charset="0"/>
              </a:rPr>
              <a:t>Data collection</a:t>
            </a:r>
            <a:endParaRPr lang="en-US" dirty="0">
              <a:latin typeface="Arial" panose="020B0604020202020204" pitchFamily="34" charset="0"/>
              <a:cs typeface="Arial" panose="020B0604020202020204" pitchFamily="34" charset="0"/>
            </a:endParaRPr>
          </a:p>
        </p:txBody>
      </p:sp>
      <p:sp>
        <p:nvSpPr>
          <p:cNvPr id="4" name="Rectangle 3"/>
          <p:cNvSpPr/>
          <p:nvPr/>
        </p:nvSpPr>
        <p:spPr>
          <a:xfrm>
            <a:off x="0" y="0"/>
            <a:ext cx="12192000" cy="186489"/>
          </a:xfrm>
          <a:prstGeom prst="rect">
            <a:avLst/>
          </a:prstGeom>
          <a:solidFill>
            <a:srgbClr val="A31F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0" y="6388768"/>
            <a:ext cx="12192000" cy="469231"/>
          </a:xfrm>
          <a:prstGeom prst="rect">
            <a:avLst/>
          </a:prstGeom>
          <a:solidFill>
            <a:srgbClr val="A31F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4"/>
          <a:stretch>
            <a:fillRect/>
          </a:stretch>
        </p:blipFill>
        <p:spPr>
          <a:xfrm>
            <a:off x="10656411" y="6438412"/>
            <a:ext cx="1394778" cy="369941"/>
          </a:xfrm>
          <a:prstGeom prst="rect">
            <a:avLst/>
          </a:prstGeom>
        </p:spPr>
      </p:pic>
      <p:sp>
        <p:nvSpPr>
          <p:cNvPr id="7" name="AutoShape 1" descr="data:image/png;base64,iVBORw0KGgoAAAANSUhEUgAAA1oAAAFmCAYAAAB0hethAAAgAElEQVR4XuzdB5RlRRX2/UJyziAgCEpWJMqQUVCUpEiUJFFUJIkEAQWRJAYEFBGQJEiQIJIRVFSCEkQwgPCigASRqASJzrd+9b413+Xad6Z76B66h+esNWtmuu89p+pfVbv2U3tXnUmOO+640U8//XQZPXp0yRUCIRACIRACIRACIRACIRACITD+BCaddNIyySSTPDzJYYcdNnrVVVctc8011/jfLd8MgRAIgRAIgRAIgRAIgRAIgRAojzzySLn++uvLJIceeujoLbbYoiywwALBEgIhEAIhEAIhEAIhEAIhEAIh8DoI/O1vfytnnXXW/xVam222WVlwwQVfx+3y1RAIgRAIgRAIgRAIgRAIgRAIgf/zf/5POffccyO00hVCIARCIARCIARCIARCIARCYLAIRGgNFsncJwRCIARCIARCIARCIARCIAT+H4EIrXSFEAiBEAiBEAiBEAiBEAiBEBhkAhFagww0twuBEAiBEAiBEAiBEAiBEAiBCK30gRAIgRAIgRAIgRAIgRAIgRAYZAIRWoMMNLcLgRAIgRAIgRAIgRAIgRAIgQit9IEQCIEQCIEQCIEQCIEQCIEQGGQCEVqDDDS3C4EQCIEQCIEQCIEQCIEQCIEIrfSBEAiBEAiBEAiBEAiBEAiBEBhkAhFagww0twuBEAiBEAiBEAiBEAiBEAiBCK30gRAIgRAIgRAIgRAIgRAIgRAYZAIRWoMMNLcLgRAIgRAY/gSeffbZ8re//a384x//KDPPPHN55zvfWf92vfzyy/XP5JNPXv+M7/Xf//63vPTSS2WSSSYpU0455fjeJt8LgRAIgRAYoQQitEZow6XYIRACIdAIjB49ujzxxBPl7rvvLvfff3955ZVXylxzzVXe8Y531L+nnnrq18Dy+SeffLI8/PDD9bNzzz13mX322ctb3vKWMZ/zmX//+9/loYceKv/5z3/qfeaYY44y2WST9Qn+ueeeKw8++GB55pln6ufe+ta3limmmKJ+9oUXXiiPPfZYIW58n6CZaaaZet6rPfvxxx+vQmWqqaYqs802W5l++un71ei+//zzz9ey33PPPbVMb3vb28oiiyxSZp111lrPG2+8sXzlK18pV111VVlyySXLgQceWD72sY+VO+64o5x66qnl1ltvLe9973vL9ttvX971rnf167mdH/rnP/9Zzj777PKTn/ykzDnnnGWbbbYpH/7whwd8n3whBEIgBEJg5BKI0Bq5bZeSh0AIhEB59NFHy1lnnVVOPvnkKrQIJ0Jj0kknrUJnmWWWKTvvvHNZZ511qrhxPfXUU+VrX/taOfHEE6v4+eQnP1n22WefMt98840hKqJz3HHHlaOOOqo+Y9NNNy37779/WWyxxfqk/oMf/KAcfvjh5a9//WtZY401ype+9KWy8sorV0H3ne98p5xwwglVDIrueM7nPve5stVWW5Xpppvuf0TgFVdcUe91yy231N+pB6GijPPOO+9YW53A+dGPflROOeWU8pe//KW8+OKL5dVXX62iTtRqhx12qM/1uy9/+cvll7/8Za2T8qrjD3/4w/pz0a6FF164/tznB3oRcgcffHAVcoTi7rvvXv+fyNZASebzIRACITByCURojdy2S8lDIATe5ARuv/328o1vfKNGTURtel2iQZ/61KfKpz/96RrZIX4OOeSQKrREfogPIkoErF0iSUTWN7/5zSKytMkmm5QvfvGL5T3veU+fj/n+979fDj300BpRW3311atYed/73lcjSgTGOeecUwVPuz70oQ/VKNJKK630mvtJ5WtlIxrbtdFGG5WDDjqoLLHEEj3r+ec//7l861vfqkJLNK6vS3TKc0XclPEXv/hFFVp+RmhddNFF9ed/+MMfyrLLLlt//pGPfGTAPU1kTD3OP//8Go3ba6+96h8COFcIhEAIhMCbg0CE1pujnVPLEAiBiYyA6BBhI5JFZNlL9O53v7sKlxlnnLEw7tddd11ND3QtuOCCVfAQTD7vu4SWlL8dd9yxCq0FFljgNUKLaCG0pP35nuhOL6HTKbQILGKF4CK0pOgRWp3CSVTrgAMOKNtuu+2YFEMPv/rqq2s5r7/++te02LiEFvF49NFHl2OPPbb861//qpEz9VlhhRVqWqQI1c0331ymmWaaWg+/6xZaH//4x6sI9TmROREt6YMzzDDDgHuPdMk//elP5Xe/+11NlVQOIjdXCIRACITAm4dAhNabp61T0xAIgYmIwI9//OMaMbntttuqyNpss83KvvvuW/cTERn2VYnsfP3rX68Ov59tvfXWVVARHm+E0IJ/2mmnrYJL+UTZiK155pmntozo2vHHH1+jdMSdPVmiYIThuISWdEPC6aabbqr3ev/731/rutpqq1UhJ0WS8Pz9739fVllllXpfn7/22mvHRLQIraeffrrcdddd9ZAM+9JEuwgt//ddZRTVw1DUSnqj+kjR9KcdqCFl8d57762CV50XX3zxer92iRgSf75P1GlD3yfs2j2INaLRpQzde+0mou6cqoRACITAREkgQmuibNZUKgRCYGImwNknEogSAmL55ZevwumDH/zga6otfU7qm/1RnHZRFeKMQ/9GCC3CiUgRjfvjH/9YVlxxxVqPtdZaq5bbvinRrHPPPbeKL6mMDzzwQBUkYxNaeBCU9p35t2iVeouW9brszepLaF1yySU1RZGAHTVqVP332muvXfduSZ2URmkPmr1WxB3+LlHELbbYoqYHKre6YHzmmWfWw0G+8IUv1H1pLlHGM844o3zve98r991335giiraJHO633361/qeddlo57LDD6u8/85nP1H1enpMrBEIgBEJgZBCI0BoZ7ZRShkAIhMAYAk73IwAcgiEyQlBw5BdaaKHXUHK8+Omnn16OOOKImsInFc4hE6I9b4TQcuKfk/1Ehy6++OK6d0m57R0Trbnwwgur0BIpcniHwyuuvPLKWvaxCS2nC6qX9EU8Nthgg8pnqaWWel1Ci4B1H2XBmtAijJxaiK1DRzovpzcSWrvsskuNUvUltETnpHtqEwd3tKPfWxSSGCYAnZD41a9+tYpkFwF25JFHvia9M0MiBEIgBEJgeBOI0Bre7ZPShUAIhMD/EHBQg31Gl156aY2s7LbbbvVPZ2pa+5KDMuyRsldIZEXUZ7311quRkgm9R0s0xsmB0gbtpyI6Nt988zHpg4SFnzshUARHeh6hMS6hhYdI3QUXXFCFixMK8Zl//vkHXWiJrrlErdZdd92a3njZZZcVB5N49nbbbVfZSvnrS2hJXyQmr7nmmiouRSGVV52JTxGyXXfdtQoqwsqeM/eVGur/nSdDZmiEQAiEQAgMbwIRWsO7fVK6EAiBEPgfAjfccEMVEj//+c+ro7/nnnuWz372s1WYdF9EAMfeAQ8iSJx1EZ83IqJlnxFB5L1SxJ/IlTRGERwiUDml49lnpn7SAJVTdGhsES08fPenP/1pFS8O97Bfre396qsL9Sd1sK+IFqElcihyZc+blEzH19tXJlXTyYXqKNrVLbREuqRFipKpk/1Y/k2wuRxMQoQ68t6eLfvNnFroXj5jv9nreYFyhlIIhEAIhMCEJRChNWF552khEAIh8LoJ/Pa3v61pbC0qIppl/05fEa3OQzO8g0rUyItz+yO0RJfawRQDOd6916mDTWh94AMfqHuoiA6iglAkAkVvTEpNVInCEVDj2qPVPmd/lbS+T3ziE2NOFuwF+/UILVEo5bLHjDDyDjFRrL///e/lox/9aBVaDuDoFloO/xBF9HunG2IqhVCKZK4QCIEQCIGJj0CE1sTXpqlRCITARE5AqhyhQliIdkhXs9fJEe6dl5P1HJjhoAiHSiy99NLV+ScQCANpeVLVttxyyyrcFl100TFft9dJmqHj3Z3EJ8XPZ5ye19fVn+Pdm9CSKkfEOT6e4BDVEqlxqp8UOodB7LHHHvXURJGvcQkt0SH1IXicADiUe7SUZc0116xCywuZRbQceNHeITY2oSXSps7Kiq/DM0QYc+z7RD5gU70QCIE3LYEIrTdt06fiIRACI5WAQxQILQddcPQJJ1ESAqDzcrqdI84JAaLLS4Kl6XkXlujRMcccUx599NF6ip6fr7rqqmO+TgBJ3xOBIV7smXKvXqKgv0KLQNl5553rviYiyvHmnZeXBCuLk/4IJ/Ual9BSVpE6dXKs+mCdOtgrdXB8hdZOO+1UTxpUb2mGRJlDPHqJ15HaP1PuEAiBEAiB/0sgQis9IQRCIARGGAFRrJNOOqlGQ0RzpKmJOEnBs79p0kknrSf7cep9juCyl2vvvfeue7lmmmmm15xGOMsss1Qh5Y99TdLhzjvvvBoJcwy790D5rhTF9o6nbmQDFVoOuCCipA+2FxkrtyiPyJl0OkJSpGhcQgsPpwISMHfffXctGtH4+c9/vopP6Ymicr/+9a/LrbfeWiNRDhHp64XFnce7D7bQwl45Pff++++vp0CKREp1dP35z3+uk7IXTztsQ+Ty8ssvr1FLYni55ZbLHq0RNlZT3BAIgTc3gQitN3f7p/YhEAIjlADx4WW/BBGhIvXOkeBLLrlk/bf3OHlRsciJy7uqOPiiXy6RJAcxOHyCIy+tTzTJPUTM7ANzbLrLkeMiaO5BDPV1DVRoKbOImkiUiJTLIRlOJbSXaaqppuq30PJdwsW9TjnllJqW53rrW99a39vlWHl1wYPoEqlzoMWEFlrSIdupgz/72c/qaYLSPR1ygev1119fD/PA2kEZUjelGtp35mXK6mefXa4QCIEQCIGRQSBCa2S0U0oZAiEQAq8hQBw5DENUi/MuZa6viwO/0kor1VP4HEIhkuPyfdEk+4VErXpdjhP3XVEXIqXXJXIm+mQv2Oqrr15FjEMxRJjaS4iJOf8W2SEeiDz/J+qaoPM9KY5SHb2w1z29u2rDDTeswpBw6nX95je/qTyuuuqqGpXr6xLxI2SIus4XFhNfooKOWPd7x7V3ngrYXlisLKJkvrvKKqvU1E0vH251b3u0iF0/8z0nKmIo4kj4nnrqqbWcjzzyyP8UsYla++UclIGra+ONN67fEenKFQIhEAIhMDIIRGiNjHZKKUMgBEKgTwKEjL1MThckcgguIoqQkQbIQd9hhx1qpKr7IhKIHM480fbUU09VgUOcSTUUaXGAg7/HJrLc95xzzhnzYmSCTrRt1KhRNdJEIJx99tk1ZZGg2X777WtRnNLnd/aQKbOfS1H04l8vBHa0ObGhjuphj1hf9eisFyHkWSJ99957bxVc7j3NNNPUFxh7ufP6669fU/Tsj1Jv4s0BHETS1VdfXQWS4/AJVPXwgmd8pSaKFIrsSW+Uyid65v1d7iWNkyBUR4d6qBsRph3Uyx4t1+OPP15fziy1U7og5tpLlA1vh5MQxA4rcQ+/a2xE53KFQAiEQAiMDAIRWiOjnVLKEAiBEOhJgCghmp544okqtrx/ynHp0szsqeqV7tdu+PLLL9dIy4MPPljv4TsOvSCM+vvepnYPQs+eLsLMc5VNeZxuSHyIatlT1i5CyMt9XV5oLHWuXUSMcrm3+/kj3W5cF2GlHI899lhNGVQGR9/7IyXRRdx4YbJ3V/mZcqmrlEY/V2bizM/Vo9UP51aWxrW7nOrvcm/3cl/3adFEv1NGv8fcgSSErRcsY9/qqAx+p/zSINt9x1X//D4EQiAEQmB4EIjQGh7tkFKEQAiEQAiEQAiEQAiEQAhMRAQitCaixkxVQiAEQiAEQiAEQiAEQiAEhgeBCK3h0Q4pRQiEQAiEQAiEQAiEQAiEwEREIEJrImrMVCUEQiAEQiAEQiAEQiAEQmB4EIjQGh7tkFKEQAiEQAiEQAiEQAiEQAhMRAQitCaixkxVQiAEQiAEQiAEQiAEQiAEhgeBCK3h0Q4pRQiEQAiEQAiEQAiEQAiEwEREIEJrImrMVCUEQiAEQiAEQiAEQiAEQmB4EIjQGh7tkFKEQAiEQAiEQAiEQAiEQAhMRAQitCaixkxVQiAEQiAEQiAEQiAEQiAEhgeBCK3h0Q4pRQiEQAiEQAiEQAiEQAiEwEREIEJrImrMiaEqzz33XHnkkUfKdNNNV2abbbYy2WSTTQzVGpQ6/POf/yz//ve/yxxzzFGmn376Mskkk4zzvjfffHP55S9/WXBdffXVy3LLLVfZDsfrzjvvLD//+c+LeirnyiuvXGaZZZbhWNSUKQTGEHjllVfKE088UZ5//vky66yzlhlmmCF0QmDICLzwwgvl0UcfrfefZ555MkcOGen/e+PRo0fX8X3uuedW7u985zvLBhtsUGacccYhfnJuP7EQiNAawS156623lhtvvLE8+OCDZYEFFihrrrlmmX/++f/H8N52223lW9/6Vrn33nvL3nvvXT70oQ+Vqaeeus+a33fffeV3v/tddcwZGBexw+Gdb775yoILLlimmGKKIaH2zDPPlB122KEKA+U7+uijx1rWISnEML3plVdeWQ4++ODyl7/8payyyirliCOOKO9617vGWdr99tuvnHTSSXWi+OQnP1n8X195PZf+ds8995Q///nP5a9//WvtH4ssskgZNWpUnYSmmmqq8br9cccdV77xjW8UfXC99dYrhxxySFlqqaXG616D/SXjwfi56667CkH41FNPlbnmmqsss8wyZdlll31TC0Li//bbby9Evbb773//W/uY/rDEEktM1A6Juv7oRz8qhx9+ePnHP/5RPvKRj5R99923LLTQQoPdBcd5P2V56KGHyh133FHHe7smnXTSujAz55xzlre97W11oWbyyScf5/3ygeFHwCLk8ccfX9hKot58qb8Nl+ull14qf//73+vcYK7yb4JkySWXrItnb3/724dLUftdDuOKr7XaaquVF198sc5xF110Ub/m334/JB+cqAlEaI3Q5j3zzDOr02xibYKIU3PiiSdWx69NpI8//njZaqutyi9+8YtqmH2Po96XWHr11VfLpz/96XL22WdXodV9zT333FX4EGsLL7xwMYEP5FJOoo9zLqqy/PLLl5lnnnlMZOZPf/pT2WijjaqBdn39618vO+64Y5lpppkG8pjx+uyTTz5ZBSYHmphcdNFFe4rR8XrA6/gSbkcddVQVy9rbKuYPf/jDavhNZH/4wx/qBKD9TWSdbfuFL3yhCi31w1Kfecc73jFepbFyf+mll9Zy3HTTTcXKaufFudY3Nttss/ESHt/5zneq0Lr//vvLuuuuW4XW0ksvPV5lHcwvMZLKZlyItnVe0047bRWFOA8XUTiYdR/XvYxVTt8555xTHnvssdd8nBD93Oc+V/udcT4xXv/617/qeDjyyCPreHjf+95XF0SMzQl9Pf300+WEE04ohx12WLFo1X1NM8001bYRg9tss039d67XT+Dll18uDzzwQBW4U045ZXXAx1dQuJfFCvey2MimzzvvvGMKaZGHrbn44ovrgtbHPvaxcvrppw8L4WyOOeuss8oxxxxT2MzOy5zElu+///61/42kq1toGTcXXnhhefe73z2gapg/zW2///3v6xyNh4WPXBM/gQitEdjGnGuha6vIK620Ul0p4gQKa+++++7lwAMPrI4No82wmXytNDGAW265Zc/UMc76xz/+8SJ60pxoYooA67ykoLmnVdu3vOUt/SZolXWLLbYov/rVr4pJn4PG6Pq3i9Oy7bbblmuvvbZwYL/97W+XD3/4wxNE8Jx33nmV1d/+9rfygQ98oBx77LFVTA6X67LLLqvCw0S76qqrlq9+9atl8cUXryvpVjgJgM985jNlr732qpHHdnVGtDi86jg+Ea3Wf3AR0ep16ZfKOdBJyP2ImW9+85vV0SC0Dj300DdcvBCUHOdrrrmmjqG+rtlnn722g7HVK1I8XPrRYJaDsCIwLO5w7NkKq9dsgigXXjvttFM54IADXtMnB7MMb/S92EYiU19lfzm+IgxvhO1gX9lUbSKNsdclAm3OYBvWX3/9fqUgv9Gch/PzH3744TpfsF3S3dnZL33pS+OV+cG2WlQz97ErbPoXv/jFMW3kWdqYzbcAaXzpb/1JIx9KhhYAv/a1r9Vy8Tv6ukRV+Rf8kJFkJ5vQ4vfwi/g9F1xwwYDnOOPT3GieYyd32WWXOrfkmvgJRGiNwDa+4YYbauSHo0PwiCB84hOfKJdffnnd1yLa8da3vrU6AHvuuWdNaWH8pZuJavW6CC1CyH0YFM9gGBlOq2ZS+vycQ2VS2W677V6zH4FB8kcExmTebfwZmk022aRcd911dTXue9/7XhWMTWgpl9QIjjZDJERvhbCvy+oQh24gQo9TpEx9fQcrjodnv//9768ThnS47kvdmvDEYUJNcJxWkUCrhlZLpQF5/le+8pXy3e9+twot0UirnZ2rqb1SB/EbSPmJX9EqKRQYcAI23njjGh3FU9+wyvre9763TiZWYjuvxm1sbdZfodWfe/XVZ1q7KUN/2o144DCdeuqpVTjgpb6caWJWe5x//vlVePqcyHFnX/Y846HVuT/PVG7fcfWnb/eXRRubAxkznf28L57s0EEHHVRFqIURtoId8m+rtpdcckkVyvole9R99bc9xlZ29W+8+hNhb5/vZQd62caxtcmzzz5bIxqyAEQfjM2xtXV/27fZ0v72V/aVLWhCa8UVV6wLV8aqBSTt8etf/7o027nOOuvUBYLusdoYDLTPDPTzA5162/277db49oH+clXOsfUbIkNU05xofjXXiir21R/dB3+X33ePcYuoMjk6hVanM46ByKU0ZnMsp7/XnttmGwZi5wfKUj2Ien3rU5/6VF0s9TxbGLbeeus6/mWJ+L0F1o9+9KNVlHbaycaXPRiIffI932n+xkDnm+7P97IjAxFaY7OZxid7SSjbx/nZz362jr9e1/i030DHVD4/YQhEaE0YzoP6FNENIofzxwkkVhg5Tp89I/YMMG4cHxEQzq/PWWUdm/PWLbSsRH/+85+v0TH3YTg5UIzJzjvvXL785S/XFTzpgBztW265pQolBoLDITJkMjf5cMqUW2oBx9QksdZaa9UUPX8YYOKK4PnjH/9YDfGmm25a01vagRjqK9pmX5qUJZ9RJ8+QLtlWyTgV7mOFmRhQRs4gsaDs8sWxcW/OkUlAzrXPmCgIFSmSHKYPfvCDdfUXm6uuuqreg4OtjoSYcnNoOJfdF1Fk5Ut9GFbP9B31MVmKQspl9xzREJMTB41oUv677767pvkR0p4vbc9EzDHyB1MbdIkfk522J7SlI2DiWaKbbY+WfP611167tqE/eFulE1VUhl4X7iJlykR8cNyIKfVpG4JNRtpFOU2u7RALBkbfUEYitqUvSbFaYYUVXpMWOi6hpc3dS4onxxZzjoZ72Q/UyqIP/uQnP6n7qdZYY43aR0Smfvazn9X29X9iSerG2PaTSQ8hZEWOtYu+ZHX5Pe95zxhUnCwsLQq4r1RdHCwmKC92HCHfkWLoma2fal+LGuqiXaSEckb8saChnxrbooPdTpsx5OCQ66+/vvYJLLS9++jX7fP4+9xvf/vbuuBiLOonbew1e4Cr/q2fahd78PQ3q+ZsDYHZfTCNKLB+IHVVP/VvCzXt4lB2L7rop60t9H31xE25Pdf4VA7lVX9jopVfqnFLeTNGiAasjHepOFK22BzjtXvFXN9zH20jKsCmaQvjG9/G4Te/+U21B/qpPa84sltSufQV40WUvXMxw++uuOKKanPZIWXQFz3LvfzbvYwR95IirXz6rXt1poYZX/a6sUXaAA9js6VYaw9pierY3Sc6hdZ//vOfaj9FGdr99TNOrsU54pBdZMf32WefMfbL+FU+Y4Xdspjn2RhZgPLczn6gffFnl5W79TGc2FDp5sYrO6guMjD8XH9VRn3BGHD5jvbQtn5mzvE8/UL/lP5ufGlni4D6sTKa94xBERP3EA3vTt3zbGPBfX3WM6S26lPaq6VR6p/6nnZrqfJstUUk45ldY1M8Q1sYw2yw+6q/dmX/tBHurX3NGfqfzxivyuP+xpW+z2a7vzlBX8JMH9RH3Ytt8Extpl+5l9+rb2eaqvnMfOz37J8+4TnKpP2a7TI2jT9bCdxHOf394x//eExqm8wJ81tn/+xrjsBgt912q+OWnVxsscWq8GRj2qVf8w/0F+XwOX1NGX7605/Wv/Ud9dPXjA3zahNh+u7JJ59co+T4y8rQp/QfP9OvNt9887qgY17kAxGjFsSMPXZUnzMGpe99//vfr/9Wb8/UhtrGwq57sdUyRlzjElrGkjZji41ZtghndVBXrLU/1myq9vEctkJd9CkL0PqAfqGu/BH9lK3yc+2nLdjDXCOPQITWyGuz6mAYmCZBK5ic9BbRYtzsc+Fgmxw4eaJRBnSv6FBD0C20pCSYhBkCBoBD3lKott9++7oaw6BbpWHU2opQux9HwOc4YD572mmnVcez++JomSw5q4w7Q8QgK7cJlYFkqKzsmQi69x9wRKTEEYKcAsZMCqXvmIhwUj71a5fJyaoho0gwcKb7utRfeoZ0hzPOOKMKpM6LUbZCxSnsXsX2TN/lDDK2OFjdZ9g5Dbvuumt1alwmEYJKXbFQH0bbff3OvTj5fmYCMjkTPiao7ks7m+j0C1HMJrRMQhxb/NrKm/ork8hnr30FnkHIEw8unJVlbOlR2o/YsTprgu1Ou9NOHHjpEy2VsZfQUlbtrl/rG933Ih70M06jiYgjot2UlzOmXTgDnf0GV+3B6etrv6Iorj6rbfUf98Vyww037JkSZIKUQtYEaXe7mLhFvkyYHDLtrAwcdQ6lZ3KOOvupidr4Mi6aGFAvXI3FzhQxv9c2opjahuMjusHx6GSGh8UXbcjR4Dh7Br7+TUgbp5xaBye4n1X67pVz7UuIcgoxJF5FPTkFfa3mc6Q4OFINOZudFzYWbjgoysLx4Vy6LzHbnCmf0Y/1b45Wtz3Rhzl9+pY+ph9aHJFqy1nvZIsDR1YUmCPWIjm23ewAACAASURBVPXaSPsQ8fqMNmkXZ5RDhwl75RL99n8ino3UphaPpIBhzCHnyLMdbf+p7xnrhKmxrn9ZmGHzREbUua+LLbYSzjZ3L+50Cy19Vft37sm04MGOEhIuiwdYcua0N+5sHTvTfRmnxqsFG+JRm7Bj+rw+1mn/lY0oxpJ4YF/0LWXCRdvqD2wwMchmiQhrJzZR/TiuuChbc6iVSbvpJ0SK57IJne3jGSJKLYXaGLn66qtrOdmizstzLVBoJ2ONADPm9WvzisUqQrKzv7I3IoVsDIElva97v6pn+K7665PazDjvvvQnttzntA072yJenZ91L3UybrWpeb8tguDpssBERLdU8s7vY2+MGZ/6r3Fg/PAbLK4Qr8ZSm498t5VN/+gltpTV/KYfW9jUP/UP7Ti2RV2LEhZdtT272Xn5nucZx7gpu2cQxNoLC3vQCaN2WQQhXMzHp5xyymsOg9Fe+q0x2rIvCHpj3DhVB4tF7fI8Nsx8ZAGvl9DCTNnZKza/27boP/aoqoNFO6z7utgzc7QysVXsEZHV3X5sFRv9Ruz/7LPg+WG/CURo9RvV8Pkgwy+33oqfFTlOmgnSRGmSN7EwxJwERpmzb7VvXFe30GKYRDIYTyvChACnimHiHIh2mbwIAcbIShSjwfgw2O7HOWOEOCtSBa0mtRxuhpyxIxxM7r5r9cmkyulp0TpGVTl+8IMfVGeG08IAcoA51epp1a4d9MEBZVgJrU7j6Z6erawma2U3KXPeTMQcofY7joSytVx7Trf7mfSJNwbfxMjAcxYY+e6JhSOyxx571FROk5gJTvtw0EyOHCorVi6iy8TNAeEItcnSqrRyMrycAYKBY8BoW7WzAm9lWLlNEHi7h+dwojkMTWg1FuqFQ5vQOdYmaCumfYkObJRNGTBUXw792I6Jtyqs7srnaieeaTMOgecrB/HCacG7l9AyyXq+e7qsRKujiZ2z5l76t8kdF32PQ2FBol3KjY86N5FJPHDo+joUgNOqX+hz2g4b7aKde136rUnSZMm5ansYrbprZ06/PiBSbJImHrVP56Sqr+tHrZ9qD+PMwgGGxpZFlDaxc2ix0AfwsKCi3NgaoyIo+iphSXwZh8rDMdT39e8mOok3q7OdV1vE4Dx1O/YWJ9qCTvuOOuuzFi84MS36gTuWxpFFA3XUjtpNf1BG5Tb+/c057744GMYJZ1kfVGdtR0xrL+ORA8chaYJWfbWbsdKiXhxOZcAdB45ua1t2SJ06ObQFquZIcf6x1X/YEeOLrVQGItrY4wy6l3J0OmDKoO7NMWcL3MsYsCru2Wxsi0Kw5YQEu8fWaCu2DePusdofoaUvG2ecQ21iYc4YZLs5g2wMNsaL9tH+RJ9x5hJJ9xkCjXDQf/VjlzHsO+yx7xCv+pR6EVru6Xuca/XTX9k5/9fvjd22D9U4Mu677Xcny87f6WeNKWFpXJv3XMal/xuXLbrsM5xrfVj7mk+1l3KYO/XBdmlj91f+9gwc1N04MzdxpNrvtAvx4jPqweYRkcaPMWi86qf6nwiU/yurNsDWPNPqqTy4+p3n6Xt4acMmavxfuxIuOBsX6mSuIsb4C0R8W1hQP0KV0GLHOy919N22gKNsbC/R09dlnOg3ft/mZnMbnr0unCwCqTNhi61+5lnsW+trhL02kZ1hccl81ilojSNjons/Ymsvz2dH/Z8tsohBQOlX+n1bGPB79+GPtNM6/Vv/tTDU5vruPVrKS4Tqs7j5v8/wI8yZykrsm1u1IxFtXLQ6+JnFIPVkz7Qnwaq/eia7ptz6CRugX7m/duuPP9ezAfKLCU4gQmuCI3/9D+QottOlWqqegc54WPVh6Dh2Bq1VMAOUMWL8DeZeexm6hRanxmoMw20lRTjbxND2V5k0RbQ4PgwAw+AZnt2OaTeZE3scA6uCnO8WOuecWMUxORNZhInydwstk6EVaqusDBfHhtPl3gy8FCaTO+eBE2Klq1NoKRdn1XMYRaug6iriQ8QweBw7RlPZfd69OHEmK8bexGZS4BCZhDnSjGZLNewrdVBLW73XBiYQDqBJjjAWRSKOm0OHn2dwQDjVnBdl9F0scW5Ci7hWJgKJWHMfE6nonyPcORHqqkycuCa0TGg+w6FRT/2EI0oAuI+oUF8nPIpEKgdjYXVQ+pHoRa8NzfoIp4AAN3G106a0WYv6SBfRr0yenG+f6UtocUTxJro5J1Z09Rur2cqjXIQ1VqIJHGb/7hRanBurzp5h4tSPcdf3tD+e3Rdnx3N8Vr/kKGEpLabXpT9wOvQnddUOxhqBwRkikpXbM7V3p9Ay2RNxJmN9zqo6Z4SjoJ96tklXP8VLlNGYMUaNLZ/zbM6HtvFdY1aZOP8cfv2aWPVvjkBjawGFs92ElrJIeyEKOQ/Ggc922w1cRHlb3TodU3XXFzly+rS6t0iV+0vNsdrrc8pkTBr72srnmtDSHwlCto0zZqHGgg0Bz2nyWQ6RVEp2pjlG7AIbIOqGt9+7ByFjYYeY0VdE/Tk62trYxh0f/YOzo38aF8Y+m0vMcdbd33eMsf4ILWOFoHMvbUJgcKDUDwftaEFGWY0L9sF4N170ccKazeFIc1D7yk7oj9Bybw4nsc9mWLAyvjDQB/RV7Wxs+AzhzMnVlyxqqYc2xYiA0i8t8BGWeOtrHGVZBeYJtkvZ2d/xEVr6invrS8rCFunnLvOathTJNr+xS+YWNsrn2SDtqE9g6flshHoSLPqccul/RJG5QUSkU2hpH6JB32Ar9TFtIuLS2kI76pPGAlGkP7LhvqvP+p4yt3cDymgwF7K5ymzONAaVl03zfP3f982x+gbHui0udQstC0zmSILPPOGzyqyN3MNY1+8tljY2/t8ptLQr22R+xpKNwVJ9tLe5oq9XAuhz+HqW+RhH5bcY2OtSDn2LMNSPRetxNbfzJYhT9TG2zFfmUD6B8UukKIexb/yZu4zjFi00No0z9p6N9Bm+AXbsG56dQksfYv/1DwwIHlz0O7ZIfzPnGPedQks2Aj+M7dVm+hP/Qf9vh16Yo7WFMW8MK0+br9VNVpI2M07aidD6jfpZMDNO+WsW1PlyFgb0Jz+XiZFr5BCI0Bo5bfU/JTXx+cOxZRQ4Q4wyo8AhZPw4c9IbCAKOmVVYn2Hsu1PduoUWw2PQm6w600I4YAxv9wZ3n7OaYzJnSK2mM9qMXedE204dNDl1njqoHn0JLROYSYioZOxMcMpv4mSsRbI4DQQEg8YgNaHFyWOYOL6MKofBH6upVsoYQ46kFW8G3uqfVXUOVzsMg/E1mREnLZ/axMhA9xJYrbFMAFJoTMZWyRhuq9IErBXWFlXiRJmwGFy/M/kTUuompaWtNnNYPZejxnHGRVk5ghwOK7e9Th0UlVEPq6PaiYNHpOJuosGsr71aGJkgOAcEnP+byHvtbzKRam/tbyLUDzmH0tBcnDntpC76qfKrY19CC1+iiVNHKHIQ9OF2qAtmJmmGjJDSL/XbJrS0l9+bqPDXXzizJi97P/DQN7rHgqiYlVx7T9SB0Nc/+vt+JO1qzJnkRda8E45zzxFRHs5Ap9ByX44eUWHMYcEx4NRhrd6iYOrHOdPeJnnt1n2Ygb6tjvoaAab/cTCwtPLNEeIIc6K0DafemGhCi7PJeTEWx3VxfLSzPsEZ6ow4cDIIR86btubQG/vslPoQkN3irQkyzrnxaky3VxKoC/HOCdQXiQF9gdOrjTg/+gP701JJ9W9l812OTTusAwd8jHuOLpvC6eHUNaHFmVFm/YQ4MgbYLH2lneBpvIxLaBGk2ttYJaa1Kd6EG0cTIzZZWY0LtpbDpW21pc8aI2wEFsRLX1d/hZbx594EEuefWOWgstnEB3uor7fn6MfqjQuOhITfSz9UNm1oTtDnuucEtkWbYDs+QkvbYuEPx9b4JXLNNcqOFwccU44uW60uxIHxpI7GuH5jzjBm2AILEsS3NDNjHFs2SyS2CS39j810T466tE9tqAzanTOvPUSs9DHjxzPYOs/uK3XO+NBOvmMRR/9iR41xjPHSz9yPvfSMzuiaft8ttDzLwhX7jYOIrXtYJHCpp3ZyT88iBvBgf3BSTv1Sf2RD9Tk2Bjc2k9hhv/pahPNZ9yVe3actJva1eKUs+jY7qG+ZG7UvpoSsy2KaNtFf3I+Q1s9E4bVze4+V8eD/7KC6YqK92HLjWntZLDNOpbdqL33eWGtCi83Q1z2PyNS3+VNssDZyD3aYj9IptPhaFjdFfpWbvREhxEDfcx9pysaV8c1OEW/mAnZVf2qnDhozLv3UfGNBsfVfdlufb5lJ6iECpr35CLlGDoEIrZHTVmMtKQPGwFsJY3AYH6u5DLDBzkgSCj7HeDCw3SKhW2h1P9AgN8k2x8fE2fbPmHwYHkaB82VyZoAYsya0PJtAsULKGWYsrb63cvQSWgwYYUFMcULVh7Pjj2e0TfdWyU0QVhCb0CIqOG3t5b5EF4fBhMWRZPQIKp+xOtvXqYOcciukxE8TRhx44oBYMeH32v/GoWPsObbKyrBaxW8rXNpFvdXFRM0Aq686mEg41srOCeuMaOHBuDO6JmgTjkkE616nDuofHCSr1xwV9+N0mdwYec4MYdp9WWk3GXKCTbz6j3bsPjmqfY+o5FwTGCYNZTVZN0YiUMph8lJWbcARVY/u4905qSZdfYa48uwmRjyPk689rb6aAN1LP/UdE6qVRv2MqHYRbG0/hHbjTGjHbqeorboSuO0ETuKg8yCMvgYkRsaglWVOiIUG7WtcmIB7CS3OvD5hJdNlcUE/0Pc4TJwtES1l4Li6L3FAUHY7t8ahOuozxifuxo0+Zgwa58pCuOoD7sNJ1f+Utb1vbSCvAWBb9HH9Sbu29Bhl5lywFfoQ54rzpD6dm+Uby06hxWnlrHAqlF2fbSm3xlWzBdqOndFXmtATgVQP4xov4xaHlm7n842D+3DePYvThQkOHHJlNl45XvoeTp5DeBMmxsu4hBbWymPscyyNVf2U86oc7aWzxov2xUBf5nxrP1E3TmOLPjUHurv/9UdoqRchoY5t3xsbgi2hwSHwHPVu7aP87Lu+RiD4OXFOoKi78aaN8OsWzq9XaFmIwZkoV17jUX+16MaBbfbbWGM/jBnt3LIVCA9jQd/UT7R/i8wYC/ppO3DEnMGGNqHFdmk3zzBWRFONEfbEIhh72gSrfqFvtlMH8Wt9zVgVgSUAWrqguQBzdqFTaPmZZ+hrnqE8xkrj2pfQwp0jb6ENb+OL/Wh7CM2bHHg21zjSftqN446TullctKhnzLXPm0vUwZxPTPV1YnH7rDYynox3vHot0rQ9XQStvuTzuOhzrnaCofHVDgSyGGLMuKdnsMGEjnnb89siQHuvmHq4sNKn2UGi1fyOURNaPmPRk+Bti5OyZvgRxiC7qj9ZnOkUWp5rTiTK2gIAhp0ZHsZMO6FZRMx8oG7Gt/7Vfeqg/qyv+Zw2araKffDHd/VX3zO36dO5Rg6BCK2R01ZjLSnDbBBzmhlmziNHQRqHiZSjayBbTbKqZ2Lojl50Cy1GiAFkpKzuiKD4WXOYGU2rYByp9rJSkxnxYCJhaMYmtBicdhqQyvUSWiYzEwXxRpS5f3OM2xG97eANk19n6iCRwig3ocUImxRMwL2EFmdX2TqPd5fSwDEyYStHuxh9ht4KXl8pmYyj1UTfZUytkHJgiWDGU7sQHm31zaRPPJhYlNPkz+D3R2iN63j3zvdoYa2/mORMVmMTWow/4942nWtvK60cgb4u/E1AJiJtJUqgnZuD0ym0CKEmtAiybqHF8eDgcVT0Q5+xIttYY9X2tfQltAg5jhHuLil1JillHJvQauOIMNfenBeTbl/Rr8bAqis2+kgTGsSoemvrsQkt/UekhsPjMpG3FEEilDMl6iViqc2MPVy0S4sUtnIQ6ZwKDoRJm3jv3E/Xxo4xrZ20DcH5eoRWe7bIj8UOgsUqredyOjlpLYopYsZGcZS7r06hpX9pW86RMhNXysl24csWqBsnh51piy9+bqXZONa3iD8XJ0WUrUUv/e2+xpexw/nTv/QP40OURnta9TZG9CPONDs5UKHVHH8OHVupXOqh3KJvxrpouucRMN2XcWSxR/v3ekVHf4QWO4MhR9tlXIgGEPQWjTin2sec0UR/t9AS6WNLCEAOfYvCa9PuyDCOnqWvGrPsnX5GoLJxbKfy9NqjxRFvBx0RWqIwhBZhb6zgSIz1ElotBZjN0U+0vz+4u9r80bJBOlMH9SNzpv5McLRIZDt6vS+hRagQzk1omQdllLCvbc+wcrALyjAuoaVfdgrYvoRW27PJJrML6mCxp4kHfdd4JJya0BLRcrJkE1r8BXMjW8L2sTGEmXYZm9DSvuYyY5SdtJBg/OirfV36EoGnH7Dtom/6EN/C1S20pAia+/gxTWhZrLKAot3VjQ/CR2jROvXQrlixj4RaL6Fl/lb+voSW7A3ZBxj1JbTUw/3bHi9t365mW4gvETG2TxZJp9Ayt/u5i93ExGJu86HYzu5+ylapa5vPJhL3daKvRoTWRNDEwtSMu4naJGhiM2AZXsaMo2FSMjFwAqXfcX7tBemcGMd2GEZfmEw8nBEpQwwCY8soEXAMiknR81tEi4jgzIhOmLiImXaqoPv3Elo+Z3LmoIhMuHdn5KVtfuWMEIEclRbRGh+hxZlmvE3ynZfySUvkfFtZVR71JqKE+ftKrfB95bGyxpmx+svoS+cgWqUMce6csMWhw4vTwBkwoRMVJvz+CC2TWzvBrJW71wuLByK0OO76TjtcgkDhJJrQOyNBJkkTvZVfjgXnxkRNoHTyMUlyRPDQPhYJ7AnqK3VQ23LSiD0ciA/RWE6zqx2wIK1H+guh1jaoK+/4Cq22t1AbaA+OEceD49MpMJuzxInkzBDVbT+e8SclRRqin7e9IH2lDvZHaHFKREU4p0QHDm3vVmtvwp6DwVEm1lz6GGHQKbZwxQlHjp/PN6HFlvTnxdbshft0H8qAO6e7tZl/69vK3tKaOY9S+Vr/wdu9ROPaKV7dQovTSuwQBsYeB5DTbeGiOSTq2w4j4IT5LFvnImhEXjo3kjcOfoZDOwxjQgotokU9OOQYcXTZCI6j9rQYIfVT9L/Tmeu2yd1Ci23V11pkEj9OJ77GqD6tX3imvknE2RtjTHLm2OpmlzFkS7S5ciive2kP92mpek0EtneAEUciij6vjTidbIdxqZ/ibYypa1+HYbxeoWXssjVsTkudb4dkNH76YBsL2LeI1kCEFgGuXjId2p4c/VB/5kxbKNTHRJPMTfq26Drb1h3R0mdx7SsNsS+h1RZ3zL8WN4gTdWjHo1vga6mALerDR2ipg/r9+Aot49Z41/7EgvmXr0HIdUbatb3FEfMbW62t+Sv6JnbGsotdI5Qw0i7mGKmD5l0LM/rfYAktZSLWLMTKfFEXvoyysC/8I7bWQld36qD+ZKyYD/g17Lcx0n1IhfmPX4C78dkptEQrtbVLP9V+/Ao2Wf39v3PLBh748iF67bOfCNzZibIKEVojvFmtCkrj4qhbobaSxRG2ms2psGLGGSXATKoiAFaGGBCf77y6hRbH0kTQ3onUjUoahDQuBpOBEZK3QsThtqLMcTC597VHi3HizEkx89226t/XHi2GluNukrFiZuJuJ/+1MvmdSd6EOT5CS+qFZ6iLZzD20rlMQu2oY84Bg2nCYASJHxMHR9L/e0V4ON4MshXEzmO2TcieydHwvM5IGcNNeLTTDPsSWvLhOUkmZYbaZEn0ccjbilrnYRjjG9HSL9rphSYg99ZO+leL8Ih2EaDaUsTURGvPDIdV3+PIq4uVaE4c3thJ01AHorMvocXZwEh/xt1KnrKou/S+tg/Rc/RFTqQ+1/Zoja/Q0q8sYOBn34rLxIuhxQX/5lhYDfU5dRYtbpFXbJTB87WdOkqb65U62B+hpc4tEuLZHPDmELfDMDiKxoYJm4DnuLSN8Z0nJrILOGkvfXqgQouTwtbo0+3dUsSBdtAPOE+cTJzcW7Sxne7ZUrvaiY+ii8asFBuRBY6je3cLLY6QcdIOZtFntDfHv136qnHkGcrYePlZ52EY7fP6oDI3Dm+E0OL4E7ecX89nf0RS2ruaLCqJ3I3tuGz16RZauGBlDGkLtl/0gI1zccj1H+OGg4mliC/hJBtCO1jVJ8K0nd+1aCG7rY0sorQUL/ci7jj27eAk9Wj2GGfzA2fTAoR5iTjxec7lUAgtz9QX2cUmaETQOo+81weMkxbNGajQIugJGaKWuDLejD3c2yEVxonxypZZgGknLmLcKbTMnU20tQiNubo58Oxn9x4ti0/mXgsqDlxoUTWczat+p71E3I0pc5E5uR2G8XqEln5EtOs7xr1LX8VAtNxcxNaoP2EncsRfEQlqqeX6n/bRB5TR99hUC0M+qz1kNJhHBlNoETH6ujlIn+A76Oct2stmtWhbt9CyyKANLUawuZ2HYTTbwibzz7SduuknbKG6sk/skftoI/3PHKHt9SELj2xdp0+h7iJ7GHZHjke4GzvRFz9CawQ3sYHMYFlJ54RwuA18xsPEaaI1iTHAJm2rii06YcB3p6B0C63O92j1hUnn8TyCi9FiXK1AMewMpUnO1YSWlRgrs1byTM6MD0eMQbPib1Lv63h3TpIJWyRMnRkaq1ucWM6FtD5Ci0EmAKykDzSipcxWmKy2MWKewdATUCYvJzdZ6XWaEsNqRYujz5nDvx020BcnbES0pGO093AxpiZZjjuHxeQpytUuopiIaKvRfQkt6RYcSZEI9XdP5TbRcvJNTIx3O3VwfIWWMhEJUovaO8H8TPtZrcNLOzRRxbkjOkxe7ahoaZhS35QT4+bcqre2xbovoUWYiC7qHxxEToFVbg45AetenBN9CwciyOrnYAgt48FzlasdOYyxZ3E41UFfUHYTtInUqiZniCNnAjeJWnBQTv3g9QgtYoxzol+0o6+NYeOAgOfwWBzg9BDExrh2UIb23iFl128JY2VkP4xZ4nUgES0LJRw83/HvdhS4cS1FSj/XL6wGc/iMcf2BjcKNE6mv6kP6vXtw1DkfytKX0NLnOK7tfXrub3wQ+xwdq/nt9ROcNbaJOPB5YgEHjp/P46b/4GDBiW0kGN8IoSUSTZizKZx1jj8+2Ciz1WvltZBCjGjLvhytTqGFsX5pkaxFXd237TEl3thIc4PPtXcyej4B7mfGmXZl56V0aiNiX3uy9QSUOULElgjkFGpTjrU+xhZzKs057J8x0NKijB/t5VnNlgyF0FIPiyGez/ZwpvHTB/y7HfPPNrU9sgMVWupg8Y+IcqkbvuYLGRjGKqdZm7LZ7DKeLQ29U2ixES0Vrt2rzZHsr8hwX8e7G/vajsBrPC1EGO9st/bA3iKs+7PHgyW02vvUCDjPcemzBJc/5mx9s6WOmpOIbHZMfbUDVvqOuVY/0We1CXshhbUd7z7YQktZzSlENr+pvX5GG5rT29HsfZ06qG78AwsYLQWZvWOT9G1+iflBWrB5iR+jb1m8c2l385gxxmbjZKHCd8wz+il/SFmMQffTnhbRutPFR7Ab+6YoeoTWCG5mDj6HkoNnwHOsWvSJ88mBbaLGhG2S9fuWSth9gAMjJp3HARr+zQkjknpFtDhVHEzGqPtFvp1YTcbuRQC0l0Fa6WmX8D0h0ZwmzhJD2/nCYlEtETZGuL0HqbvpGCATG1HUXljMwTOhSA1wdR6GwXFRHg6F1SkTBces810dJgOThPK1fWidz217HNRhbKtMJlrGtOXpc0o45Qyz1TpOj9U8l/tw7rVfS5HjhHFwRNdM1pibNAlq32WEW/qUiYuDw7i3Y9YZ77YXhIPNEWPw9QVtpx9Z9ezrMIxWXwKWs2zSaw5SdxtwGrUTAebZVgT1z+6rnUin7O3wDk6uFT0OMC4mZHXVV9xLKlxf/cyztJ0xIBrQ+cJiTjTno73XpfMwDE4j58Rk1itaQDRhbax1CuHO+ug/xCVnWBtbZOh1cfQ5SvqNiJ86Eg+iTYRLO4BAu3QeimKcSQXCXbRQJKDzPXHteVJNm7BpryVoIrG7TFZNiRDHK7cXFrcT+zgHnav+fdWn89UFff1endynvZ9NX2WjOOjdL2XVbspgIUOZ9Hd2R12Igc4UQyvjePd6ybj+5HsWK9rx3gRze2ddd1kJTc9ur8Yw5tkAQk2/4/CxAaIW+ifHUsTeM1r/GtsLi9krY1F7Khs7ov38cRmXns8OGJOdL43tLCsG7BuGolHdlzKyZ8Zor/HJubPvVlTFoRqcxXbhqYzsZV8vzSVmHRpijBMwxiWBgS370nm1EwbVsb0exDjqTIXiNBozbK+fs3eez9luLyxmvzGReoy7McNOYWjcahNjyj3YTGOIw6ztjG19qI1hZel+2X0rs7lA5IgtaXMUO6rd2A+Ob+dhGO3QC+NSu5gzCSEOVee8ph7ssjJ3Zix0snJv9s64xtX4MH95XrvYGGzYw75eWKy9zAHmWdkt3Zcyuoe+bY43v7cXFvsd4WnMSftve7rMCRhYMCIQxpa2iivhaFz26r++z0a3/YjmCZHPvi7iAzt2nRCywKS99RNzrX6g3ZVV2dRL31ZWqYBtjxbuTZi4H1vS/R6t7ufruxbE9AO2wTOx9W9jmZ+i3HiaC42Hvmyx+xJE7H3rv55te0Wn/6Ou2t79zdvaufP01lY+fgGhjUVfpwP3nHTyizecQITWG94E41cAhq2lK0m5MeGYCDsdRoaaY8DxNNlxoq2ctreidz+ZEWEUTBomNUZOVGxsL6YV8jaB2hjd9rKYDExcjCGDIjXG6hDnmgD0eYbK5wlAxpFBNPEyhlKJGHgGmXPZ0oAYcNEZq0tWjEwujKtccA4qY8awibBxNtTfqp77tM2u7ahtk68ycvSbuBAJwZFRxctkyoFiWAk0RpIzgzEHxeTI4eI8jSuth5POCeDMMNwcJZOiFS1tWtUOAQAAIABJREFUibuycfC0ozITh028SV/jSDDoIhsmYt81iROHHB4rx9rQRGSSJMScFiY9wYTE+eA4YKR91YnT2k5GlJvea59Z6ytS1nyH6CKIOLIcBQ6ndrQHw7/x8DurySY6K8eYcoLUT1m0mTZvl8iPMrmvPspRbhE9ZdRnPFtky72s9BED0kt8vpWdGCUy9BO/17eMERf+HCd/E1r6+LhOEsRK23i+PqLv4awPYOz57eRJY82kqQ9ZoTQhco6x4EhbneZs+Lwoi/6sXxMlxkkrC7FG3Fn51k+xaEfL6yNScbSt72JhvIhmiQq4d3t3nnbieHBem5OJm3txuBo3ESTiTjmtqkodG9eqKcdROThs7u+7xrNxQ8Th0vnSYn1VfZTb94wl/bvtQSKG2xHu+gJ2orCEWucihnGv/dwHb+JbG2Gg7xEQ0pHamMdH+6mj9sPBGMSB48LGGcv6ov7KPqmL5+KuHOyW32HkWe5PGOgDHGN9Sr8g1pSZ89TuxWlyL4KKs+ne+pJ7YcI2EpgcO22uXMaSMlkQ8RoIz8BLu3FQ2Z1um4MdGyVybgy1q730FmfOnLS9vhw1ZWGn2G2r9OyzexpX+qX25JB3vk8Je/YHW+NS38SReMfH99yXo6FcPtvmItxFVizGyLxgO7ATFTEu2lHzfibaqN21tyi+6JS5QaRKm7MPHH12UPn0JemY7SQ4fdWeUX1GOdv7C7WfPmostBfiajeii61SJqKUs98W3NiozqPiOeaeb960+ICh/mo8Kp/5yfyovdXTvVp2hPFggU3UhlAz1yqr/q8uPu/+7iVihi17jhkRqe/ooy42Sd08x7gnfvVzZTUnmx/boRP6MJFAtPuePmHuxUNfx4owbe9UI1B6nTLb+pn2YXv1Be1k7m+H1ui37IpxoH8rlwUg4s4iqrGjTOpEQOk72lwf91n2Rf2xMS+2RQ7jw+KZPqGsooXq4XJP/Qh7DGSs+H3nqYPGv/6l7fgL+GOkzVuqteebv0S99QF9Fje2XJ21oXZXZ/2g2SLtzr4aq228YaufGusWC5TZPNReRu33bKM5xBhmq/QlvhOGxqDFtHH5G+PnVeZbQ0UgQmuoyA7xfRlH0R0DkbFggHsNPsaIQTBYh2qAmjwZIREYxmpcz2GATQQtRaZzc2c7QawXQnVnpDgw6mRy6Gtz6Lju0+v+nIeWjqZ8zcnDUR1NlAx39yEA/Wny8S3TuO5tMiCmsNEXxqds43pG9+/b8cScGe0wtg26JiCf11Ym7NeTY26y1RYcwLFN/kPBur0fy9/q0te7xLSFPsRJ7fWZgbLu9fnGFX/jrhdXvJQJk5b62H3P18OLHXL/9iqJcfU/Y7elF2rH7s/3tyztPs0WtEMtevFip9idNk44fX0xG9vze/1uoD9XxvYdjrXUSamMHExRPX+7iG6OJQfRwgFHknM4Lhv7evoYPvoWO619er2cvD1Dn9cHjPF2umNfz2+vO2h74tpn+tve/fn8uNquzVWdaYx9lXWgZXIPTjb7pE91H1qgj+p7bTFiXO3jXm2MECADOQCB7fFd7WiuMmf1usbFa3xstf6gL/jTTnoc23yOmb5mkabXq1I6x8u42PX6fVuMaJkDFmIJMULIwgIbOrbFxrGxwrqlw6pzr9NBla19FlvZLd2M2+Eh/JzOUwjHt9753htLIELrjeWfp4dACIRACLzJCYhYSX8SCeVUE1ntqH+p0CIUhIzIl3S1/rxM+k2ONNUPgf8h0C20RFxlXAzknYHBGgIDJRChNVBi+XwIhEAIhEAIDCIBaUv2Z0h1aocIdd+eMyi9TErcuNK4BrFouVUITDQECC0RYil9okjS7KUujms/6kQDIBV5QwhEaL0h2PPQEAiBEAiBEPj/CUhdEtmSRmifklSq9t4cK+/2hdk3Mq60zDANgRDom4CUPacw2uNsQUPqoMMncrhEesxQEojQGkq6uXcIhEAIhEAIDICA/X/2thBaRFV7z+AAbpGPhkAI9CDQ9o8ZX8bWuPYfBmQIvF4CEVqvl2C+HwIhEAIhEAIhEAIhEAIhEAJdBCK00iVCIARCIARCIARCIARCIARCYJAJRGgNMtDcLgRCIARCIARCIARCIARCIAQitNIHQiAEQiAEQiAEQiAEQiAEQmCQCURoDTLQ3C4EQiAEQiAEQiAEQiAEQiAEIrTSB0IgBEIgBEIgBEIgBEIgBEJgkAlEaA0y0NwuBEIgBEIgBEIgBEIgBEIgBCK00gdCIARCIARCIARCIARCIARCYJAJRGgNMtDcLgRCIARCIARCIARCIARCIAQitNIHQiAEQiAEQiAEQiAEQiAEQmCQCURoDTLQ3C4EQiAEQiAEQiAEQiAEQiAEIrTSB0IgBEIgBEIgBEIgBEIgBEJgkAkMa6H1yiuvlNGjR4+p8iSTTFLe8pa31D+u//73v+WFF14oU0011ZifdfMZ1z0GmWduFwIhEAIhEAIhEAIhEAIhEAJl2AotAmu77bYrv/nNb8pkk01WiKz//Oc/ZeONNy4HH3xwueWWW8qXv/zl8sADD5TZZ5+9HHjggWWNNdaon20XIbb99tuX3/72t2XSSSet9yDMNtlkk/KlL32pTD311OkCIRACIRACIRACIRACIRACITDoBIat0FLTG2+8sTz22GNjBNIuu+xShdOuu+5a1ltvvbLMMsuULbbYopxxxhlVTP3yl78ss802W/18u7rv4bvbbLNNFWkRWoPen3LDEAiBEAiBEAiBEAiBEAiBUoZvRKu7dS677LKyxx57lPPPP788/PDDNdp10003lXnnnbf84Q9/KB/96EfL9773vbLmmmu+JqrVeZ9LLrmk7L333uX0008vyy23XI1y5QqBEAiBEAiBEAiBEAiBEAiBwSYwrCNarbIvvvhi2WyzzaowOvPMM8tJJ51Uzj777HLxxRfXCNaDDz5YNtpoo/LpT3+6bL311mXyySf/H05SBjfffPMyxRRTlJNPPrlMN910g80y9wuBEAiBEAiBEAiBEAiBEAiBSmBECC2Rqw9+8IPlvPPOqxGrI488slx55ZXlxz/+cZl11llrhMveLSJrhx12qGKq+7LXa9111y1nnXXWWKNevnf//feXp59+ekwKor1ec889dxV17SCOwe4/hOANN9xQUyXbgR8O8nj11VfLqFGjyvzzz58I3GBDz/1CIARCYAITeP7558tdd91V7r333mrfpbrbWzzPPPOUxRdfvNr5O++8s35mlllmqSnyb33rWydwKfO4EAiBEAiBwSAwIoSWfVkmpQsvvLBOPMcff3w54YQTytVXX10PwiCMRLT22muvKrj6imi5x3333Vd+9KMfVXHWuY+rG+Sll15a7rnnnjGfIXimnHLKsummm5Y55phjrN8d30Z54oknykEHHVRuu+22Khz9/53vfGedgB30sdZaa9UyDMX13e9+t07kH/rQh8q00047FI/IPUMgBEIgBEop//jHP2pmhoXDl156qbz88st1gW3VVVct++67b50DZG1Y4PO7FVdcsf78He94R/iFQAiEQAiMMALDXmhZ2fvwhz9c9ttvvxqtIqIILMLK4RdLLrlkueaaa+ohGVdccUVZcMEFazSKAGsnEP7pT38q66+/fp2s7O3qK+LV2W6dR8r7+VNPPVVOOeWUKrTe9ra3DVlUqz3329/+diH2CEqRLBEuq5sE5cwzz1yWWmqpKrqU68knn6xH4P/973+vP59pppmK+prMpUeqK8E2wwwzlGeffbbccccd9fO4+f1f/vKXerjIXHPNVQ8JWX755evPxyZER1gfT3FDIARCYNgRaPb+1ltvLccee2ydW5yce+qpp5aFFlqozlcyN8w9G2ywQZ3/coVACIRACIwsAsNaaFnRM9mIZF133XU16kIAPP7443XP1r/+9a+aBuigDOl13/nOd+oqoWiXfVgLL7xwbQ33sJ/rZz/7WU3PGKiIIGhMfo6F9/2hSh9sXacJLYd7EFpWN3/wgx/U1U1lEbVTJyctOj0RB3XyeZO2/WtWSh999NEqoI4++ugqPA844IB6HP4zzzxT3vOe95TDDz+8HgxiIsd6gQUWqAyXWGKJngeKjKzundKGQAiEwPAlYP+xU3Md1GSx0P/Nd5/4xCfKOuusUxfGvvWtb9V55ytf+cqQzz3Dl1RKFgIhEAIjk8CwFlqEBZFhb9SGG274GudfGiDxI82OMLA/SzSH+Lj22mtr5EqaH8FBdBEaTiYcVzSrr2Z8o4RWi2gRT9Id55tvvioiTzvttHr6otMWrXLuvPPOdWLGa8cdd6x1x8vPFl100SrKvDdMlOuYY46p7yOzQrrTTjvVz4homcj33HPPIUuNHJnDI6UOgRAIgaEjYAL+2te+Vh9w2GGHVcF1+eWXl913372mEt59993lm9/8Zpl++unLEUcc0Wda/NCVLncOgRAIgRB4vQSGtdB6vZUbrO+/0UKLWJQWSXDdfvvtNSp1wQUX1A3TIlrnnHNOTZkkpAgnEzQhZc/ayiuvXIWUCKA0Q6JU2uFFF11UhRZx9bnPfa6KOMfn2wOXKwRCIARCYGgJSB20Z1i2AvtssdAimrTx3Xbbray++upjhNaMM85YhVZeSTK0bZK7h0AIhMBgE4jQ6gfRN0potdRBQsipicTTI488Uk8ndHqifVvS/0zUhJaUym233bb89a9/rWLKz6Sb2KO19tpr16iYv72o2V436YPeQ0ZwSRuM0OpHZ8hHQiAEQmAQCNhXK61bivcXv/jFmn1g0Uz6uwUzGRgOxpBKzj77zEDT3gehmLlFCIRACITA6yAQodUPeG+U0JImaF+afWgrrLBCfdkyUWUy9sdBFtJN/Mzm6T/+8Y81z18Ui8habLHF6gEZDtD45Cc/WU8ydDT+29/+9hrdcsIg0SXd0OrqPvvsU/e1Sa/MhN6PjpGPhEAIhMB4EGBvZSk48dUBGFIFRatuvPHGctRRR9WDMXbZZZf6GYc/seuEV64QCIEQCIGRRSBCqx/t9UYILbn6hJbDMKSMnHjiiTUiZR+Wwzjs0ZI62Cm0vLjZSqh3ckkBlN9PcJnM7cuSjiIiJg3FZxwb70h3Qu3ggw+ugkzqytJLL53DMPrRL/KREAiBEBgfAk7GFc36/e9/X/fPLrvssvU2ToZ1mNFxxx1XT89lxz/+8Y+XT33qU9Vu5wqBEAiBEBhZBCK0+tFeE1poOUXQyYCiWY6o9x4v7/UilhxaQWzNOeec9aAPUSonC0oFtO9q//33Lz/84Q9rWiCx5iAMKYirrLJK8aJMh4i4t/t4CbMUQ/eTbkh8EWbTTDNNIlr96Bf5SAiEQAiMDwE2XVaBFxY7tKlz7xV7LJ1QKrjFL/Z9fA5xGp9y5TshEAIhEAKDSyBCqx88J7TQ6keR+vyIExedOCgKJj1QKqHTFq2c2ouVdMDxJZvvhUAIhEAIhEAIhEAIhMDACERo9YPXSBFa3oV177331veFSTtZZJFFymqrrVbTTyKy+tHQ+UgIhEAIhEAIhEAIhEAIDBKBCK1+gBwpQqsfVclHQiAEQiAEQiAEQiAEQiAEJgCBCK1+QI7Q6gekfCQEQiAEQiAEQiAEQiAEQmAMgSEVWi+++OJYUdsA7LCH4X5FaA33Fkr5QiAEQiAEQiAEQiAEQmB4ERgyoeUdT9tss0090c7+IKLKHiJ/2n6hJZdcshxzzDFluummG15Uukrz9FNPlTNPPbVsvsUWZZY558x+p2HdWilcCIRACIRACIRACIRACLzxBIZMaDnx7sMf/nA9mtwx5KJCjiB3XK1jyh0xvvXWW9f3Q0011VRvPImxlOD+p54qm510Upl21llrWXOwxLBurhQuBEIgBEIgBEIgBEIgBHoSmGLSScsnl1mmrL3QQkNKaciEllKLZrm8EHfvvfeuosrb7f/5z3+W9ddfv4hoHX/88cNeaN395JNlxRNPLE8+80wpo0cPaYPk5iEQAiEQAiEQAiEQAiEQAkNHYJL//rcs9453lJt22mnoHlJKGVKh1Uq+++67V7F12WWXlWWWWaYKsM0337zceeedxbufZptttiGt5Ou9+b1PPlnWPOmk8qI9ZZNO+npvl++HQAiEQAiEQAiEQAiEQAi8EQRGjy4iWnussELZddSoIS3BBBFap512WvnkJz9Zpp9++hrF8tb7u+66q6yzzjrl3HPPLdNOO23PSko7vOqqq4o9X1NPPXVZb731ynzzzVf+9a9/lcsvv7w8+OCDZbHFFitrrbVWmXLKKV9zn9GjR1dx9/DDD9d0v/Zn0UUXLaNGjer3QRztMIyNN9mkzDPPPOUtb3nLkDZKbh4CIRACIRACIRACIRACITA0BCYZmtv+z10niNB6/vnny9FHH11OP/308sQTT9S9Wsstt1z5yle+UoVXL+Hy3HPPld12261cf/315V3velfd2/XpT3+6rLLKKmXHHXcsf/3rX6voEhXbc889yx577PEasUVo+f4tt9xSD+MgtH7zm9/UvWHf/va3xyrwOkk1obXpJpuUuSO0JlDXzGNCIARCIARCIARCIARCYOQSmCBCqxOPaJbI04wzzjjOQyXOPPPMcsABB5Qf//jHZamllhojyC6++OKy/fbbl2uvvbYsvvji5Rvf+EY57rjjqqCaffbZe7bGvffeW6No++yzTxVbU0wxRb9aLse79wtTPhQCIRACIRACIRACIRACIfD/CEwQofXvf/+7XH311TVd0CEYc8wxRz0QQ8qf6Fava5NNNqm//+IXv1hPL3zrW99ahZRDNY499tjy61//uswyyyw1orXBBhuUK6+8siyxxBJ9RshEt7785S+XSy+9tP5xr/6eHhihlfESAiEQAiEQAiEQAiEQAiEwEAJDLrSk/9mfZS+Wd2gdeuihZa655qqiR6Rq6aWX7pk6uPrqq9cDM972trfVlMMZZpihnHTSSeXVV18ta6+9dk0XXHbZZctPf/rTIvplz9byyy9f0wS7L5E099t2221riuFAjpS3H+zkk08uhF/2aA2ke+WzIRACIRACIRACIRACIfDmJDDkQuuOO+4o733ve6vY8m6t1VZbrQoW79iyb2vDDTfsUxhpjhVXXLEssMAC5bDDDqvC6OMf/3gVXSeccEI544wzqriShkh43X777TXCZS9XX3u+fOfwww+vUa9FFllkrAdaOHwDmBbxIhCfffbZsuWWW0ZovTnHSWodAiEQAiEQAiEQAiEQAgMiMORC67rrritrrLFGufHGG8t3vvOdenjFmmuuWTbaaKP6Dq2PfexjPYXW+9///roH66ijjqqCyt6qP/3pTzU6Nt10042p6HnnnVf222+/emiGtMTulECHcSiDo+W//vWvj/MQjHvuuadG0Np9HMJx8803V6GXiNaA+lc+HAIhEAIhEAIhEAIhEAJvSgJDLrQcrS6dT9rfiy++WKaZZprywgsv1AiRyJE9Vb32Sh100EGFiDrllFPKzDPPXDbeeOOy7rrrln333bceEe9AjQceeKBGy6QSHnzwwTUSdcMNN1QhZ/+We7vHXnvtVaNgK6+8ck9h16sHKKt9YUkdfFOOkVQ6BEIgBEIgBEIgBEIgBAZMYMiFlhI5JZA4uu++++o+LaLJHi0Cqa/9VK0WDz30UD0d8P7776/pgU4ePOaYY+ox7154LEXwkUceqSLL3i8HXEgRlJJ4/vnn12iYlyNvt912xV6xH/7wh6+JhPWXVg7D6C+pfC4EQiAEQiAEQiAEQiAEQgCBCSK0iCsnA9qvRfjMO++89c/CCy88TuFDVBFoTh/0nbYnS6TMyYVSBeeee+4xgs3nRaBEs4g4z37sscdqJE26YX9PGuzsHhFaGSwhEAIhEAIhEAIhEAIhEAIDITDkQkskyf4pEaYnn3yyCh3RKamEUvqcBNjrhcUDqchQfjZCayjp5t4hEAIhEAIhEAIhEAIhMPERGHKh5SXC9kU5RGLUqFH19EBRpumnn77suuuuNao1PlGmCdkUEVoTknaeFQIhEAIhEAIhEAIhEAIjn8CQC63bbrutrLTSSuXII48sn/3sZwd8EMVwQByhNRxaIWUIgRAIgRAIgRAIgRAIgZFDYMiFlpf9emeWfVN77713jWiNHj26/i3SNeussyaiNXL6S0oaAiEQAiEQAiEQAiEQAiHQDwJDLrTuvffemjLovVSdl0MtLrnkkvpOrezR6kdL5SMhEAIhEAIhEAIhEAIhEAIjhsCQCy0HYJx22mk1akVQOXWw7dFaf/31696t7NEaMf0lBQ2BEAiBEAiBEAiBEAiBEOgHgSEXWq0M1113XbnrrrvKBz7wgXoku5RC770a7iJL+bNHqx89KR8JgRAIgRAIgRAIgRAIgRAYQ2DIhdbzzz9fdttttxrVcqz7YYcdVuacc87694UXXliWXHLJYS+2IrQyYkIgBEIgBEIgBEIgBEIgBAZCYMiF1h//+Mfy3ve+t2y22Wbl7rvvrhGtjTbaqKyzzjrl2GOPLRtssMGwP4kwQmsgXSqfDYEQCIEQCIEQCIEQCIEQGHKh9etf/7oeeHHTTTdVYTXffPPVUwg/8pGPlOOOO65suOGGEVrphyEQAiEQAiEQAiEQAiEQAhMVgSEXWn//+9/LcsstV97+9reXf//73/VFxS+99FL5xz/+Ua644oqy1FJL5dTBiapLpTIhEAIhEAIhEAIhEAIhEAJDLrQgPuuss+o7tB555JEx79A68MAD688mm2yyYd8KSR0c9k2UAoZACIRACIRACIRACITAsCIwQYSWGt9///3llltuKdNMM01ZfPHFawrhSDhxUNkjtIZVn01hQiAEQiAEQiAEQiAEQmDYE5ggQss+rWOOOaY89NBDNYo1yyyzlF/84hdl9913r//uz/Xiiy/W6Nekk076mo+/8MILZaqppup5i9GjR7/md+Mj7iK0+tNC+UwIhEAIhEAIhEAIhEAIhEAjMORCy16s1VZbre7Jcrw7obXsssuW7bffvpx99tlljTXWGOseLSLtiCOOKPZ6TTHFFOXQQw8ta621VrnsssvK17/+9fo+rqmnnrrst99+Zb311ntNKqIXI++0007l5ptvrs/wh2BzAIfP+15/rgit/lDKZ0IgBEIgBEIgBEIgBEIgBCaY0LrhhhvK+973vnLOOeeUH/3oR2WRRRYpW221VVl99dXLUUcdVTbZZJOepw56wfGHPvShKqCIIyJpwQUXrALJSYZOL/Rz9/7Zz35WbrzxxjLbbLO9pnWvvfba8uijj9Y0Rd///Oc/Xz7xiU+UQw45JEIr4yAEQiAEQiAEQiAEQiAEQmBICAx5ROu2224rK6ywQvn2t79dLr/88jLXXHPVEwi/9rWvlR/+8IdVSIk09XXts88+5fbbby8XXXTRa0SRd3MRb9///verCHNM/Le+9a26B6xbaHXe1ymHn/vc58opp5xSRo0a1e9j5RPRGpK+l5uGQAiEQAiEQAiEQAiEwERLYMiF1rPPPlujVj/96U8rRKLqlVdeqS8xvvTSS8vss8/e81AMLzcWhZJq+M9//rOstNJKZbvttqufl/rnnquuumqRXkhAbbvttjW9sK/Lfbbccst66uHpp59epptuun436jPPPFNOOumkWo955pln2B9H3++K5YMhEAIhEAIhEAIhEAIhEAJDQmDIhZZSP/bYYzVN8He/+115+eWXywILLFAPwlhiiSXGevIgESXtb4MNNhgjkHbbbbci0vWrX/2qpgC6CC9RKumEvY6Lt09LquEZZ5xR93iN7Vj5Bx98sL7zqx2c8dxzzxUpiJtttlmE1pB0w9w0BEIgBEIgBEIgBEIgBCYuAkMutESvnnzyyTLrrLNWseSAil5Rp260Ug5XXnnlehiG73zmM5+ph2rYZyV65f/rrLNO+d73vlcuvvjiGiFbbLHF+ow4ORTjL3/5Szn//PNreuHYTh+85JJL6mc7P0MgioglojVxDYDUJgRCIARCIARCIARCIASGgsCQC63rr7++RpAOPvjgssceewzoBcUiSC+99FI9ndAR7g7RkHoo7ZD4uuOOO6po+tOf/lSfYa+WPV9S/Qi7dhS8QzXWXXfdsueee5Ydd9yxTDnllGNlSQx2Hgtvj9YPfvCDpA4ORQ/MPUMgBEIgBEIgBEIgBEJgIiQw5ELrnnvuqfuo3v3ud9cDMdp7swimmWaaqUw++eQ9sf7kJz+pwsjeKJ+74IILytFHH13mnXfeKpzcd/nll6/v5PJC5Kuvvrpcd9115cQTTywnnHBCWWihheq9999///pdJxP67kDfpfX000/X1MTs0ZoIR0CqFAIhEAIhEAIhEAIhEAJDQGDIhZb9TtL/vAfLJQVQxGjmmWeux70TS71OHRRVOuuss8pVV11VP2OvVntX1jXXXFPOPffcGr2aY4456n6tpZdeuh7xTnBJK5xzzjlrROz444+vka9NN92032mLnaxz6uAQ9LzcMgRCIARCIARCIARCIAQmYgITRGhJGbTH6T//+U9FKXVvhhlmKF/4whdqpGugEaYJ3R4RWhOaeJ4XAiEQAiEQAiEQAiEQAiObwJALLQLLARRS/z72sY9VUSWSJdK0+eabjzV1cLigjdAaLi2RcoRACIRACIRACIRACITAyCAw5ELLQRXLLLNMOeCAA+peKSmABx54YPnOd75TLrvssrLiiisO+/dSRWiNjM6cUoZACIRACIRACIRACITAcCEw5ELL+668ePj73/9+PR7dSYAiWl487ICJjTfeeMzpgMMFSnc5IrSGa8ukXCEQAiEQAiEQAiEQAiEwPAkMudB64IEHynLLLVdr751X008/fX3nlUMsLr/88npqYK/DMIYLsgit4dISKUcIhEAIhEAIhEAIhEAIjAwCQy60YDjzzDPLPvvsU1827CTBGWecsey1115l3333zR6tkdFPUsoQCIEQCIEQCIEQCIEQCIFrpWP5AAAgAElEQVQBEBhSoeWUQYdfeNnwo48+Wq644opy3333lfe85z1l/fXXHxEiC8tEtAbQo/LREAiBEAiBEAiBEAiBEAiBMmRCS/TKy4YJKn/feuutdV/WnXfeWaabbrp6OMbnP//5Mtlkkw37ZojQGvZNlAKGQAiEQAiEQAiEQAiEwLAiMGRCy8uEt9pqq3qy4Oqrr17WXnvt8stf/rKstNJK5ZFHHql7tLyIeMkll8x7tIZVl0hhQiAEQiAEQiAEQiAEQiAEXi+BIRNaThncZZddyvXXX1/uv//+KroWWmih4hTCa665Zsypg96t5STC4XwlojWcWydlC4EQCIEQCIEQCIEQCIHhR2DIhNZNN91UVltttTLHHHOUf//73+Vf//pXOeGEE8oOO+xQzjrrrLLzzjuXM844o6YWRmgNv46REoVACIRACIRACIRACIRACIw/gSETWi+//HI5/PDDyzHHHFNefPHFss0225SvfvWrZYoppqjRLHu2HI7xjne8I6mD499++WYIhEAIhEAIhEAIhEAIhMAwJDBkQqvV9cknnyxEl8iWEwhfeeWVctttt5VpppmmLLbYYsP+HVrqkdTBYdhzU6QQCIEQCIEQCIEQCIEQGMYEhlxoDeO697toEVr9RpUPhkAIhEAIhEAIhEAIhEAIlDJ0x7sPFl3RsGuvvbbcfffdZeqpp66nF4qM/fznP68vP3b5/5RTTln3hM0222xjUhH93sEbjpp/y1veMuazCy64YFlmmWX6fbR8hNZgtWbuEwIhEAIhEAIhEAIhEAJvDgITPKL13//+t+7ZIprGdXnhsXdtXX311WXhhRcuL7zwQvnc5z5X5pprrnqYhnsRWYSQFyH/7Gc/KyuvvPKYwzX83uduvvnmKrT8+d3vfle23nrr8u1vf7tMO+204ypC/X2EVr8w5UMhEAIhEAIhEAIhEAIhEAL/j8CQC63nnnuunHTSSfVdWvPMM0/58pe/XO65556y5ZZbVsEzthMHzznnnLL33nuX8847ryy//PJVKIlSEVed16GHHlq8t0uUqzOi1d3K9957b42I7bXXXmXbbbetB3P054rQ6g+lfCYEQiAEQiAEQiAEQiAEQqARGHKh5Zj3VVZZpb4/S2TqK1/5Sk3zm2GGGcqll15allpqqZ4HYmy22WZViPmO6NTss89eZpppptcILSJo1KhRZccddyy77757vXev65BDDikXXnhhfe7cc8/d79MOI7QyYEIgBEIgBEIgBEIgBEIgBAZCYMiF1i9+8Yv6rqyjjz66HvdOLB122GE1muVnG2+8cc+o1vve975y55131kjYY489Vr8r5W+FFVYY853jjjuuHiF/0UUXlUUXXbSnaPN999tiiy1qOuJUU03Vb07eA+YFzJtsskktS9vv1e8b5IMhEAIhEAIhEAIhEAIhEAJvKgJDLrQeeuihstJKKxV/v/rqq/UlxaJJm266aTnttNPKOuus01O4rLjiimW++earES3CSLrh/PPPX0488cR6PPzTTz9dPvKRj5TFF1+8fOtb3xrrvq+TTz65HHzwwfXdXeM6Vl7kTZphE1TK7YXLnh+h9aYaH6lsCIRACIRACIRACIRACIwXgSEXWkp13XXXlQsuuKC8853vLJ/5zGfKZZddVm655Zaa6jfLLLP0TOETgXr3u99dvvnNb9aUwH333bf88Y9/LGeddVaZccYZyyWXXFJfhHzllVeWZZddtmdkzKEaa665ZnnPe95T7zWuQzBE0R5//PEx5XIIh3d/ffzjH4/QGq9uli+FQAiEQAiEQAiEQAiEwJuLwJALLfub7I3aaaedyiKLLFLFy6233lpT/XbYYYfy9re/vafQOuCAA8rFF19cTj/99DLzzDOXDTfcsKyxxho1BXHyySevKYkOtDjzzDPHiCciyb4wka62n+vHP/5x2WOPPcqpp55aj4CfbLLJBtTKzz77bI2iJXVwQNjy4RAIgRAIgRAIgRAIgRB40xIYUqH1z3/+s9x4441VoEjbW3fddeupgU4T/MY3vlEjU8RTr5MHH3jggbqnynuwpO9J+bMfy3uwiLWPfvSj9f8bbLDBGPH03e9+t6YREldSCr2HywmDUv9+9KMflemmm27AjZ3DMAaMLF8IgRAIgRAIgRAIgRAIgTc1gSETWgTVLrvsUk455ZT6/itRJH/83Hu0pP5dfvnl9WCLsR0u8cwzz9S3Kotc2Z/V0v5EmZ588sn6Ti3RrXY5Tt7erTnmmKP+3GmFDz/8cP1e94mF/W35CK3+ksrnQiAEQiAEQiAEQiAEQiAEEBgyoeXmZ599dt2bJbpkj5TUQcLHQRZS+ByEMbb3aA2XJorQGi4tkXKEQAiEQAiEQAiEQAiEwMggMKRCCwJRJ6cGOkFQRMpln5YIk/1Z45PKN6HRRmhNaOJ5XgiEQAiEQAiEQAiEQAiMbAJDLrSc+HfQQQfVAyu8y8olqiV1ULRr9dVXH/bvpYrQGtmdPKUPgRAIgRAIgRAIgRAIgQlNYMiFlmPcV1555Xosuv1Y3odFaE0//fR1D9fCCy/c89TBCQ2j1/MitIZLS6QcIRACIRACIRACIRACITAyCAy50PL+KS8sPvLII8tnP/vZEbEnq7vpIrRGRmdOKUMgBEIgBEIgBEIgBEJguBAYcqHlWPUPf/jDxSmBe+21V41oOXnQ36usskqZddZZE9EaLr0h5QiBEAiBEAiBEAiBEAiBEBgUAkMutO69994yatSo8sQTT7ymwFNOOWW55JJL6mmEYzvefVBq+TpvkojW6wSYr4dACIRACIRACIRACITAm4zAkAstpw6eeuqpdV8WQeVvf5w66EXD9m45hXA4XxFaw7l1UrYQCIEQCIEQCIEQCIEQGH4EhlxoDb8qD7xEEVoDZ5ZvhEAIhEAIhEAIhEAIhMCbmcAEEVp/+MMfyvHHH1+kEToQY7bZZiu333572Wqrrerpg8P9itAa7i2U8oVACIRACIRACIRACITA8CIw5ELr8ccfr4dhOH1QiuCXvvSl8q53vavsvPPO5bzzziurrrpq9mgNrz6R0oRACIRACIRACIRACIRACLxOAkMutH77299WMfW9732vXHbZZVVkbb311vVFxUcddVTZZJNNhv2R74lovc5elq+HQAiEQAiEQAiEQAiEwJuMwJALrZtvvrm+sPiss84q5557bpl33nnL4osvXvbdd99y2mmnlXXXXTcRrTdZp0t1QyAEQiAEQiAEQiAEQmBiJzDkQuvpp58ekzo42WST1ejVc889VxZddNFy5ZVXlre97W39OnWwnVrYV4O8+uqrQxoVS0RrYh8GqV8IhEAIhEAIhEAIhEAIDC6BIRdaivvQQw+VQw45pB6AQRTNN9985Qtf+EJZZpllxhnNuummm8pXv/rV8re//a1499bBBx9cPvCBD5QXX3yxHrBx/vnnl//85z9l6aWXLscee+xrDtcgzhy+ccstt9Tn2CP20ksvlY997GNl7733ri9N7s8VodUfSvlMCIRACIRACIRACIRACIRAIzBkQusnP/lJueGGG8onPvGJeugFgUWwvPLKK2XmmWcu0003Xdliiy3K/PPP3zOidc8995S11lqrrLHGGmWjjTaqgkokbLHFFiuHHnpofT8XwbbAAgvUKJlDN6aeeurXtO5Pf/rT8vDDD48RWfvtt1/dI3b44Yf/z2d7dYsIrQyYEAiBEAiBEAiBEAiBEAiBgRAYMqG1/fbbl9NPP72ceeaZZbvttqsRqM7Lse4XXXRRed/73tczqkUU2eN1ySWXvEYU/f3vf68C7MADD6yHaUhJ7M919dVXl1133bWcdNJJZaWVVup3umGEVn/o5jMhEAIhEAIhEAIhEAIhEAJDHtH685//XO67777y3ve+t/z+97+vkax2SekTeZI6ONNMM/VsjQ9+8IP1e6NGjSqPPfZYWWGFFcq2225bUxBFuaQFPvnkk2WaaaYpW265ZU0ftAesr4vQE13zN/Enotbf65lnnqnijKibZ555xpnu2N/75nMhEAIhEAIhEAIhEAIhEAITJ4Ehi2g1XKJBe+65Z90TJeXPPinCy4mD3qW10EIL9UwdXG211er+LicTjh49upxzzjll//33L0sttVRZb731qthaYokliiPk77///nq4xjvf+c4+73frrbeWD33oQzXdUIrh5JNP3rNFH3nkkfLss8+O+b20xGuuuaZsttlmEVoT5zhIrUIgBEIgBEIgBEIgBEJgUAkMqdAS0frVr35Vdthhh7LPPvvUdD+CyZ6tE088sR75vuGGG/aMQolgORr+iCOOKFNMMUX51Kc+VZ544oka1SJ6RM0crHH33XeX9ddfv+7bctBFXyKKqLvjjjvKhRdeWGafffaxnnRof9ldd931ms/YY7bVVltFaA1q98vNQiAEQiAEQiAEQiAEQmDiJDBkQoug2nHHHes+LSKl+yJ2vMB42WWX7ZmKJ1XPfaT6OSFwm222KdIOd9lllxrROvvss8v73//+cuedd5aPfvSj5bjjjqv/F4GSkuikQZdDNdZZZ526P4tYc3rh2C7pip7TLkfUK0NSByfOQZBahUAIhEAIhEAIhEAIhMBgExgyoaWgl19+ebn44ovL97///SqM3v3ud1cBY0+VwyjGdhCG719wwQXl05/+dD0lUETrjDPOqEe9i1rZkyVd0MmFUgZfeOGF+iwpfieffHIVXQsuuGCNSn3xi1+sL0v2u7e//e39em9XJ2hC65RTTonQGuzel/uFQAiEQAiEQAiEQAiEwERKYEiFFmYOkiB8Nt100zLXXHMNSOQQZfZyXXXVVfV7BJZj3p0y+Ne//rUcffTR9eh24klqoGPepSpeccUVZbfd/j/2zgTMx+qL41/7GtkJlSWhkIio7MrSQlSSooVK2RKJkiQqlUhkl0qFkiLKkkJSkSLrvxKytdn34f987utljJnfDPO+Y3Du88wzZd73vfd+77n3nu89557TVhdccIHLm9W/f3/lzJnTuf5B2E62WNTBk0XMnjcEDAFDwBAwBAwBQ8AQMATObQRCJ1rAS9LhMWPGaMuWLc4VkB/Cu3fs2FGXXXbZSZGv0zFcRrROB+pWpyFgCBgChoAhYAgYAoaAIXDmIhA60SLnFQEt1q9f7wgW96awVOXIkUMkEyaCoH+XKrnCaEQruY6MtcsQMAQMAUPAEDAEDAFDwBBIngiETrTmzJmjmjVravDgwe4uVdasWVWhQgW9+uqrLphFmTJljGglT9mwVhkChoAhYAgYAoaAIWAIGAKGwCkiEDrRmjt3rst3RWh17motWrRIDz/8sLtTNXDgQHfnKq4kw6fYp8BfM4tW4JDaBw0BQ8AQMAQMAUPAEDAEDIGzGoHQiRbBKipWrOhCqxcuXNhFCcR1MFu2bPr000+ddctcB89qGbPOGQKGgCFgCBgChoAhYAgYAuccAqETLRCdN2+eAxbCRdj1n376SbVq1XJJh5O7NYt2m0XrnJsX1mFDwBAwBAwBQ8AQMAQMAUMgUQiESrT27Nmj77//Xtu3b3fWrEsvvfSMIFYxETWilSgZs5cNAUPAEDAEDAFDwBAwBAyBcw6B0IjWgQMH1K1bNxf0IioqSmnSpFGfPn3Url07lwfrTCpGtM6k0bK2GgKGgCGQzBHYvZu8J9KuXVLVqlLmzMm8wdY8Q8AQMAQMgVNBIDSixYeJKJg/f34X3p3og3///bd++OEHFSlSJNnnzooOphGtUxEte8cQMAQMAUPgBAQgWePHS717S/v2Se3bSy1bSpkyGViGgCFgCBgCZxkCoRGtL7/8Utdff70mT56s2rVri/+vV6+eZs6cqcqVKyf7ABhGtM4ySbfuGAKGgCFwuhGAZI0b55Gs1au91lx0kdSunUe2zLJ1ukfI6jcEDAFDIFAEQiNa06dPd8Sqc+fOKl68uNasWaOePXvqgQceUPny5ZU+fXpHwHLlypXsrVtm0QpU5uxjhoAhYAicewj4JKtPH2nVquP7b2Tr3JMH67EhYAicEwiERrRmzZqlG264QQcPHowVSKINTpkyxZEtC+9+TsiaddIQMAQMgXMTgf37PUtWz57HLFkxkYBsdewoPfiglDbtuYmT9doQMAQMgbMMgdCIFlag9957T7t37z7BYkUerUyZMqlBgwbKly+fWbTOMqGy7hgChoAhYAhEQwCiNXasR7R+/z12aAoUkB57TGrdWkqXzuAzBAwBQ8AQOAsQCI1onQXYHO2CuQ6eTaNpfTEEDAFD4DQgQITBt96Snn9e2rDh+AbkyCE98oj0+OPSeeedhsZZlYaAIWAIGAJhIGBEKwGoGtFKAEj2iCFgCBgChkDcCBD84rXXpAkTpD17pB07vGezZPGCYFxxhdSli3TddYaiIWAIGAKGwFmCQLInWmvXrtXAgQO1bNkyZciQQZ06ddIVV1yhAQMGaOHChW4Y9u/fryZNmjhXRPJ1+QUXxeeee06//PLLcYmSa9SooXvuuUfpEuieYUTrLJF264YhYAgYAqcDgZ9/ll58Ufr1V+m++zyiNWAAm5f00EMeyRo6VNqyxSNbN94opUp1OlpqdRoChoAhYAgEiMBpIVo///yzlixZoipVqqhAgQJx3tHauHGjbrrpJmXLls1FMOS+V/Xq1XXppZe6/+d+F/9NwI26deuqWrVqxyVDPnz4sIYNG6bVq1e7Ovj/QYMGqVmzZurXr58yZsyYICiNaCUIJnvIEDAEDAFDIDoChw9L8+dLvXpJ27dLTz0lXX+9l6h47lyJSIS1aklZs0orVkh9+3qJjB9+WGre3HJrmTQZAoaAIXCGI5AkRCsqKkqQJkK+T5w4Ud999522bNmizz77zOXaiivq4IsvvqgPP/xQU6dOVQ582I+UzZs3q1GjRurbt68qVKhwnLUq0niQLPmuu+7SK6+84iIiRrd+RXrPiNYZLuXWfEPAEDAEkhqBqCjpyy8lwrmnTu2RrGuvlVKkiLslf/whvf669NlnUpMmHuHKlSupW271GQKGgCFgCASEQKhEC3JFomIIFaHct27d6pp98cUXOze/xx57LKJFCysVZIhneReXwapVq+qff/5xlq4yZcq4n9KlS7skyISMj6tg9Xr44Yf122+/ObKXBb/4BJbt27dr+PDhuu2225Q/f/5kH44+gd2yxwwBQ8AQMATCQACXwE8/lV56SSKa4NNPe+6BCSn//CONGiWNHCnVqCF16uQlNbZiCBgChoAhcMYhEBrRwnqEix5ueyQnLly4sC666CLNnTtXr776qpo3bx6vJQpStXLlSme12rdvn3766Se98MILuv32293vpUuXOtL1+++/q1WrVnr88cddXbGVVatWOddC3uM+V9oIeUrIAQYhw92QgkUOq1bTpk2NaJ1xIm4NNgQMAUMgCRHALZCAF1imSpaUnnxSKlHi5Bqwc6c0caLUv79UuLDUrZtUpszJfcOeNgQMAUPAEDjtCIRGtLAaQYggKViSevXq5QgRlqjXX39dt9xyS7xEq2LFiuIHF0ECV0B0du7cqbFjxyozUZqOFL7NnSvufcWVl6tr167OqoZ17YILLoiYu4vgGbg2+gWSx72yO++804jWaRdZa4AhYAgYAskUAbw2Ro+Whg+Xatb0wrUXLHhqjT1wQJo+3QsHzwHiM89IVaqc2rfsLUPAEDAEDIHTgkBoRAtL1EMPPeTIz65du5w1q2DBgu5+1ssvv6z77rsvXqJ14403Knv27Bo6dKizVLVu3VqbNm3S22+/7RIe++X99993ZA6CBNE6cODAcRarDRs2qHbt2s6SRdTCuKxecY0A5I42mOvgaZFRq9QQMAQMgeSPwKZN0pAhnjXrllukRx+V8uZNXLu550VwDFwQN2+WOnaUbr5ZihZdN3EV2NuGgCFgCBgCYSIQGtHyG40LIcEsJk+eLP6bkOuQoZtvvlldunRxBMx30YvZUcjN008/re7duzsLVrdu3dS5c2fnAvjRRx+pfPny4v4U7oCXX365izD41VdfacKECe4d/9sEv+jfv7+mTZum4sWLn/QdKwuGEaYI2rcNAUPAEDjDEVi3zgvXThALogU++KAXSTCosmyZR7a+/95LbGwRCYNC1r5jCBgChkCoCIRKtAinToFIbdu2zd3XggRBvHzyQrj2uKIOEs6dPFiQJ76F22Hbtm2Fhapjx476999/nWviVVdd5UgbLoEQsHfffddZzQi6QY4t3AaxgPGbXFwnW4xonSxi9rwhYAgYAucIAitXemHZf/hBatNGatpUOoV9Jl60IHPc+yLIxp13Sq1bSzlzxvuaPWAIGAKGgCFw+hAIjWjhLoibXurUqV3wC35TuO/01FNPOdL1xhtvxHtfincgS0QfjGn52rNnj7u7FRdRCwrWpCRa3CODVNasWfMoKYRo4jJZv379o3fT5s+fr88//9wFA7nyyit166236u+//3Z30LjLFj0cflA42HcMAUPAEDAEoiFAIuLevaXVq737WI0bh+vWR0TCt96SRoyQqlWTOndOcERCXOpx5WeP4A4yEXvZU3bs2OH2Eg4w2XvwOMHVvkQsATzYYwhoxf7OM7lz5zZxMAQMAUPAEIiAQGhEi7Du5Mh69tln9cQTTxy9j4UFCgI2evRot+ATUTBsopRYCUgqosUmR/RE3CsJAML9NArElA3yzTffVN68eV0wEX5wjSSZ84oVK9z9NSx67dq1cy6SJHKOyyUzsXjY+4aAIWAInNMIHDokffutlyOLRMREFiQRccqU4cPiRyR87bVjEQnjCR3PYeWnn37qXOjx7iAKcIECBVSvXj0tW7bM5ZbMmjWr20/wBCHwU7ly5Y72hX178eLFGjBggLsGQDqVPn36OJd9K4aAIWAIGAJxIxAa0Ro1apQjDRAuFuXoZIpgFvxtzJgxzhITKf9Vchi8pCRaECaIFpuYT7R69OjhQtkPGjRIJGsmmiMJmyGsbI5r1qxxLpQQrg4dOrgNtVixYka0koPwWBsMAUPg7EKAABUzZ3qWLNKEkCPruuuSto/k6ZoxQ3rxRc+CRhuqVo2zDcuXL3ckCQ+QZ555xhEqyt69ezVu3DgtXLhQbdq0UdGiRWP9BhYsLFkLFixw1jCsYKRTKVWqVNL222ozBAwBQ+AMQyA0ooW7W61atfTAAw/oxRdfPJogmLtaRCOEDHz88ceqUaOGWbSOCA0WrUhEa/DgwXrvvfc0cuRItzmyKUYnsFiyuMNmROsMm4XWXEPAEDgzENi3T/rkE+nVV72w7V27JjwRcdA95A4098Kwqq1f77kuNmwYq+siewMeEbgLVqlSxbniX3LJJY5wsZewF+OBcsUVVzhrV0yXQPYmfvz0Kt9++627J21EK+hBte8ZAobA2YZAaEQLKxALNydl11133dEFmaTD33zzjbtXhAsCC3pyd3FLLhYtiBb33ebMmaPx48c7X/roxYjW2TY9rT+GgCGQbBAgEfH773vRBa+8UurSRbr00tPfvOXLPcsWEQkJKX/PPVK09Cc0cNKkSc4FnQBT3N/dunWrCyJFFF/u+Q4cOFC//fab+3vp0qWdZ8Q111xzQt9475133nERhI1onf6htxYYAoZA8kcgNKJF18mZxUIOMcAdzi8s5K+99pqqVq2a7K1ZtDmpidbBgwedFdB3HcTVgxxhEC3uZkGoOIHkTpYRreQ/yayFhoAhcIYjED0RcY0aUqdOp56IOAwoiEg4aBCMSrr9do9wRYtISDRe0qU0btxYd911l2bMmKEhQ4a4w1ByUGKtwv0c18CXXnrJ3dPi3lbMKL1GtMIYPPumIWAInM0IhEq0AI6F+fvvv9e6detcImGSFmPNypMnT7K3ZPkDn1REi/rIFYYVkPtrvvsGyZ0hX/369XNWwF69ern7WhDVtNwRkNwm+cUXX6h9+/aOiBUqVOhsllvrmyFgCMSGAK5tBGQIO6Etd4QoR9afUAfj4EEJN7lUqZIm2ETMvpEoePBgafx4L6ogJCZXrlC7fEof//tvacwYadQo6dprvYiER/aByVOmaPiIEWpw881q0aKFiFoL0cKVkLtZflRg9mkCMeHizx5D4IzohbtZpE/hEJU7WiVLloy9qQcOSByupkt3Sl2J76X9+6O0Z88BHTrkpZCJXlKlSqkMGVIrTZpU8X0m3r8fPHhIu3cfUFTUsYNi/6WUKVMoffo0Spcu8fXwTfqyb1+U9u49KOnEftGfjBnTiHqDKAcPRmnXrtgxpI4MGdIobdrE9y0q6rB2794vsIxZqCddutRKn96LSp3YwoEBGO7ZEzuGqVOnVKZMaQPDELkAw9jkA08tMAxKPugbsuHJx4kF+ciU6cTo3InF1N5PPAKhE63EN/H0fyEpiRaRGLnXRrAQwudyiRliReTG5s2bu7C6nEoSJp/7WLgPzpw50/nbExiDfyP3GBGl8MMnKtT5559/RlgOT/9IWwsMgTMYAYIjvPGGhPL70EPhWVwWLpSIeIcS3ratV19YhYh+EIfPP/dyR912m5Q+fVi1SfPne7mqcuSQ2reXSEvSv7/0xRdSixbSAw9I558fXv2J/fLu3dLEidLLL3sk65lnpKJF9TO5Jfv21b7y5XX/vffqm/nzNf+bb3Tvvfe66LWEbcdDgoAXeEsQjRDLF94oHOKRw5KDUjwrJk6c6CIVQti4FsB7x7n/L1niyQcE+YknApcPCNZ77y1R584ztGsXhD868Tisiy/Oog4drlGrVseiJp4KrBCEzz//n1q3nqLNm3eeUE/OnBnUsmV5de8edxCSk6n311//U+/eX2vs2J8lHR+9krOTypUL6PXX66t48cTnTtu376CmTv2fWrX6VDt27Duhb3nyZNCjj1bS449XPpkunPAs5PH77/9U06YfacOGbTH6dVhZsqTVXXeV0auv3pCoevyXN23aqd6952jYsB9OwDBFCqlEiRr9lGAAACAASURBVBwaPbqhSpXKk+j6Dhw4pPnz1+m228Zr+/a9J2CYNWsatWpVUT17Vkt0XXzg7793q0OHaZowYamk4wkw8lGsWA5NmXKXLrjgvEDqs48Eh4ARrQRg+d/WrRr6zju6s2lTFciWTSmZsSEVCNRbb72l1wcN0qE0aXTw0CG34bVp1UrZMmd2tf7866/q3aePsxRyalggRw4936uXI1OPPPqodhw4oJRp0ricWwP691fFUqWU5kges5CabZ81BAyB04nAl19KPXtKc+Z4BKhVKy957oUXBtuqH3+Unn/eS5rLOtikiadMx5JzKdEVQ7JGjpT69ZPWrpUuu8wLPoFVKQxL2nffSb16SZ995mFIJEHq2bJFatnSI3kZMya6W6F/AIscURFJoswYFS+u/TNm6PNVq9Q/bVqtzZZNF1x2me5u1Up16tTRhAkTNGL4cB0+eFAZU6fWTfXrq2XLltq+c6eGkbMrVSp1eOwxt9/g8r9+/XpHuvLkzq2mTZqodcuWOmqPWLrUi8Y4bpyH3c03S927B0q2duw5pGGjFqvjI59Eg5I92VM+c+XLpEfaVdIzT1ydKKixG3wwabWa3TFR2nfgiJUp6sjvw8p4Xjo1a15OQ14PhiQsXf6POnebrakTf5GOIooVyLPOlC+fV28OaaByVx5/N/tUOrl73yFNmPSrmt/xwQnkR4pStmypdP/9FdS3b+1T+fzRd0Dry283qHb1d6S9YHg8KU6XIZXqNCihj8fekqh6/JfXrt+h9k/M1sSxiySlifHNwypcNIvGfHCnrrky8WQVq+rMGb+pXv2xsdaVMXMq3dq0rN4eEox8QCLvvHOCZs/+nyQOm44n4xfkz6Svv39IRfKFY0UOZIDO0Y8Y0UrAwO/cvFnzOnVShaJFdX7WrHG7POKuU7eup9z4+VS+/lpi8+F0L1IhTG7lykddLfb/+qv+++ADZU2dWukyZ1YKQgrjPkOBNEVFaeeOHTqQMaOy3nOPUhKuN0UKRe3fryj89NevV4pDh1zo/FjzlNE+wgEXL37MzQglCvK2l9OZCIWTUu4p+G4lJNGcNk36999jbYzt9QwZPHy4W+bjwyk8yT5xNYlUrrrKi+7FNyirVknz5kk7dkR+L29eqXZt6Ug4Y5GDhtPpDRs815a4CmNZvbpUpMgxfMibw2ntnj2R60TprFhRypLFe46IYF99JYFTpMJJea1aEkFOUJDAZNYs6ddfI8sPWF59tUROG/+0H5kjIhnKaqRy0UUSl979+xyM4ezZ0p9/xj+WJEwtXNhz6UI2v/lG+uWX+OWndGkvmICPD+/SzxUrnFzHWUiOivKbP7/3CMEJIBbgE+k9xhJ8sLz4rkyLF0vIe3zyc8klErLn47Nxo9dP8IlU6BvuW8iPP5ZYS8Ankqwzlsh52bLH5heyzryMKT98l+dxGSMSHv3x14jzzvNIEGsKinckfJAZ5BW59Q+RSMTL97CQ+IW5M2WKN+/89QxsqYfAEOALLsgd8ytSwWIErr6LM2vOokXeWum39aefPNLD/SO/EHyC+1FYt3zSw/oBPts4MY9QWJep00+yi6zTVuSH/2YNo28+hnwKHG+5RerY8Vh0QfAEH9713Qxjq5axYX0FW75D+eMPL/8W7oiRCm3kPR8f5jGWRPCJ3r6Y32AskR/6ibxBciBdRwor1+6CBZWhfn1l5DmiCR46pJ27dml3zpzKXLu2MhUo4D29ZYuiFizQ4TVrnGshli1+sF6hLuPKlCJlSqVmLJnPyPVzz0kTJhxrI+t1pUrSTTdJ6VB8o7nEsY8xnpWukdJ4LvBav06aO0f679840dm/76AmzftPHSfs1Dpldc+dr726SutVQn85K0nV6oVV64YiJ34DmSnF+lPe+1vUQenX/3nryH4sO8fK4UOHtXTxJr311k/ad+CQ1up8zVYhbReK7GFdmH6vHr86Sm1uj+cwg73nqgpSkUu8j+/ZLS1dIi384bix3LxxpyZPWqGff97oSON+pdJK5dBXuljsVFeVy6NhPcqpzLbl0vYI+x5zGPmpWk3KccTFlbmxYL7XV6jbgSgt+XGTRo9efBz52aU0WqS8+iN7IWete+G5KtL/Vnv4gFVchT2A+VWrtpT6yFiyXk3/Qr8vWK033vhOBw6wth9/SJ0mbQqVrlJC94xqKxU4giNrzuKFEvM/UmEtL15SqnwkaMuhKG39ZbU+fbi/fpj32wlWH8YsV64Man5fORWsUEy6oY6U6ci8ZB+YPdPbqyMV5OfqStKlJbT/wCHNmf2bOl//kq7Vie+lS5dC5csX0O13lZJSpZYuvli6vo73debwf/9IkydLu7CWxlEYS9aOOnW06UBGNWs2Ud/MXK6qWqdiOl6fyJo1ndq1q6gcOY4cBnHQwRxn73OyHuWtddOnR94PWLeQH9Y9f79kr/344/h1GJ5H30IvcIJ2kGAN3loZqVAnawHv+vhs2uTdOY20xvIs+Nx6q5TVWwtcPzkI5HAuvjrRJ8qUifxcAH8NnWixGC9atMidmm3cuNEtzgTGyJIli3NzOxPyPe1fu1Zba9VS9n/+UepICSmZhCNGeATGvyPBCew778SvnN93Hxe0jimfEDROpBG2uAgBk5CNeOxYT7D5fxQWok7NnRtZoWNhJFIVp8M+YeIyNS4f//0XWbTq1PFOSyExlGXLpAcf9MhPJPKCsjpsmKdA+Pi0a+dNJiZypNKhg1cHmzoF95hnn41f4UUBGDhQQmGmgOfDD3vKTiTyCyb0sX79YwodeOHGFB9hQvHkfgThnykobyQ0hUhEUpJYiHFbqlDBU6DBBAUPZTMSuUNhQdG9+27pSJJrd1eDsYyupMaGL4QZ9yLf/WvlSu9bKGmRlHPGATyQBRZXxh0lC1kncEBcBRlF1h955Bg+1ENoau7AcMcorgJBw+KA4uaPJfmDwCfSYsy8BP+mTY/NryFDvHs38REmTuQZAx8fNgzawJhGKigdyGe9et5YQlJeeMHDJ5KsMy+wRuH6588vZJ1w4shP9AJufCuuvvsEONKc5HvIOvMQ+UFR57tvvunN1fjIC+8z/lh7aPfvv3uudpCmSIX16rHHvPlFwWqEvBLVL9Ic4VnGApdFNmWwRW54Nz5yx4EC/YSEUCAttJXDnkiFcWBt5m4WhbEcPtyLPhiJqDOWrK/RA2dwoEA4doh+pIKCxJy44chpOEoDawPzOtJ4cliDeyMWOJQ46oopN3HVW6WKZ53EcsgYQLSRO/aS+GSdAzQ/KmMs6yoq9g6l0NboLk+p00v1G3nrj38QxiFP967SutVx1oiqvkQF9JJqao4udqSniLaqveaqiZbqsA7rgA5pv2I5tMmWS7rrfm9OU3xXy2eflg6cSF7SKKXSKbUOKqVm6WJ11fX6Q+QgO6QrtFnP6HNdoT8i43NxEenRTlKjRt5zkOxRw6UhA9x3/JJSKZRWqZT6iKVip9Jqgkqqq2rqgFKpdMls6l03nS57u4+0JdJBT0qp5BXS8y8eOxxAwe7TS5o52VUHhtRD36KXzcqsQbpKY8+/TnfccZm6tC4tfThB6tldUoS1GXJVsbq31yKDyA/z69GHlWrtKmU4wbp0rNaDF16kvU/39A4ZfXxef016d3hkXDNnkRo09fYdyr59SjH7S6V7rJ1S746dvBzSYe1NcViHipaShg71yA+FfbJ9W2lRPLIOcW3fVWrWzJHvhd/8rnktnlIPfR2DQnqfPago7UUO06aXrqntramsy6yx4HNPM2n7pgj9hDQXlAYP018Fi6tdu2laOX+VemumGmnZce9x3w2yxR1FV/CAQtdBFzmCjzsoYx2LdNhH+1h/PvjAIy+MJeszazwRTiMVnmedYj2goLfgxsxaGamwVkKWkB8K+HCwhC4VaY1Fn+DgFRLIobHfT/Z6dOhIBb2Jvfz++yM/F8BfQydaXK7Fj3vt2rWOZPkFooWvd7Vq1ZL9/SHuaI0cPdolCs6fL1+yb28AcmGfMAQMgeSOAAobBPLtt+O3mCf3viTn9uXJc4xoheg2HigEHARAYKJZswL9/kl+bIsyqL/Kq7di3ldBJ4ge+AEKkBDXfJ453nXKa5L/LgQmLo+Fk6nzmEui9/2YQSr4/wieEUdxSkidfp9i9t+vM6F1+ZXGV2fMvkUfVL8u3wqVkDHh/ZhYMEaR6vHf8V0y/TYkVA5i9pH6/J/YhNTvl//eqche9DqpC5fVuPDh2eiEPzZ8EjKZ/Hb6dZ1Y3wUXZNLcuQ+oUKEjlp2EfNaeSRIEQida8+bNU/Xq1XX//fc7v2+i5EG4cEXgEm7GM8DnPSmDYSTJqFslhoAhcOYjwKkk7m5YFrHQxrRA4rZ1xx3eqWC0UN+n1HFOxDkBxuIQsx5OBrFMESzCt+KeUiVHXsKqiZUb6w0W6JgFd0ysNjVrBhOFEIsPFirce2Na07DWkQQYzwTcu8+UglcCBByrfGzuUIxT8+beHapIXhoJ7S+WTKz9U6eeiGHatDpYvaa2PNxJGwsUT+gX43yOKIAff7xcr746PxYF97By5kyvJk3KqEWLKxJVF5HkZn25Rj2e+VIEj4h5vyhjpjS68cbi6twpcQEj/Eb+/vt/Gjhwgb76Cre3mFH4DqtkyRzq2rVaYMEwZs78Td27fxkrhlmypFGDBpepbduKicKQYBiLftzoLDH7TrijhTE8papVK6znn6+RqHr8lzdv3qUBA+br889XxYphgQKZ9Vyv2ip1ee5E10cwjO++W6927T6LhfQfVoYMKVWnTnF163ZdouviA//8s1tPPTVL33+PK/WJ0SA9onW/ChXC4molOSEQOtHi4iyJD4mUR24oP4xscgIhvrYY0YoPIfu7IWAInBYEcOnAcjF69PF343ABxEUT9zyISRAFKwkBN3C1893XcDNp0MCz+HCvLKiCey6unbiSRL/PRF9wqcPNMUbo8URVDYHs0cMjW36BZOHuBcnCne5MK7jw4qoKEY9OtiBZuO62bn3s7lgQfcPVB1nEPckv3BPBxRO5wY07gEI47ZEjF6ptW9zgYp7sH1LevJnVps116tr12kTVBkmYOHG57rxzvAv+EZNoZc6cVnffXV6DBtVLVD3+y8uW/aUnn/xCn3xCVLkTidZVV+XTsGGNVaZM4iPmESKcvjVtSjCMEy1o2bKl0/33X53oYBgcqs+bt041aozWgQMnRogkDP9NN12uDz5oHAiG69ZtV+fOn+v99xfGGqCiaNGseu+9u1S+/PE5SE+lcojW7NlrdP31I2IlWpkypVKTJuU1fPhNp/L5E945FgxjZSzykUL582fR/PmtVLDgkbvhgdRqHwkCgdCJFlnnCVO+ZMkSXXbZZY5ocUeLUOQkRLziiividcX7448/tGnTJqVLl05FixZ1uT38cLJ//fWXNm/e7KxjRNmLHmaWSb5mzRqX7T56IREwebxiDRIRC6pGtIIQNfuGIWAIBIoAQSBQorlLw0Vi7koSpAGShbWCeyhFiwZapQsEwp0ILlTjRseF6aBJlt9in2wRsh7LFiSL+wbNmgUf/Q/iCMnCZ58IjpAs7gzgmkmQmTO1xCRbkCzu/nJ340gU28C6BoaQLeSD+2Hcu7j+eo98lT8SfCKAyrAuTZv2P73yynzt3Hkkn9vR7x52imaLFmXVsGGJRNUG0SJ8d69eX8ca3j179gy6445SatkyGAL555/bNXz4j5o0iXswx5OfVKlSqGzZfM46ctFFiU8vQMQ8CFCPHrOPhHePDhVBIwi8cIXuvrt0ojBEB/vlly3q0mWmNmwgMNPx/TrvvDS65ZYSeuyxI/duE1UbVp89GjlykQv/H7Mu7jAVLZpNzz9fU0WKZE9kTXhrH9KSJZv12GNfaNu2EwOI0bemTUvrwQeDkf2tW/fq5Ze/0WefQbSOd5tlTvz11w517lxF7dtXVOrUic9/lmiA7ANHEQidaFHBDTfc4PI+QbD8YBgQrVGjRqlSpUpxEh6eHzhwoAYMGOBcDol41LNnTzVq1MgRNnJKEfqc3FPjxo3TjTfeeJzFjPebNGki3Bf96HsE5LjnnnvUv3//BLstGtGyGWMIGALJCgHIFaRgzRqPUOHehqWJoBAEiyDoQ9AkywcAyxYuabh9E+ghSEtWTJB9soVLGlasoC1ZMeuDZL3yiudqSd/OREtWzD75ZOvddz3rY9CWrJj1ETCGwC+4YULCA7JkJav5Z40xBJIRAhw4vP76Anf40KpVefXoUUVp0waTBDoZdfOMbUroRAtyBFGBKGFZwoqUPn16Z4onIAZJdeMqJOJt2rSpXn75ZZdA8eDBg8qQIYPOO+88Z7kaNmyYI2G//fabRo8erYYNG57gmojFC5JH4b8haQ899JCLeEg7ElKMaCUEJXvGEDAEQkcAqwEBDogmx90aLC6E2ceFj78RoYk7U0G61cXWKcKNU3/QVpHY6iJyFa5brNdh5M+KXifkgKiCFD8ke+iDmgQVsAcSkRYM/ZDNYVULhniRMGbJOblzWP237xoCpwEB7i6OGfOTevb8Ug0bllSfPrWUJYvl1DoNQ3FClaETLWrcsmWLhgwZoqVLlzrL0pVXXumCY2TzQ7rGgcR9993nyNmIESOc9Sm6W+CGDRucBQvS9MILL7j7X7ERreifpg0kXJw0aZJzQUyo6+COHTscqbvtttuUP3/+BL+XHAbY2mAIGAJnCQIoruQoeuklLywx1oJy5Y7lvjpLumndMAQMAUPAEDh5BLh7N2nSSnXs+Lmuvrqguz+YO3emk/+QvREoAqETLUjKHXfcoc8//9xZkHAd3LNnj7MsQaBwIYyrEK2QYBoFChRwd7TKlCmj3r17q1ChQurYsaMIHT906FBH3F566aWIRGvbtm3OKla+fHn16dMnotsgli/cEv2yc+dO134X3j0JiBYujytWrHB5x8CsRIkSjpSCwb///utIIvfVrBgChsA5ggCWKqK6ER2PRMjklfNzw50jEFg3E48A+8fKlSu1fft25cuXz+0lfuRf9jnuQ7P/FC5c2N2Fjl74+6+//ur2Je45X3LJJfEelia+xfYFQ8AQOBkE9u2L0qxZv6l9+2kuAuEbb9QL5E7aybTBnj0egdCJ1k8//aQKFSro3nvvVfPmzZ01CHJEDq2PPvpIVapUidNCRLRCXA7bt2/vfrdr186RJUgaoeLffvttlS1b1i34ffv2VYMGDeKMavjpp5+6NkyZMsWRLSxrcZWPP/5Yy5cvP2pBw5LG5tOsWbPQiRabGda5d9555ygpveqqqzR8+HCNHz/e3UcbNGiQLr744uMsfCbYhoAhcJYiQNS9fv28pIy33+4lM74g8VGzzlK0rFuxIMAB58KFC/Xqq6+635AoDi4feeQRtx/iyv/JJ5/oqaee0oUXXuj2IAJV+YWgVu+99547HGWP4vlbbrlFXbt2dYGlrBgChkDyQYBAHT/8sEGtW092gTFGjLhZpUrZPD1dIxQ60ZozZ45q1qwp7ltBnCBas2bN0q233urc8fgdF+m59tprBcnANRALTqdOnbR69Wpn5Zk6dar7LiRo2rRpKl26tJ5++mldf/31J5At7naxKRCVkDq5Gxap7N+/3wXe8F0Vt27dqnfffTd0ixabIcE/2OSw0BFEhE0Ncog1jTZAtN58800jWqdrxli9hkBSIkBkQQILLFggtWrlBYOIx+U6KZtndZ0ZCOD9QQCo33//3e2TxYsXP5rPknvSuPVzgMdeU6pUKT377LMqh1vqkYJHCHeheTZv3rwukBXPduvWzUUVtmIIGALJCwHywP3yy98uz9fGjbs0eHB9Va9+cfJq5DnSmtCJFuHVORljYSfaH6QKaw0LOydoPvmKDW/uX/3yyy/OkpMjRw7VqVNHRYoUca6ILPoEuYAUPffcc85tEMtX7ty5XUh3TusInEH5+uuvdffdd7tw8hCuSAE4YmsHRGvkyJGh39Hau3evqlWr5iIx9ujR4wS3SgJ/QLQGDx5sROscmaDWzXMYgUWLpOefl9at81wFCaV+BiR4P4dHLNl2ncNNDhnZb1u0aOH2YQ4sOUzkMA/vkLlz5zrr1J9//ukONbF0xVYgXXyLw9Pu3bu7/cqKIWAIJD8ESFGwZs1WPfbY51qyZKP696+vG28slvwaepa3KHSihZUGgsMpGkTCL61bt3ZuDJHuGi1evNi5CebMmdOdvvE+AS0qVqx41N2Qf7/gggucJQgSxd/79evnXBPJ24VlCjfDZcuW6YsvvtD5pxAFKamiDpIPjPtmWPAIvBEzKqIRrbN8Nlr3DAEQIGrbF1944du5i0nC3CpVvGiCVgyBU0CAQ81nnnnGBZfyDyA5nHzwwQedlwgugRAmXApxnX/yySePs2hRJcrChAkTNH36dHd3mojATzzxRIKj955Cs+0VQ8AQSCQCbCdbtuxUt26zXKCMF1+spfvuCzC5fCLbdy68HjrR8kGENHFfCwvUpZdeKtwCExL1j7tS3333nXMHhGBxSTf6e9yd4mQNUsXlXlwk2Dh4lk0DokUeLYJJ8Eyku1lxDXhSES1OEnGVxG2wcePGRrTOhRlofTQEoiNAZMEPP/QiCxYq5JEs8hCRHNiKIXCKCHDwyAEkFi0OJHHpJ8AT7umQL4gT97Nmz559lGixF0WP9Mv+xHuLFi3SDz/84PZULF9XX331KbbKXjMEDIGkQuDff/fo+ee/diHgu3WrorZtMVjYvpIU+IdGtIhuxEIOEWKxJpiFd1h72BElrFO4KVStWvWkXfmSApjodSQV0SLSIYFD2Ai7dOlywl0yLFrcTcNqV7BgQQuGkdSCYPUZAmEiQGTBYcOkESO83Fi4C4aVdDjMfti3kx0CWKm4V4XbPZaoBQsWuABLRNgl/QqRBAkqRdoU/o3UKeSaxAU/toIrItF7IVm47lsxBAyB5I/Arl37NWAAiY3nqVWrq9S9e1WlT2+eEmGPXGhE65tvvnH3jYhOFFfhsu2MGTNOyZ0vbGBOB9GClHKqyB22119/3Vn9uIeGy2PdunX1wQcfiOiJuGISGQorH6F5E2IZTEq8rC5DwBA4SQQ2bpT695cmTZIaN/YiC+bPf5IfsccNgdgRYD8mGAYeIR06dHBeIOwzBI/CXZ3UIQSN4j4z1qpWrVq5v3Efi32Jgz0IGF4iWLIIQEXwDO5Nd+7c2WA3BAyBMwQBEhuPHr1YPXt+pUaNiqt371rKmjX9GdL6M7OZoREtFuWxY8cejd4HKfDdELBqQSAIUX7zzTcftXYlVwixaL01YoSa3HGH8uTPrxQpU4bW1L/+/NP5x0+eMkW5cuZ0+U6IqMjp49Rp05yl67zzznMkq0jhwo6QXXTJJUa2QhsR+7AhEDICq1ZJffp4kQVbt5aaNZNO4S5pyK20z5/BCOzYtk3vvPWWI0epUqZU6jRpdH3t2mrboYPyRiP074wZo08mTlS3p59WuvTp1f+VV5y7fctWrRwxmzJ5srJlz+4IWOXKlfXEk0+qSDG7XH8Gi4Y1/RxEYN++g5r2CYmNp6p8+YJ6rX9d5S0YORr3OQhTYF0OjWjFbCHuCUQKhCBwqsapWHT/78B6FMKH/t22Ta+NH6/r69d3oW3DbDfZvXbu3q0VK1c6N46sWbKoeIkSypE9u/7butUljPSDinCpmWTGWLXCbFMIkNonDQFDAAR+/10aOFBavly6/36pbl2LLGiSETgC3MQguuCq1atdVEHc9osXK+Yi2x6KVhsBmXD7x4LFXo1LIQejBQoUEAeOK1ascL/z5smjS4sVc9GAo78feMPtg4aAIRAKAof2R2nmV2v09NOzdeWV+dSrV3Vlz+5F6j6XCmnZ84bc4dCJFsEouFNEYkNOwSiEYCeynh/uPeQ+Jvrza/bvV6UDB7Q5Y0YdtkvpicbTPmAIGAJHECAkFMXWFRMJQ8AQMAQMgdOBwKHD0jkYGAPftBskfRYy5qETrT/++ENly5Z1gR24YMvpGKFmuVdETqiSJUsme2vM3zt26MVPP1XNWrWUJ1euZN/ekGXGPm8IGAKJQWD/fumjj6QPPpDIVXTPPVLBgon5or1rCBgChoAhYAicPAKHJSIS9u79tb7/fqN6PVddtateJEJkxBaTEAs2iZqiTr6mWN/Ai4sbYnFdyNkvaV9AdcX2maySCoX4fT4dOtEiHGzNmjVdEAcyyEOw+G+sWeTuIMLeqYRcDxmX4z6/Z/16fduhg67q3l2ZIIapEI0Qyr590rhxnvJ1ySWWNycEiAP/5A8/SH/+KV1zjZQzZ+CfP+6D27d7+ZVKlJC4F5EmTbj1zZ8vYYUuV07KlSu8upYskdas8cKYhx0AYudO6auvpDx5pFKlvDxVYZYff5Q2bZJKl/b6RmTBoUO96IJVq0qPPeaNpVm0whwF+7YhYAgYAoZAHAiQ2Hjd//5Rhw5faPHiTWrZ8kpnUDgYdbxjMNvU+een111NS+n8PJkTj+dhacc/uzVq1GJt33EinUqVKoWuueZCValVOPF1ncYvhE60yJ1FyHIyyDdv3tyRqtGjR7vQsO+++67q16+fvAM5/Pef9OijXm4bkoaiJF14oRR0QIw9e6Tu3aXBgz3Fi3quuMLI1mmcHPFWPW+e9Pjj0k8/SW3aSO3bS/nyxfvaKT2Agt67txf6u3Bh6cUXpcqVwyNbELpu3SQCNUAGHnxQyhuCJzNElXrmzpWaN/fwpH9hlF27pNdfl954wyPFzz4r3XBDeGRrzhypRw/p+++lBx6Q7rxTmjjR+7n9dg/TCy4Io6f2TUPAEDAEDAFDIMEI4MX+11+71LXrTI0cuVCHDx+M9d1s2dJq0qQWuu66ixL87bgejIo6rMWLN6h8+cEkfzrhsdSpD6lBg7IaP/72RNd1Oj8QOtEiNxQug4SNJQgGhYAOl19+uaZMmeIu2SbbQA6QLKKA4eaDuw+lZk3vNPqii4IjW3ybxKRvvimhscvm4wAAIABJREFUDFLKlpWGDPF+p7Y8B6dzksRa97ffSh07eko0KQzIE8f/t20bPCGBZPXqJY0cKf39t9ecq66S+vYNh2zNmOGRH0jQoUPSeedJTzzhkQUsQUEVrD3UM3OmN7+w0EE+IHYk6w2yMK8GDPBIFhZICjmCevYMh2xBwp95Rpo9W4qKkjJlkrJn9wheq1ZSkyYWWTDI8bVvGQKGgCFgCCQagb//3q0WLT7WlCnLJJ3oNZMtW2p9/HEzVakSFNHaqPLlh8TqPJg6dZQaNCil8eNvS3S/TucHQiVa5N8gjxZRjnr16uXyc5Crg4hG3bp1c3mikm0OKN+SNWHCMZLlj1StWh7ZCsKyhbvg009LgwYdI1l+PVi0qMcsW6dzjpxYt2/JgogcjHbqgxtau3bBWrZwdXv+eWn48GMky29RxYrSSy9JlSoFZ9n6/HNPHhct8giCXzJn9qxNQVm2IKhPPeUREf8Qg7ogrETfC9Ky5ZMs5tj69cePJ3PLJ1tHkqonWti+/tqzluGiGB1DPnzvvVKXLp7V2oohYAgYAoaAIZCMENi2bZ86dfpcw4Z9FyvRyp49taZObaEKFRKf5xGXxRUr/tJll70RJ9Fq2LCUxo0zohWriBBKtn379kqXLp1LlEioWP6NvFAk3IVg9ezZU4QoT3Zl927pvvs8F5/oSmD0hqKglSyZeGvThg0SLkYQrtgKp+5jxkiXXSaFdTcs2Q1AMm4Q5Aoy9d13x5Msv8ko69dd57kQBuFeum6dR3qOROw8AZlLL5Uuv9yzmCS2IOvcy6JOLFkxC2Tr6qu9viXmThHfpk//+1/s8wvLVoUK0sUXByPzJAPGeuZbA2P2C0s797Wyci02kQXrpt+3mCSLT4Mhrsj8hH0fLZFdsdcNAUPAEDAEzi0EIFqPPTZNI0d+HyvRSps2hapXL6w8AdzRwl3x3393a8qUVbGG3sCiZUQrgvyReZ6s8c8//7w6dux4XMCLxx9/3IV8nzp1qkt6mOysWlgRGjeWZs3y3MJiK0QJK1Ag8Yrgv/9Kq1fHXQ8uVEQnMxfC5LHaYa2AaP38c+xkBHIF+cFNLDFkxO8t5OCPPyTu8MVWcOVDFtMHkNkd6xx3srDm+mHHo9cJiSxaVMqWLXF949u//SZt2XKixYf6wK1IEfJABENWmWNr15JIKHYMcecDwyDIKhiSG4u+xYah7x6JmylE0oohYAgYAoaAIZBMEIiPaKVOnUIlSuRW1qyJDyTFFrlr1z4tXrw51t4b0YpHKEaNGqVWrVrpyy+/PIFMjRkzRg8++KD4feuttybPqIOc6nMn5csvTyRBREcbPdqzaCXWyrR1q+dqRrTBPXvkO6K5W1kogO+/7wXhOBJhbt++fc79Mn369Edxwz0Tsprcozcmk3Uk8c2YNMlzbcMiE71AEHANI6gJd/iCKCjsuNghHzGtWsWLe66DtWsHQ7RoL6SeAA4rVhzfekjWQw9596eC6Bv3sugXLoTRLT9gSKAIMGR+BVH++ccLHjJq1IlWLQgdd6luvTUYokV7J0/2XAexfkYvzOG77vLuuzF2VgyBJEaA9CrsIewZadOmdT8uutjBg9q7d6/bQ9hbYrs3zVUAnuM3hWfSpEmT/A5KkxhTq84QOJsQ2LZtrzp0mKZRo9i/Yt7ROizuaH322b26+upgXAeXL9+iyy/HdfDEaN4Ew7j11lL64IPGZzTEod3RIvgFYd1btGihvn376vzzz3dAkVUekkUOrUmTJql69erJd6HmPgf3RaKTLUgWQQlw10osyfJFh7DdBFEYN07P7NnjcgZ0yZlT53M6Dtnr0kWbo6L0Wr9+LjQ+iZ8vvvhiPf3006pSpYpuv/12NW7c2P1kzJjxjBbIZN94lPY+fSTI1ubN3r06FA9kgbEiqAl394Is1MO9qehkC0Ud8gDJCtr9lnuJEIVffvGsMljLHn7YOxAIsm/cz6JfuCtCtsCQIBEQsKCJCJZBSGl0suWTrIYNPZe+IMvUqR6GuJiCIff37r5b6tTJ7mcFibN9K8EIrFu3Tm+//bY+/PBD7d692x2AtmnTRjt27NCAAQO0aNEit3+wjzz00EPKEy3wDW7/H330kV5//XW3/3CwRzThJ554Qpfh1m7FEDAEzgoEtm/fp86dv9CQIXPiCIaRXpMnt1DlyonP/cgdLcLJlyv3pnTUzHAMxlSpDuvaa4vpk0+aKEuWALx2TtMIhUa0tm7dqrp162rBggWqWLGiizJIIdz7woULddVVV2ny5MnKGU/uoY0bN+rNN9/U0qVL3SbQrl07XXHFFS5iIRsG9RBUA+tZ1qxZjzuJ4+TtpZde0vLly93G4J/SQU6aNm3qTvPiLZAtFGjcCLnHgaIWxn0p3LU6dNAj48Zpd5YsennECOX46y8XlW13pUp6NCpKC379VR3atdPFF13kLIX0F9JarVo13XvvvbrvvvuUOWiFMV6AzqEHcAnDGkE4dwgVFgoCVSxf7t3pgyCE5Q4WnWwREtwnWUG4DMYcQogBpA7LFlY7SBaubkFYsmLW5Vu2ICS462LJCktxi062uI8VtCUret/AcMoUD0PkpVkzs2SdQ0tFcusqB5y467Nv3n333SpTpozb/9h/V6xYoZUrV6pkyZKaPXu2Zs2a5QjYHXfccbQb//zzj/NA+eabb9SoUSNly5ZN2bNnV/HixXUeUUmtGAKGwFmBwMGDh/S///2nZcu2xNqfTJnSqlKlAsqSJSjXwf2aM2et9uw5/poO1vf167erb995Kl++gN58s77y5g34QDSJRiw0okX7OSHr0qWLuK/luxvw7+XKldNrr70W7/2szZs3q0GDBm5D4L4Xp3A33HCDi1pIoI0iRYqIwRg+fLiLYsi/RSdP/G3gwIFuE4Fo+c+y0VB/Qq0/e1ev1uI2bVTy2Wd1XrlyShFWuPWtW9WmYUPtzp9fffv3V/YcOVzo668feURNV6/WgKFDVf/OO5XuiNUqKirK4Xr11Vc7ooX10IhWSDNn4UKpc2dubnqh1mvU8CxJ06d7941uuin8nEiQrfHjvbDkJLUO2pIVEzqIAmSfKJvcRwyrEAwGV8Xq1b07YGEW+vPJJ15/SDId9sEE1nCSMRMgJey+hYmbffuMRgCCBNG68sor3WHl8WcCh48eQuJlwnN4SZD30j+chGiR93LTpk3q2rWr7TNntDRY4w2BMwOBqKhD+uqrP9Sq1afKkyeDhg69RZddlvvMaHy0VoZKtKiHKIOLFy8Wbgv4hUOSOE3LkSNHvPmziE7I4j5t2jTlypXr6PP4kvPjW7BwP8SVbtCgQRGjGP7444+68847nZULaxv+5Qkp/23bpqFvv607GzZUgXz5QnV1bNO+vXbv3Km+L73kTgwpr5Pc+cUXNfrii1WMiI0obUescfjMYzE0opWQkTzFZ/zkvQSBIBR4uXLBhVM/xSbZa4aAIWAIJBQBXM7Z9zJlyuSsWBxI3nLLLe7gcv/+/VqyZImzVmHNYm/GLf1SgvocKf/++6+4d41V66KLLnKWrJtuukmVKlVyEYWtGAKGgCEQBgK4Fy5f/pdatfpEmzfv0ogRt6hq1TMrkFToRCsxwNerV8+Fh+d0Db/wUqVKOesNF3axbpGfCxLXqVMntzHcc889cZInrD+PPvqocyP8+OOPj94ZS0j78GEfNmyYbrvtNuXPnz9cotWmjesb99p8otW9Z0/N+/RTDUuVShf/+adSckeoUSNn0TCilZARPMVnuHv11lueBYtw47iBXXJJMJHwTrFJ9pohYAgYAieLAHvec8895/Yv9tCff/7Z7Z+PPfaY8zCZMGGCcyvk33DNx2pVunTpo9VAxpYtW6b58+cLT5Nvv/3W3e1i78XrxIohYAgYAmEhgDfahg071K7dNM2a9bv696+ru+8+tj6FVW9Q303WRKtq1arOf7xs2bLOgrVq1Sq9+OKLzirlX8yFOBFog42CjSGuUPF0lO+ROPmuu+6KeD8LP/U1a9YctaBB0v766y93r+t0EK3Bgwdr8PDheve111RywgSlIlhBhw4ueezBjBlVsUIFs2gFNSP87+zdK73+uvTGGxLBEoi2h7tZECHbg26rfc8QMAQMgQgITJw40Vmk2MOaNGmiefPmubvPkCpcCTm83LNnj7No4VZPgAv2WiIQxlYgXFjIsGz14eDPiiFgCBgCISOwdesede8+W2PHLlaXLlXUoUMlpUqVMuRaE//5JCdanIJBhnBhiK/gEkfQDFwIsWxxORfChTsh39iyZYt+//13PfXUU8594ZNPPnHuhLGVZ555xpEzcndBlmILX+u/R8AOTu384p/mQfDCJlpY3Qi/yybnW7S463bTjTfq4bZt1e6RR3Te8OH6t08fbb7rLhV68klVrldPrR54wF1yTgiu8eF+zv+dyIJYr7jLQ2JZAl1wX86KIWAIGAJnIALck8a1/rrrrlPbtm3dvemhQ4e6w0fu9rJ/QqoIOtW7d293fxnC5Ydz9930/YPMOXPm6OWXX3bWsO4EsLFiCBgChkASILB/f5QGDFigHj2+VPPmZfXii7WUOXMCAtslQdviqiI0ogUJypAhw9GIRBAkyA6RArEQQVogSJECUuA6mDt3bnc5F6IFCcG14a233lKWLFmO9omTuc6dO7ugF3nz5nXfj+43DmmqVauWy9n15JNPxnlKFxdIhLZlU0oq10GiMUIw6QP32e6//363SY4YMULFLr1UeXPl0rJZs1R/2zZ1vPFGVScXUe7cKl6kiCOgBA5p2LChka5TmVi//uoiPerHH70ocUTCiyZrp/JJe8cQMAQMgdOJwPr1610I9y+++MJZsTZs2ODuYhGtl4NF/r1YsWJCISDwBWSMwBkEmuJQkr0P18Jff/3Vvcd9ZyIPEoSKvcqKIWAIGAJJhcCBA4c0btxSdez4ha65poAGDKiv/PmTb/TT0IgWLnos3v3793cLO3epateurWbNmjmi8/7777t7T+TaisvdD3KBXznfIpre448/7nzKCWdOPhB+U/i77z6I7zhuEhAqAm+wSdAGrGLk7iKEbVz1xSUkhMYdPmaMc7nInzu3UoboPkbYdnKQ7dqzR0qdWpcUK6YmjRrpvEyZNHn6dH391VfubyVKl1bjjBmVu1cvjV25Uivq1NF+Li+nSKFrq1ZV7WrVIgYGSaoJcUbVA7nq0sVLDMy9LIKOkP/IiiFgCBgCZzgCa9at05Rp09w95UKFCqlenToqWqSIli5f7vbGdWvXKle2bKpZo4auueYabdu+Xd8sWODupHKvi7Qs02fMcHeIIWV1r79eJbizasUQMAQMgSRGIOrQYc1dsEktW05UtsxpNWrEzSqZTCMShka0uFtFXidc+/DlJo8WFqpHHnnEEQDcEjgtg3zFRXx27drlrF5z5851odnr16+vjh07uqTH/F67dq0Lb164cGFnLStRooS7q0VkJMgVmwluf1zYxXLWo0ePUyIf+9at09916yr39u1KEylJMeG2Bw3ywkb7EQ1JWvr++xJ3fiIV8uwQPtzPSYLST3LTDRu8d/2kpylTegly+U2S1wMHvESvRCgcMMCLiEfeo6+/lvbvj7tG3iGCHheZ/STHw4d7d5K2bo3cVsJ9Q0T8hJYrV3oJl8m5RNviKrjfDRzohSb3I1VhNZo8Wdq9O3KduPDde6/XTwrvcDcAfCIVQqG/8opEcloKLqHcb8MKSEJoSDMRHGkPOdN27PDwKFhQ6t1buv76Y/j06ye9844X4j1SwQpGCGU/JPq333rJa8GJcYyrkKeqb19vDBlfMCFf1+efR5Yf2s4dMpL9EhmR8t57nizSp0ilalWPXPoJglev9vJLkdcK+YqrMA7IDwmTwY9xJyEwsg5RjauA9z33SC1bSvmPZJbnXfr58cfSPtJ1x1HIxUeCYwKT+GOJHBIVMpKsM57gc9ttx6yTJB1H3jdujIxPvXpSmzbH8GFe0k/GNFJh7LGM3nCDJ2Mktn71VemDD7z/jquwbiDnuKv68+vTT715s2pV5DorVvRkm98U0g5Q57RpkccSmUFekR8OFhh38BkyRMKNNq6CjN5yi/TII8fm1zffSK+95s2vSKVYMa+tdep4TxF2H3kdOzb+sWzeXGrVSjr/fO9d5IY6//gjcp0cnJB0m6TzlGXLvDWT+RWp5MvnuRA3beo9xfgRJGfwYGnnzshjCT7U6cs66zLr0c8/R66TnI2MSc2a3nPM4zff9OZ1pDUW13nwYUyYl6xxJFdHZhlLf91FJvkbP/wbclelipcvzydPS5Z4ckdicf+56PuP/z7r1kMPefLjFwgauf6YL3EV7n+BD+uPP5akemCtxLMgUmFdZ7+sXNl7ihyHyA/3lyMV8nay/jCnKayxzC/yIbL2x1XACHxwKWdvoDCGzz0n/fBD5DoLFfJk4Oabvee2bPHkh/GMNJakngAf1mPGB7znzfP6zTfiKowR8sP67Ac0AR9kgLUgUsmd28sbyvpMARPmF/hEWpuRNeYXso0Mss+RX5I5Ht+6Re5J+njk4Nz1jbEEo0gFXYk1nT2BQvuQH2R4+/a430T3YS9h7l94ofcc8wtc58+PXCfy8/jjkp9jDnxYs5D1SHs76yopYbj3Tf2ssaw/4BztmsoJlTNP2Uto6xVXeH8m56p/tSFSa7mew1giez4+7JXgg94YV6F9yM3o0d5+Sb9Yn5k36DCRCmOPDoNeQMFgQNuR9UgF+WZ+vPyy9xT4sHawF0ZYYw+nSam1+zLpvnS367fD2TRiSH3VuCaf9MD90tx5ketkTiM79CvkEhrRot1ECsTahGUKtz3uD3HZliTD/D++4P49pEj95JIu4Wi5sBu9cLIGSYvrwm5Q2O3atEnft22rsgULKst558V9vwthuf12iYXVbysL26JFkQWbhkI+2FT9y8coSRMnRt7IeQ8lAMWKzQnBZAKyeKNARppMLMYokSzIfuJmFhkWKiZHpIKSdOONx0ghC+OHH3qTMdJiw8SHhLBR+fhwD+qXXyIrV7SFRfzqq4+RHt4hh1UkpZ73UHAgk35ibBZGcPWVMiY0igiLHgshbjAsiuBTv76nYPv4oHCgQMZHClEC2DR85YE8SlOnRt4caSvkhY0VfFhgIQ8QSnJMxTeW5KBCgfRJM3m/5s6NnzST2wni7Cv1jCFtBZ9ISgD1ID/gw1gy7iQfRtbjkx8wRkHy8eFdlB0UO5SJuAqyDnHxEyczlijJ4BOJFDJ+4MNG5c8viBLyHmlDph0lS3oKlo8PG/KMGfEr9fQNkg4+jCVKAPIDPpFIIXKHnPPjH7osXerNy0jKFW0FF/rp44NiTaJ1FJ5I85IDIuQV+WHzYdzBB9IUiRTSLxQW8PHnFwod/Vy7NvIagkJHnSVKeM+xmdJH5Da+sYRoIz9+HjkU3q++iv8AhMMW6vQPQDZt8t5DfiIVlA3WH9ZoCmPJOsD8iqR8Mi9YX6nTvzvMYRS51eI7ICIpObj6IdY5/ELJBp9IY4l8gw/vUj9jybxCZiORQsYSgsUa6Mv6n396Y0mboxeejd4G1i0OF30Cy7OsH9QZ6aAHWQMflDJ/LCFY7JkkF49UWNfZL9lrKcg647F4ceT32IN8fHiSuchewjoSaSyZl8gPa56/bjGGvBefrHPAyIEWffVlHSLKeMannPMOhxH+WKIXsGdGIoWMD/JDW/nt48P6zFoQqUDuKlU6RmDBhPmFgh5pbWYswYe91l9jmV/stfGtWxz01K17jOD7awGHfZEK9bCmsydQaB/yQ53xjSV7CZGb/YNJ5hd6AHt1pIL8IHdly3pPcQjOnETWIxXwQW+iTv+wAnw4mIxvLFk70Jv8wxr0D/Zo9oVIhX2PsfQJLPiw1kGcI62xtA98OPz3x5Ixefvt+MeS55EBf91Cb2GNRdYjFX+tRP+hMC9YO959N/JYpkihwzmzaWPVm9W6+wLN/WqNBrx2g5qmWir971fpUISDbfrJ3EoC1+dQiRZ3pTZu3OjCqffr18+5/xGGnQu5EKyE5rGKPELh//W/rVs19J13dGfTpiqQLVuoroOn3BsURtg5E/epp7yTgLCTsZ5yY5PJi0xmLHhDh3oLPSfI/saUTJpozTAEDAFDwBAwBAwBQ8AQiBuBHTv26emnZ2nMmB/1RI8b1KFtOSWXEBmhES2sVu3bt3d5NwhcQVAHAlkQQY8cHbgQnimJDnFVJDRuUgTDSNRE4hQH9zZMt5xGYI73Xe0S9eGz8GVOTLH+cYqFmw0mfIsseBYOtHXJEDAEDAFDwBAwBM52BA4ciFL//gv0zDOz1bx5GfXte70yZUpz2rsdGtGaNGmSWrdurZYtW7o7VTNmzNDYsWNd5KJXX31VNWrUcPe08uXLFzHU+mlHyLnEniFEyweLe0RYt3Ap5J4RPtCYSa14CODexL0A3LjAiTxZvpuWYWQIGAKGgCFgCBgChoAhcMYhEBV1SBMmLFfbtp/pmmsK6o036itfvtMbkTBUokU4dgJiQFQgWJAvEiFOnz7dhWp/4oknXA6PmHevktvInnFECwDxGeYCd968npULX2//InRyAzgp2wO54jIrrpYEUsB/OY6knEnZLKvLEDAEDAFDwBAwBAwBQyBxCBwiIuHcP3T//ZOUNWsGjRnTUCVL5krcRxPxdmhEi9xThGInsSGRARs3buwiAxLUgsLdLQp5ryIlD05E3wJ79YwkWvT+p5+86Epc9CTiEBflz+Vw5Z995lmyuOyNpY8LrUY+A5sn9iFDwBAwBAwBQ8AQMARONwKQrWXL/taDD36iDRt2aNiwm1Sr1pHo00ncuNCIlt+PM4lQxYX9GUu06NC6dV5oa0LQEor21luPRaYjGARRqSKFrA9SILlDBtEOMQ+Zay6RpIgAGb0eQsUS7hZ3Su6uEWHL3CmDHF37liFgCBgChoAhYAgYAskCAVTcjRt36NFHP9O8eWvUr189NWpUQgcPxp6GyItinjpwFTV0opUs0E5kI85ookXfcZODXHB3ixwKrVt75IrohORFIB8VYZrDJFyEwcWKRHhT8hb4IXITOTYnvO7fu8JahTWPu1fkEho2zAu9T/9xp7RiCBgChoAhYAgYAoaAIXBWI7Br134988yXGjJkoQoUyKING2LLf3hYuXNn0pdftnDPBFmMaCUAzTOeaNFH8j1wV4sElCSWJOkdyR3J4UCuBZJvhkW2uC9G4kJyeJB/CcsS4ef93DIJGIMEPQLJoh4/mSxJTcn/QC4hyCWRBS0KY4KgtIcMAUPAEDAEDAFDwBA4GxA4cOCQXnvtW0e49uzZLynFCd3C4WrJkrYqVix7oF02opUAOM8KouX3c+RI6YknTkwICdkip1TQQTNIdEhmcixnfgJckv6RYPn++4OzbJGsmTxYkKzoyX2xaJGNHUua5RVLgLTbI4aAIWAIGAKGgCFgCJxdCOzfH6WbbnpPX3xBkvoTw76nTZtCS5c+qksuMaKV5CN/1hCtXbu8e1pYr3AnjFkqV5ZeeEEqXDiY+0tkTCf4BNnIY2YihwB17y6RCTyxBOh//5O6dZMWLPDuZ0UvWNCwcpErC5fBsO+HJbl0WoWGgCFgCBgChoAhYAgYApEQgGjdcsv7mjZtuRGt5CYqZw3RGjvWIx1btiQ3iMNtD4Ex3n1XuvFGKUOGcOuyrxsChoAhYAgYAoaAIWAIJCsEjGglq+E4vjFnDdHatMlz4/vkE2nPnhMRL1rUS+AbVIJjLFp9+0obNkiEf4leCLzx8MNS/frBWLQIXx/dPdGvCwvWXXd51rMiRYKx1CVjWbWmGQKGgCFgCBgChoAhYAgcj4ARrWQsEWcN0QJjrFlt255Itgh3PmiQVKWKF4I9qEKkwyeflP788xjZIqw6Iec7d5ZyBZREbvp075vLlh27C0YfmjWTnn9euvDCoHpk3zEEDAFDwBAwBAwBQ8AQOIMQ2LcvSjfe+K5mzIjbdXDJknbnZjAMcnFt2bJF6dKl04UXXqiMGTNqz549Wrdunfbt2+eSHufMmfOExMeHDx/Whg0b3LPRS9asWWN9Pi55OauIFp386y+PbE2a5Fm2IFnc27ruumBJFnVhyXr7bS+U/Pr1Xgh5rGqdOkm5cwc7RadO9cgb0Q0JvAHJIugGFjq7mxUs1vY1Q8AQMAQMAUPAEDAEzhAEyJ/Vs+dXmjBhqaSUJ7Q6T56Mev/925QnT+ZAe5Ssow5ClIYOHapXXnnFkahDhw7phRdeULVq1dS2bVvNnDlTO3bsUOHChfXmm2/q6quvVqpouaB4/o477tC8efPcv5OM7K+//tLdd9+tfv36OcKWkHLWES06jWXr0Uc9dzvCvl97bfAkKzq4Y8Z4ebQaNJAef1zKmTMh0J/8M+TrIjAGoeoJI2+WrJPH0N4wBAwBQ8AQMAQMAUPAEEg0AsmaaH311Ve6/fbb1atXL9100006cOCAzjvvPO3evVsTJ05UzZo13b81bNhQ1113nQYNGqQMMYIdYA3zLVp///23I16tWrVShw4dlD59+gQBeFYSLXq+bZsXpY/cUmEmK6YuL0W3lCOHlC5dgnA/5Ye4i5Ylixf4wixZpwyjvWgIGAKGgCFgCBgChoAhcOoIJGui9cADD2j79u0aM2ZMRFJ08803K02aNHr77bcjWqlGjBihl19+WR999JEuvfRSZ+FKSKENw4cPV5MmTZQvX74TXBQT8g17xhAwBAwBQ8AQMAQMAUPAEDAEzh0EkjXRqlGjhrtjxb2sTZs26corr1SPHj100UUXHSU7a9asUaVKlfT444+rTZs2ShtHIAfIElaxUqVK6aWXXopIyP79919nNfPLzp07NWXKFFWvXl25cuUKlWjhIonLZFIU6qIkZX1JUZdhGIz0JJV8JFU9PiomH4mXj7MZQ9BJqv4lVT1+n87G9T6px8swTNz6cbav90mh4yT1XpbU61RSYnjBBRcoXVSOAAAgAElEQVQk2OhyqpKfrInWNddc4zY8n0BBpurVq6e+ffs6CxcugS1atNAff/yh8ePHq0CBAnGSoKlTp6pZs2aaPHmyKlSocNxdrpjg4Za4fPny477FHa+omEl3TxX1CO/5AuYvRiFUcfSTSVmXvzmdbf06WzGMrkyEPWaGYTCzPClxpK6w5cJHJfqmmxR1nu04nm0Ynq1rVVLKoWF4Zq7B0Q9QgunBiV85W+WQnhLHAT5Qu3btsOBz303WROvaa691IPTp08dFHIRoQYDef/99Z5Hq2rWrJkyYoA8++MBZu+JyBYQgNWjQwH0D90GiDkYqRDLk7pdftm3b5urEIkaEw4S6HJ7syFHnu+++6yx0RYoUUerUqU/2Eyf1/LfffusshbVq1VLmzMFGWYnZECyKH3/8sRhTLJLRg5acVKPjeRgMIcrFixd3P3FZOIOqc9GiRVq/fr0qV67sIlmGWbCscmBQsmRJFStWzLnLhlnmz5/vXHfLlSsXat+WLl0qLNNly5ZV/vz5w+ySdu3apS+//NLN49KlS4cuHz/++KM2b97sLOlh9427pIwZfStTpkxocwxr/zfffOMOu6666iq3roZZli1b5uQDub+YCKIhFtb6hQsXuj7FDK4UZLV79+519YAla2LMu8VB1sW3fvvtN4Ej6wY/YRbWqZ9++skdhBK4Kux97Pfff9fPP//sZD5M+cC7hjErVKiQLifYUogF7H755Rdxx7xu3bqhY4geQNAw1sRLiEIcUsFbaM6cOSpYsKDT2cIs+/fv14oVK5zO2KhRo9AxZO347LPPdMUVV6hEiRJhdk30jTmGkaFx48ah1YXuDElgvcdQEbbOQb/Q58GQPTPMAoFcvHixWzseeeSRMKtK3kSrZcuWWrVqlT788ENlz57dLThYrQYOHKj+/ftr8ODBGjZsmAuKAfnhpI6AF2vXrnWbsh/sAiFp2rSpi1jIhDtZYWECQdAIzBGmmfHgwYMuymLVqlXdHbKwN6ivv/7auWZiJcxC8IgQCxi+9957bqyIEhkW0QJDyCobIT9hK4ELFixwSiBupbmDDlcfYzyIsAmJRKFAvk9Wjk92eAlGw7hVrFhRefLkOdnXE/w8ZITFnHpwEw6zQLQgq5AeNvqkkA+UJcgqykWY5Z9//hFjxhpZvnz50A6EIAeQVcgBXgdhY4hC8euvvzolsChJ1UMsW7dudUoFfatSpUpo6xREC1KMPLImhk202EdRKFg3+AmzsE59//33jmjVqVMnNAz9PqxevdoRIEg/B5RhFdLJcDiJDHIoFGZhjqEE/vnnn7r11ltDx5B6Zs2a5daNMEkCUZ+JFg1ZZb0Ps3BgziEecn/PPfeEjiEHXdz/xzgQNkmgbz/88INbF+lbWAWiBVmdPXu2HnzwwdB1Uvo1atQoh2HYRBxrFhhyWP7QQw+FBaH7brK2aAHCbbfd5hQH2CeCTFAKrFm+WyGDgTBkypRJY8eO1bhx41zodsjZZZdd5kyDCAiL1vTp0x1hO9lCvUOGDHFkjbaEZdGCzRM5kbtpbIZhEy0WVogWwUTCJlooMAQrwUTLRhVW38CQ4CksdBCShEaWPFmZ8J9HKeNEFatgmGSE+iA9WHDZ5CGRYVvrkA/GDWsdVpKwCvMcZQlLbpgn0rQfJRD3YUhPUlhjUKZRYqgLS26YBSUGAsQahRIT1mEG5GDGjBmOHBDtNWySABFHPjjlDNsaw4n73Llz3R4TpjUGEkI9YMmayP4VZlm5cqXAkT0xbCUQKziEhD7Wr18/tLXex4u+fffdd07mw5QPDnCx+lAHBydhFuQC8oi3BAe8Ye2Xfh+o54svvnAKbpjWOvKhUg+HrewrYRaUdg5p+OGKSdgHk6wdXGFBDlmrwiz0jUNeFPj77rsvtKo4uMYSji6A1SdsDOkXxga8CdgzwyxwAzBE/+B6UpglWRMtOs4kQVlhoYFcYelB+UOhQAj4oSAALOpMZASD00jc4fg7bByChfCfivKB8o7VAgUGpSIsH3cGHhcPLCOEsQ+rHl+gUMw4WSWSYtgLOS59bFSQEZSKsPoGhtSDeyg/YZFiH0OsCJw+MmZhn+wjyyjt9AtiHHbfkA9kP0eOHKESVg4yUCyYownNbXeqiyIY4ibDPM6WLVvoGLL5onBSV9h9Y6wYM79vYc0xMKQe1lJk41TW1JMZP9Z75AO5D9vFGQyZ0/QpzMBHHA5SD1iyJoaNIQcMHNSwboR9qMZaz5ymjxzQhCWHvgzhqkh9zLEw5YN1njFjbz7//PNPRoRP+lmwo0/sz1jfw8aQNQrdCQzDlA8UaephLWTtCLOgCyDz/OApEfZ+ydrB/sw+Ft/1lMT2m76xtyD7YR5OYuDg4IT1HnIcNob0i4NrMEQWwyz0DQzZX8K0hNOHZE+0wgTavm0IGAKGgCFgCBgChoAhYAgYAoZAGAgY0QoDVfumIWAIGAKGgCFgCBgChoAhYAic0wgY0Tqnh986bwgYAoaAIWAIGAKGgCFgCBgCYSBgRCsMVO2bhoAhYAgYAoaAIWAIGAKGgCFwTiNgROucHn7rvCFgCBgChoAhYAgYAoaAIWAIhIGAEa0wULVvGgKGgCFgCBgChoAhYAgYAobAOY2AEa1zevit84aAIWAIGAKGgCFgCBgChoAhEAYCRrRiQZV8CFOnTtXmzZt14403ulwgYeUPILM3iZbJu0BCZHJLhJUzw8/DRA4QcoGE1ScgJS8HOdDIb0aSzDATB5MPYd26dQ43ctKEmcjXz9NFrhg/r1oYE9P/JrlbqJPcSGHn2gmzH6fz2+SkAUfkIuxcZ+S9QQ6pK6x5HB1LZJ8Sdl3kh/njjz9cbhPytoSZpJjxYl1csmSJcubM6fIfhpWXhrnFWsVaGGaf/DEj7w05aVgPydMVVv5C5ILcY+xlrPVhJxplPSTfDiUp8tPRP8bO1sRTW1mTEj/GifWXHFph584CDdYP1mHmWFjyAX7k5yLpOHVde+21Tk8Mq1DHV1995RLskk+W+sLcyxgz8p2xPrEGh1WoBz2bPLXkOiNnXJiFcfv7779FXsGLLrooNPmI2QcjWjEQYTHo2bOnFi9e7BKZMfCvv/66S0gbtDKzYsUKde3aVRdccIG++eYb3XTTTXr88cfdxhh0Qbh69+7tsrJDRl577TWVLFkyFEHz6/r+++9dZvtOnTqpWbNmoSRCZIMfNGiQ3n//fZdMslu3brr11ltDwRClZdiwYRo3bpxLity6dWvde++9oS1EX3/9tQYPHuwWoocfflh16tQJpV/IGn2bMmWK2zgqVKig2rVru6SBYRQSEnKQgfJXt25dR1jDKiQnHjlypJN7Ms23bNlSl1xySeBzmQX8888/1zvvvOPWDQ5oGjRoENrmyyb40Ucfad68eSpWrJhuv/12l8w9jDJnzhwNGTLEER/6SWL4Vq1aqVChQoFXx8ZLMvpRo0a55J8oMxCt9u3bq3Tp0oHWx3rx4Ycfavz48S6JepMmTVSvXr1Q1ikazno/fPhwJ/sogYzZPffc4xLGB1kgjjNmzNDQoUOdslSzZk21aNHCyUkYhTrA8O2333aE9ZZbblHz5s1DkX369u233+qDDz5wdbFnslaFQVjZWxgz5BElGhzDIgqsGT/88INbOypWrKiCBQuGMVSiT7/88oubXyibYNewYcPQDkIhWOCHvkFyWNYO1uCw+schxujRo90cIwnt/fffr6uvvjpQLFkD2VdefPFFpyeyZoErugfrftCFw5l3333X6Tgccn333XeOaPXp0yeUPZr60HNGjBjh5II1ijEL+iCKg3/2r6efftol5wbXNm3a6MEHHwwaQvc9CPgnn3yiF154wa2LENbu3buHti5G74QRrRhDyoaBQKPgInAMOoo8kzZICxBChvJAtm2UFhYjXwiCXsyp66mnnnKkqnHjxurbt69TXuhb0CfFLDovvfSSmzj0a+bMmW5heOaZZ0JZXN966y1HUlEkIHY//vij62sYmb6RjenTp7uF57ffftNnn33mFtdSpUoFvjDMnz/fKUpVq1Z1mdKpD8IatLJJw9kkUKTZ6JHx1atXu7ogdkFbB7FyMp8g45BVFKUHHnjAHTYEXVDSOSRBOStevLgmTZqkWrVq6a677gqUsLJBzJo1SxMnTnT1gOfHH3/s5tijjz7qiF2QhX6xEbJ4Q1IZN+Z427ZtVaNGjUCVTk4aIaqMDwoZigXjBzlg/aK/QRbqY06j2N55551atWqV+vXr5zbJjh07OrIcROGEmAMT1ozKlSs7ax3KGfg99NBD7jAqyIK8Q8JRBCF0y5cvdwoh6xT9QoEKqnBAA4G8/PLL3QEhShoySj1BK53MrU8//VTUefPNN7vDrjFjxrjTYtaQINdhZJx6wBF5ZH9mb0G5ZZ5lyZIlKAjdwRMHDOgBHL5CEqiTPnEQFWTBGwPiAzlmnFBu2Ts5MAzSIsPevHTpUg0cONCtfxkzZnT7GcQOZTdoywXrIGvTG2+84Q7U0DXYZ2gHJAX5DLIwRpB9ZIK1ijWZ+Y3yfvfddwd2uIalePLkye7nlVdecWPGmkXdTzzxhDtUDqog8z///LPTnzgoL1GihPMUQsdh/JBP5nhQhXWRfYy1kTrwLICYlClTxq3DeEMFUXyyig7K2FSrVs3JYo8ePZyOyu8gdQ9kjgMG9khknf2rV69eDltkkj0gzGJEKwa6gM8pFgLMaQyTpmjRok554TSGjTgIAfC/zcbHxs6J+6uvvuo2KCYQymf58uUDcflASWcjev75552i7ltJEC6IHj9BuZawKeECyakmGwWLAspu2bJlnUsJJ8ZsWEGQVhYFFlE2CiYnShlKIZiigKKUBUkk27Vr59oOqUNx4pTuyiuvdFZP6kI5C6JfLAoscmx8YImsgCHYobyz2AU1Xog/pA6lD+sc2PmnPCgwQS2s1MN4sVnQL07zUZqQDxTPMMgq38ct97bbbnOn0WyKmTNndnOYMWOeBVFQNl9++WV32n3HHXe431gHWUtQyh577DE3r4MqWB3Z5OkTJ9JYjdmYIORPPvmk+/egrO8oLVgPOEFFeaGwTqE8IZvMvyA3eogcijTziu+jrEEqBwwYoBtuuMGRBVxMElsgVihHzGdOvZlzrB30q1GjRmKuB6m4cwA0YcIE50bt9wvlGixZJ1HgWR8TW1h/33vvPbcWInfMNQ6ikA+sdpyCB0mOkTnmGN+GeFM4MEQOUZ6YA0H0i+9iRUABRNHt0qWLW0/AFAUQDPEGCcpFHcUIHMEPbwLwZI4jN88991xgZIu1A0s4JJ8+sSYhhxwKUS+WwaAK1jKUaCzTyB1zizWyc+fOTtfw18eg6/PJFso1+KG4IzfoIegeQRXGDG8k9rHq1as7V1ZkE0WaPnJwE0ThEJn9Eos7MkGB9CObrB8cZLPHBFEYI+Yv84h1ER2DtQqdjrUX/NANgtA7aC8yAlboVKyLHHChD+O9gx5MXUHsm/SB73KgwKEQ/aIuXCP5N8aQtT6oAmHt37+/OyiEEFM4TMGjbNq0aa4NYXmEUJcRrRgjyYYIKUFwWdDZuJg0KLsIAYtDpUqVAjk1ZjFF8UTAOI2BBLFAoNywqbz55puBWNI4Ab/vvvvcJgQhQEnj5BESwgkrGySLEEpoYguLKSdmnGpySosSyIbIySaLLL9ZaFE8E6sMMlnZHOgPY8Liw0kxmyMLBn1l88LFKbF1gQumdBZYXC7BjcnDPQsWWVwhWOQ5cUpsXWDIAo4cQO5Z2Flk+S7yeP3117tFNqhTcE5S2Ywgq5wyorhgbaIdnGSx4LIIJXYxRw6xAEJyqAvCACGhHogxhIgxC8r3nLmMYonLFHMLpWzlypVH/c6Z52CZ2PoYExZx5izzDPlASeOEDvmHmNPfoJRANl7mF+sSCiZjxf+jrHF4goIWlJsY7WeOseGj9FEXp8QUFBlOqrFKBlWYV778YXnk/5ctW+bWqo0bNzrCB0lPbGGsUBrYgDt06OBkEPlgLnDaD/ln7iV2LvvtRClj72AuUx/YsW6xJjKvOETB1TSx9bGX4JGBLKCwoEDz35AfFAvmAWtHEGs9fWN8kD2ICGQRJQxlHgWeecV+htwkdu2gLlyoqQuZfPbZZ521B5LCPolbE+5NyGJiMaQuTrpZ68GL+cv+jCLN3sYaheIbxH0S9imUPOYUB3esEQsXLnQkmf0NUgdhDaL4dc2ePdsRLQ7RcMNk3wJLDhjAMKjCvojXB54grI++1wJWa/Qe5IN2BHVoyP7PgQJeC3idUHCPpH4OVWgDB5WJLcwj5Ju6+Ga5cuXcJ8EXLxT2bWQnqDnGWsWaAanyx8q3dDHnIAscrgVRwAvdg7X2/+3dBYxtV9UH8F2KQ3BrIUBxC+60xSEhSAiaBghuxQMBglsp7m7BigYNbsFCghRIcQLF2uLu8vrld/Itcri5M3PP3vu8zty7TjJ5b2bunH322kv+/7XW3gcmYEv0kH0jPwoA8EDrxd+yZz4e9nRfl3npgkKyrBs81ePiF91XApu9Reuq2K3KBZvwLT2KKMued+OJFjJFiWTUo89buVSJXcA47LDDBmXgAIEaCg1M1fSrYvCMUbY2FlSbFvAia6vs7DkEY8AMIeHUa/rPGcc4uCmbYvLmxnCVT1UvAqDJxNSSHw6V8wGGOGzEilJzfAI8sgMgUTaOwfeIUY2DZTAuc+MEGAiAJEsnWyFbDIiRKWNFIq1ZDcglQ4ZorWJeAocqDEcLjBkLaQVeBCmAqWasReO0RoAZUG0usvmIiLE4c04PEOyRXbJ+Ah7i7//uqZqFyAFtwDvQ1gNYqI5oPZO4ADZl12XP6Ccdsma+7wGWOG3ZKnqPYAEW2hTYH3tjVzJ1PTL8SB3wQPcRfYGE3zAvNk8ve5EfwRD5oRuIMJ1wb0GJXrI1FeUacBtZZ7KJyjPgIEsLfPIRAq014jvoBJnWBihrZG2Maw7uw08CMKr82i4RR2AGWJL5NH6tfhjH3/IjCAgbcyFX5gaoaxkzfzbdYsvWiQ/hF43rvsA0ezYPRFm7HR8ZrZ81cSUONjCvaP1FIq2b9VGZ46vYG51pJeJIt+eNZ0USotqj5ZPf4J/4Y2vJ5/fY72nNEGG6T37mJlbyjYisFjwtVqprrZc9HMCy9jPtTdZSopW9iTXicoD5lrH4PAkZ+i6W8LUAJj9s3XROaMVvTQZ5RrpoTZA3sjQXMVrMEovZm7Fa1soYYrJ1kTyTSEBI6AVySmfoDp0Rc1RPWtqBzUNVkN/wrwqWmIUkhF8/8cQTh7EQH89ScyHa7o2AwGbmBp/BiVGZ8yz8PX1nf7X+HiaFPa0HvwdvkheyJQ4feeSRwxQ8E5nyWyrwtZf1oAfWjr+Fb9ivexrbFdVjWIt+1mA394d32TDCa93dyxys1+GHHz6MBRvAbar/LfPiF81L9RTW9cxIHd8OE7CpiHe6NejNXFWtjSdagi1AhOkCXePASrEpHmXjxIMkyBJOJT+UTGuDxWT0spcxlsDleyATsQMoBElZOw5qKqhg8LIcnBqwMN7zJUhow5EZ0adqQz0ZcEC1QFq/tXuoHozbHQUnhuJLpcSpOcCZZ6s9kIBsZDFjv1L0sCNEfoaMAIGyZgxYWyaDrnEMMpjWi2Mbn/LDocfGVxsqASdzl/msJZDa92Qa6UFUjzgBY5mHvVq+zFNbjpYxAKOGaLkH0CerE22jnC1CoMKE5MluahVAwAUXoKImcHAwnLRgAMyak4y0yiOdAWw5WIAs2qhUSWr2Jnh+lT96jVxH2yP7Uj3wLAgkQoJoAWcAaA3RAo6AMGtAN/gDlRf6Ys3oIUKnsiW4+L62PRJAFpCstfEAIeTKWBIa2hMFEH4CCVdRA9qm+ihBDigBxCRk2BMyYC2MZ93INAAUIEonjF2zXsajW/wcICHRRP+BJsHWepqzMcnQ2vIb/PVUnwjQkhf/5+8Fej5ZWxOiw0ca279at3xePKjNSnt2tmNe4dfNl69QsdBOxy8B1Obl4mdqiB2/Qc/oYQAJ6yjJgDDYawlUs20+WIWpdn8M3Y6Ywd+pHrBp/pZN0AM6Ktngc4A9MF2z/0ccU3GxYZ6fYLd8V7Q6A0r8EjuTJBIzxfEaosBH0THglU9nO+bET5AjX4jgkxtbBIbFsakXWbElBESnhWdFSmTZJaDIz3ohw0C7sZDHmthMv/lZslG5F5v5efdFDsRn+sLfsgO+w5xq99XRZT4dHqD/9JEvAXTdF4kUNyUePJeYKTkJ80y9yJGOwzL2ICL3xhI7xUtrqTJuvTyLWI4UIbRTfIdxYD9JtGOPPXbQdV/kJxHFZ0X8tz0COeJnVD5rdN6a8Ku+xEzJLf7KOPb9mhuipwJEj8hQIqC2ooUUkxNc5ZIQhC/ES3oX5C4qTZ6Lv5qKp8RgfoovkAzil/h940niGV+yhg+mR3CbRHJtu6fntebkFSdEI1f+b0zt57FG9IiM6X8NxllFdzeeaCEcKlqcNOfmK4KdHnpKCDwzXIsR1a1VhDv+jMwUJXNvAcl+KdlM33OIfifbaL8DQ6YgtacCMnyKClTINo/7/y244CTYcngCtM9q8agJ8hRX6ZVDYECyPIAfQxQUgRXOQ5AEOpBWjr0m6+h+HDWihYDKvmntEJwYFqdtDoiW4MjRM6qawGsNOBpjub/1EoCBQHMWOJS+ZUqiskCuNZvojUXPfJGdtQf+o2yvjcRaIT9AIeAtsyX411wyVtrm3J+jJq8A5YKEdaIfiJHssd/T1an73eIQFgDPHASIOFFT8LJ+QRhVugRfjhUhmRIMQwYCoYAkiyVYIDfxzAKHLKF50D0gUHCSzZ1aRQDCgSIgDFmlC3RtsYJEPwABARmhqz3khm2pQANIQDudXrYWdF62kH0hSDUytPZ0QPaeL6Ini/sNgFFttAg5nQfiay/jWQsgiB24n86BMUlExoxnXP6jhiR4VtUkoAw5ACCWHSzjeYBbRMya1VQFyQLpRtj4euBPson/GF/8GdsAQOhlzd46vsh6AbeAHV+OZC8+N3sDkHzes0y15XhuZBsoIkdEQfJQ7Bhf1hFw91xsWQyqIeIICBsDwCRI2Nkyn4cQqTYYw7rWVFfFTL6ODSFrnjky+QAtUke+qq8Am2QDWU+9+A6+SFcHUMmu+UQ/B/iATHNEMnVPSOYA+TX73NyLzzOGewK0yMDipf2T/0WIxLkaHOB5JRDoIX1QjaP/koPWTWIPsKZ39Fwihx+W4J3qfz2/NQH6VfDpO78H29A5cQfp0mWgMmNMdiYxgMROuRBqh73wUVpUJRrEGGsmBvBN5GqtEFQ+l8/kg6decCC50GHxSwLB2PTSXCVFzdceas9hXiox8FeNn5JcMC84F64iP/gNGbVGiAo5iv/8IV0MDDxlbkGK2YvnlTRBVI0drdpIj8SUCl50AfhZTSLZ3/O/YgVblnhVcIDVYCxYHjllH8gcnCyBhwvU+I5VZLHRRItzoFiEjQghBRZgnFnkVAUNThGYmsrkxwFKcEIGOD/GwwHG0aqRcWXY2n5a3t0ly02BEUSgHVBC5BAOSqiqFP2oFLC2tc7cZCaAddk+RxcDu5xtVLY4DsqNbDlYhAxrHKuxogWAExNYgSfGAegBZhwruQK4QLavmgBlLJkesrMWnDQyZb1k3wRdYF4Fxvw4Ds6+JoMVwdw8ABfEjrFztErnHKgsNFICDABrgFLLnilAUlBEbFzAUpTWJR0ERsDMPM2Nc605FdDzcp7AmS86AkSrEtAHeiI7bb7WiW0EmV3FeS1+xrxkiq2dTLg18SUgAen0EMjxvYxg7WEf0Vak0iJjTw/ZEd0IggD8CRTszViSJrWXjLSKn8CACCCHCElU7AB2gF5gZF8O5KgF0gK5tQIa+Ck6wh/yEYAsnyn7Tn/4RD6m5TIfayaTSPf5LuCIX4ykhjVDxPhp4KPm8rzsCLjzfxUzCaggicAAXUQiZMfpasshH6owdAM4AlAEd8mGaI8BBmW/JU5ir11NBZLuAWOAlzmQlSTJuMoIQJsX4gLstOx7AEqskaQB0sHnmtc4o06+CJKMPN2pPVTE/WNudAQw5IOjvSdakYBQ/kS7UUvyKV7NYCw2BJgHQaT35CiGiy98ZM1rKRAE9gxken5+wZzG9ko32SF/Rq4SKzUX3VAF4cvJztrBO2MbitdfSL4B27Wn2kr+sV9jiGXWwzyNL9kEz5AfjMCniDf8fU3yiZ6LUxInCDEf5J7xahc/o+swAl/FT/KX/NXUi89FEvlYf29tVO3YE1KHCMBugD0Zmldt+xl9QNzcP9qjYR5ygk35P5dnYGPmVdslERgnTqCWBLWGkst0BRGK6idCKX7yKeL31Mu8EA3EG9nm19mQ+/HB4lkcjiHxr3rLh9XixDjGXWyJMxD4RaSeX7ZmcDa/wZfxvwosNcmgVWWx0USLwVIgwA+oFPgodHxRcgCQQtdkh8eLEC/Rs8jR4gOoyxgAfAwHm69VrvFYQF7sf0ESgUCZHIDafDwLhy8rI3vVMjcOCDATdGRLBQ1kS2ZMJoTDFWhrQMSiEjMOBAd4MS7yqP3LWAGYOAkGYz1b5sV5Mg4lZmRH8JDllyGJVgf643fm1jKWuQBjskacm3m5n8AhEPu/eXL65FxTDRzLUp+1NQFuEdM4rU6QIDtAwxoCmgJv7XvdVGAQVPd18IXABESrzLmnlg42Jyja8A0ktTg7lR/yA5QBGYEWYFKZAGToD10195aXxVoHwJl8rH2coiUTSTfohfUylmepIanj9TIvtkXvAXOAUAUEoOCb6LygYlzr1XJSJMBuLH5B8gk5BWqQe61u/KVkE4DUY9+I9fJFjuQqa6zCA2iQpWcwVk0L9ViGsva+rDswA6TFkfFkZs703jNYsxYZBoghS/6WLgCbEg9Iiao1sEQfyVKCpiYjHUka8yE/fgEAlF2XzaX7AAwZ8vcSbcE0KF4AACAASURBVK3v7GKz7uWZJTQkUoBrgEklgxwlInr4KmBMIgvwMi5QyBfK6MtAx+lrCBk/2fJeN0BdrATavWqFjfFVAJ8x2ZjkjRgQ7d2rgqzx5xAb97dWfBIgKHaJK0FIxR2ETrUcyaqpMIUO8sF0GcaBN3wvwYVsxYEE5iUWtCSD2BJ9oPPWy9qIIdZskcDFPska+cXf0C/2hMyTJRtACIB4GMRlHOvm2WpbgOM+Ed/pN6zGf6i08icwCR9fm9zaTg58Ft1QGZQ05KP8rMdrGsglMC75WDvJOv5DhdO1uNe/ds2sBX9nrcjS+iE34j5fZZ2MX9N9tPhMxoI7YbjYLy1RyZ6Rf11HEXNq5zP17zaaaC0Tlsyw9hyZR05eiT96tqcKd6fPY/icA8ckIGP7nGtt0N1qPI5UeVnvPMfE2VPymmzSTnNiMKoxMtDkRsE4PoGx97wEfGV8jkflBSAF0FSCehC78VzNCykWaI1lfjKe0Sa5k1ym/D72A5KXaohsGX0UCHvMi/Pk7HyRnUyPoIXg0UPBREWjNhMdc+XIfXlmY8pyc+Acq+wcIMXpzaGHxtUSgWwJUHF8LCBVs99hu/VjT6q6iBXdQBy16MTerSlrv9NnydGcVKRVdtmzn8UrDXb6+6m/j30Q9B3g09KK4NVmbXcan+y0CcqO03/kDtjt/S4y85FkEIwROvZNhj0AzLI5Sn7ZII8UmIuEmixybYVuKzkiJEG2+F9kWLKodq/DTuvFVyHHqnfGkzQiT+2ZvS/+Hbhl23SC/0eKW6uqAaYjcYYwAJy6WYzDzmABPhFRbUmqGQPIi0uGXaJGzEJIjA2QsrMevn68Bnw8siWe8PWSJnHwUe+1Ms/YE6VLiI9HHvnExVbTHmNLJlgvc4I/VKeRZ2PXdiEtey66577WTFWTTrI3hLKmpXmnudNx3Sx8Bl9hbmwZ9uh98YU6ocxHosF2GjEUMe8doyWazIWemw98ygbgud5XJD4RLYduiGPGU4BAYPfHlUTr/98YHafYEbpsBUPyr1Jpz75NAT2qLQCSrGNkBnu/FHmsQAgC0K5iYG6cXY+M9DIlZUSUmqOVsbMRt0elbtlYKnd6omOjpfbE1mz0VoYXVTRlaA4cYahtF9zJuIF2joizU9pWUZB17E1WPYcgZZ20AQkkgLSqU4/s0nieHLnkgnYSlwqWtggVhRbwspUsjSdg2ORKbmSI4LVkN7caC2FFtsxNtUnLlPnNMS9EGGEFcPkQ7WCy7K3EOObmnq7QNcBCskTAkl1dts9jJ33e7veAp3tHZRgZIUu6KPDOAWA8D/9kHJl3MqT3vXV+PO8AaEC7eQHwvcG08ZAtLVr0XieDSmtLtWentUUiVT7tb5LAE2fmsDE6onoG1PKLWo4ApjnmRoYq/0i/ueg2kIBVWe15sWXVfgSSv1IZQcB7vjJh/LzIFlyjpU7yDlloaSXdThb03X4f5ErFnS+M90P2lKF7xfH7bEu8lNTQLrhsv2LN2HSPP+ITjREkYVnrbM39x38TZJy84oRZFbs42IaNzYEDQhe1DfKHtk4gQbBcbz8FIyosIMFszfd8yBxVQfIUn+E1smPTsLY2yTn81LL133iixVA4HU4UQOfIZXsoGkfei2RZbO0jDMSCK6ECSlqrLLhg0dN4ODbMXebZHJADe0a0eIxP0Gt1Cv5eKwSyyMEBe3qMBXoHNsgYTGl9ALqsSZzItCgTbUxIiD1gxrJeKk0OVbAnqyfJ4lCjnxyh0naBpGqJ5IB6Znk4VNUD1RbGL3BoV6Q3wETtSVBbra+sKb2IbJ815FgREVncnnMbV9DME/BTzZLBVRHsqffaOJB6bX3uqw0C2QJc7LdrbbsMeXp+wc96aR+hk+ybPAWm2r0iW62XyoHAqzInWcLG7OGI/T29AgY71l4h4LEp9iiraX6SGC0HXyybmwAI0Hp++7KAGRlVVULjtbQzLY4n2JmfhAU9kPVWHeQjx3veevhESRk+WCIo9vaSqxZh85yyWR4Asv7Wgl4t2ovWRO2/dJHf5LfI0N8BFj1e8Bwy4Y/IUQuTDDs90TGhWiE7LXHSM6mmwikRpJJER8wNUNJ6JJbF+3B6rBn5RtssW+P7ESA/5xt7jjVOZphLvPZCe79W514JGvemHwhivDdTNRxRFTd7n7ImbpEbYhqdGXylxC5y0jM+Wyt+wr8SJPb3SC5or+eDa/YTLdMjyXGJal+qIPx+vLwdkez1njNj83/sC1Fku+aioqQSA3v0fM9ZjMeWrZWKNL2AT61T7xdmaw0US+iCSrROGhiYn5c8mXrwBRuSLPN3i/GWn+LrbU2wNSdO9hbHJDIk2PbntVFEi8HY2AikUySbF7UGErzFRggANcHffqkWFo8QUII4glsvu413SJUNjMCSEj5AC6i1gE0K7O+DFBqHAwBoBXljCRhaLJCEXpUsTgFA5xRkgxFTSu9ngi1QNjXoWiMBFCCXRbcvJYIOB844kTdER5ubvTh+z3hbnDjD5EDdwzNbP8YYp2YB7jYo0w3j96xkIT2x/0CAAIyAMvojI1dbGXFfDgaoFJDMzd4octRmYaM1/dCeoKVEe4JKVsvcOGzgEigxLgDmGWTWAUEAUI+7AzbYYcueLPcFxKyXsRx2ALAgVFqXzNk8VUR8P9WRb+WI6QmdZ28AOh1F6MydTHuSLMGE3qmU0Ts2Bswgj4IwAllLsui8vWZsDkA3lopjnLCqjY5vAeKBtFbA7v5abdi2NfG9DckCPf/B5yIo1s1a1ZzgGWumOuD+4RPpHF2QsGBj9E6buPnRzdpDc7YCZg7QUeFBVukjsK69jq8i1yn+XrbXegMNgJYOAfexfqpJ5hVHIltH44gtxmlN0NAN9xYb2Zl9THGctqq+GOlnwDQ59rIxclV9sa+Tvkg28V1amxBYLeI1+kgvyJNe0DXf0zNkhI2JaXEimdjCV4qjLSRLxp6OI4v0DJgVo/lArb++R37EMMnCKbqxWAmxXvyvcchNElniUiUJzojXGWg9q3mtxVY+kS7G+0A9gyQhndD2JvmEqPaquHsG64b4aEeH3RwdL2ZKdsEPMF3NFfv2JXD5I88uOYLoICBAO/mSKz/fSrLEaJjU2ugUkEiAceAOHRj8FJ9JtshdKwEXM+m9mEHXYQxrZV4SrMZXkfb/eIdWjRwX9VLMgnEQHdiULjjoRsy2x74mhtEB97IWcEW0s0cFS7U29kGSm7MX2IXxehVQVpXNRhEtGY84sl25XB82RRYIewteRYwyaREBcCmCUr1A2AIuly1sgBXBiCGpzsmKtZwmuJUCAQyen+IKWBQdoeJwegVZlR1OxprIukVriP8LioJR7xYfQCaO9pXls3fOHI3VcvrYMjkCQQAD/QCaOApgloMT/ATasZxXNebFz2mnBJyBIbKM0zQRSJUCgV7wFxi1JSD9rRUf1QlyFPzMM46Kly0TtAAXzi8qM7Vz47gFWQAa+ORA2bZEQrTRRdY49qPVjMVpAyfIDmBHz53GR0e1/ba23QjayDt9DnBk3ZAdQNm68VvGiePqzSv2k7QEXsQQMDG2oAqYWS9jyUj3viSxrBm9jw3QdATY7Fm58tz2eNENiS7ZfICdLB0u0LNaayxr4Yq1QH6QIralQlwLnMfyB1rJDigHGMyL3apsqrTTxd7VCfrAnslRd4L5AEd+bv1qD8lZplfilnlI0lkvIBcIAwSjok/OYdO1MZT/URGLl0aLyZJN/D8wJHaSIzAqiRMHv7TYgoSuSosWafcWr+1jk6QxD/bPnwGKtfOKl+WKxwgxmbEtZNGcohIdvqN2nJAD3TMvccyc+EXJBaRA8lrM9EwwgvgzNeGKgFgjlQ9/qzohMYKwWi/AHHBX0SdHuiFpwk5aWkn5Y/6W/4ABjO3/4mKc+teiC+O/jeQLEhxnAWibRvJ6VjXHySdVfKRe4p+8kA4ytv3CRT/Ivodtx0Ea0aUEb+tiaUmIL8reermnuCXhJFlsPPbMbykwRGEBMeuN81fVhY0hWrIdekABQNnTXlWdRUFzQICsgMSh2uDX6tR2WkzGg9ABTZy1QAhM9ByXw1T1ACBkXjhvWT4BUjBqAXzL5sdhyiSagwyPqoHMIAfQUmlcHEswkKGVsdKiQj8Ad46ck+0pQ2MLfrJ7AofKCJApUKhWcEA9QFnMkROS3ePgVAdl8skQEFRRkEXrfQEMMknWS2VM1Qpw77khWVAFlgQk7SEIiaw7cISsTA3q28mAA4+XG6v8AUiqjIhBKyk1LuDnUAbgQJaZnwKezYfNAdQIluxpz3kh9kg4wgg0L77jqbdeCDR6/+m8JFQcc957nLifLD7/yx9KKNAZQbZXMijGYUuSaCoUbDgqLUBGJKR6zVEyhC7K5EuaqNKKN64eujh+TnYce5T4SDof7ynko3rHT+2H4hfSEScWGg/h6kmM3RuQ5g+BdIATAGOHEin8Vu8LYeODVS4AaHqh0tkzjiEgEk30DsmSzDCutWs99XRRHsZAsiQ+xX+6oltGW521qqlOLI6BcMR+UHpgzciQ/YrT9JFfHHe8tK6b2AgLsGXrZIy5LjoHt5GhWEL3577ilE6+Q+JEQpIsWzuqxs9N3+x5dTKo+OWVCypxyA+M2BtPGVvch3/5ECQS2YJ9+Kgp21bmlP/GEC2LgGABLsrZvQPueJE4BQCXo2h5H8B2C89Q42hxIEJGgpNzfHDPjEE8g70MHBBQ64hpY8soLdsz0KKwnAEyx1iskcoWkB6Vrd6EjlPQJ6ya5KIbMsayZr2zH8rmdEMgQhA4H6QEgKYvrW0+i3LXDmNvHtCpJSAy4b11X5CXfQRqZTJVD+KIbqfG9b5iI60gO65uAlHAS+vR/p6XTSHFqo2AitYKc9QnjxSxt5bMacjEOFpTtCICy7L5DtNAfGSjZea0c6pY9Awa8V4xY0toGKO3bY3X3drI6psTwi+50JN8G0uQD4Lje0RSRYRtz3GgBpID/CHjssL22yL69tn0bMviJ+iiTLPEDGJnLIBp6gtYV7FFMmS/KghaVa2dBAC99H3PSxxjV5ILxmVXQLbKDNuQlOrZUSBZolKmcsZvIXLWqzdRNY4jpYFYFR8+WJyRYED8e18qSe6vlTj2/7EHVQt21osY03nz4jfoo31XKgfWiT92qFIPWQLPdND92BKAjsghw/AHgixm6kbqdZGVFnC4TcJVpWSui27DA3yvOM0vtr56YatnZVfkCWeInRJQ9B8p6Zm8Mz6yilzFyar26iP+NS/33kn29FuFn3+011vyX/dJVLZ2+vv9+fu1JlqcggygzJyAxKkyIuCM0fYELvYVAGXaoozFSeh9VRIGqnuORUHsRZHV51jdX6ZY5UcpGKjomTkQ2I3HYLQIqJhxcgIwB9vzNDwOCKly7C35qZoZC7GTJel9MqOWMM6APqiWqS7I8Mf+ECC7x9pxdoCmrL5NpvaY0RVVGcHKz2Q5e5A7WUaZOUFD1kpyAVEWoGIPGOekD7xHtlj7iINWZJG0ZmnfY3c2y8tmzXGSEFAB4ALRyD/5WkdVNJn+1jHdj96bV2TztdgZUzuCgG/NemXA4zASgY+PMifrqIoMtNHJVvDOtuzfkfmWydQKAzRpUyRHGf6eFVUyBJolueiZdkTEXyIF2KSbPckWnwtEIKvuT8f5LXJD7HrOjfzYk6w0Eg7wIXVOdHP1JFv0QLsq0k1m4os1VNmSPNF+3HNu9EQbmHViz/w82fL9ZEmu/GIPX6Xqws6AI74pWpj4ZT9H7CQBWi8ytFZ8BJu1D0urokoCvZTIEEMR5tY9luQXZFHlh1+3bsiWxJ443bIPdpksVKi1ulkb5IQfYdcwiS0EvRJeOjHYFCIsiezgMGPGuzMBbKfJ9SJbcIDksdgsnvk39qjSf/G0Ze+XtdI9IzbTDySVnxdfVNL4jZ4JqHgfG12QzIUz7NsnV8m23q8eibY9OBTJj/2pKloIEd3scfH1iCP86f/0g2+XQEFY4Stj9/T35ibRRX6It44Cla1oj5zrFSQ18lpbosWAVFw4OsALKUFABESLIYColvRg9NodZBctPIECFQyX80EaAGnBogdgl5lQMeDIVUYEQEYq28gpcaocRIvzWVQkzlrmhcMD+NybsyM/GVxVmZ7H3sq6aO0AClUQbPpH8oyFbPm+9dLaKYOl5UFLqcyI9QGqraMT3awrJ9Fy4MD4ORFUQZBOui9CwslzeFFt7ZF51FMuuSChwLmaVxA9BAhwAjRk7XpliyUayFTFjjMVUOgEB9/jOHDPbF7AUWzyR3iAIyBJZhxZMedehFXGlgMH+tiUIAxc0ksVQvPqRbToCVsG1BFUgZD8rJe9TfwVYtxyCe6ymPQB8FQlAdLJkN8yJv/Rq6UJEAJsVQ4Aam3UyKmfA/H0DwBt9Yv8hSOyETq2C2Bq6SNHeqHCT99bAfRY9nRDMgMZsPGe/6cbyBadQfT5y172Rf+BCn5JYo1PQrZUE/jheIl6i34YQ6VMPLFW5madyC1OTkSI2LcMNZ3scdEPwFZM4y9kp81Lcsga9qgAWRfykiCRVEAE2IB2Pj7ZfkWJBtgA2epxkSObNg/+Aqimj3SF3rdc8A25qTTSeT7PeJKTkpF0Ev5gC4hPz/ZBSQayRMYlheCrwD7xnslee6jJK5KufJWqhXUD4MUa/rFlLDGevSKqdE1lCSawnw4J5/cRhB6JDH5KcgYJoQuSXHyutaJ3sB3/X3PIyzJdgm/slw5sw9+Ln+KY3/Fh1rHHRR8lBOFEyUixWvXdWvEhMKKkofjS83J/OgDDwdwORZHkYu/sbq4q4dQ5rA3RAiQZe2TZgAfZPhUKSi3AUzjGyjHIfHJA+mNbqj8ApiytU+oQKs8hwAIWQIZsv3ImRUPAWrIjDBXRACIERS1g7gusA1CcHPLF+fboXZYtUgrmDAQkbXX2IAC2cQS5eao61WQ3lcwZiiDAMK0ZECHbx+nIVACHESj8HgDo0QOu9YEsVVwEcqCCs3VvczZPQdJzCMy15I5zQ4xdyDZZIQiABKJlTEAQkaw9XXDR6ONFrOYVTptTpZvGI3OZxxYybr8IcOu+5qGNLt6JEUeq03cZz1aCQNdlazlPRJTTAvKAP8FWK5CfC4gy4LXVrDj4wryAFeAVCWAHSFzcv5UYxHqpAAqE7FZWXeUxsuzWBtFi6ypP9HTqBuVxezE9jiO/6SFSYl4IsUAfLy9Vaa3V9ZgXP8wvAi1IG1Dp/gKtOfAnfDE78ywtwCKOxga8gAeJMz6ET+EHyZduqIrH/pipQXL8efNQXSJbSTsgwjytD500FvDGV1u/KYkTz8+u/I2/FTf4P22k4hRbQ7YkUcyRXpCzBBRQ03rxC8CzuAUQSVoYy1pZI3MypljH7wOHU+YXz0d2Wt2ATnGDHOk7ssUWzNe82LFMeI+5xYmkEoX2jbriBEJ6aDwEqyVhyJ75daQKUGfT5mfdyBBJFauRfonR2osfF1dU2+l/HKhhPfgmdqYd095YcaX1YBu+Q+eFrQP0kJ8yV6254jZyDFO1YJtFG6OHADvSgxhEJVD3DPAsFvBVfNeqJIh/127mX7EqDqOgd/bVs23xSmVG1Zj8+A/Hq7dWmshQghUWcG+xBTaEbRBvMjWOqkyPY+klddkxv8i26AmSyqYQS1WfaH1ueUl7VARjD7hYD/+SIQIklpC5ZKGxaxJP/BJSyj5hXj4R5kao4DW/N1d6b24q7+I1fNCjslprp+O/WwuiZSGBV4vBYBArisUZOW0HYGc02C6ipWoR2cZVjXQrYWPNjFMgByAEeoFWkELugAyOsEeWmJFyduaIpAApHAAlAwxlIxEvzgconArMFuco6JET42ekgpUKXbS+td5fRlgWgqNmEIgqJ4QgA+nxgj6OlQG1ZhrjFJyYZxy3Tx+MawwgWwATKLVFchzARQ1451hlrwRvcwGa4+hWJXbkmM6Qp8/UBCoZSxu5gRFBiP4BmO4NpHDo9I+sOUWZz5Zjs8mO00S6gQbz8tz0I15l4DNAowsQa7Uxeme/CFsyB3NTqUOq6I0MK0DD6baMBTQjboKiQyLIKt4pIrvJHrQ2yXy3XsAXoEJHBB+gGqigC/EaAzqnWuHnU/fVASl8kyo+f+DvgS/rASgjWu5LthIKxtUCB6i1JJ7IxdwEWdUX7UW+jGuceK0AkOSq0fmx7K2ZoGqtyBFwoZ8CP/0QE9g1u5BtbQXtwDnwxecC7DLevjdX+qkyXdsloariWcUP8QQQlKmNFzeLYaoYfgbQ+0wLYA85sqk4xRL4AmIkIsVKdoaQizdiAcKFWNp75PCWqetnLuIUPRA/AELzRRKQY3NzzLpEl6pZTYsdnwSM0WUkgx2Rl2QNf84v0nE/EwPoYsvx7eTIF2rtBGzZWsRnOhf6ABCSr+9b8IDKlWSWpAzsYUygnQ/W2sl/IY/m3ZoU8rx8BNkB7AA0P68LA8bSKcQ3S+71eMeeqgi/pYvAWvlXDKMfYjNwDQewb1tBplzINF0Wm/y92IFcmZOYyPYQSdgDQZVgjZN6W+KKZzQGXx6vHJEIj4NZJG4kUDzPeI/plLmNP0vPxBNrwp7ERr4w3mOlckf3YRNJXv/WJMpjTDaM5EjKqJDBIeQn3vi+1eci9WKIhJI4LOFubcgQViM3SSAFAEkOCZye3Qu167B2RIvjEeSATm0HnALDEQSAW4sCnFFyxgTIc8BTAYUsnkUdKyWnBjQLtu6tnYgTRYIAF1nUmsBLuThuYAhYkoExBudJcZEAWUdKZY4U0OfMUzbI9zXtAsYFJih1BCMOHEn1L7CkRUzrW+t+KbJDkN3PfMgJ2ULsAFrrCcAAita1Jns6VnYBg0MTxBEp6wSoqWwZA+FCypFXjhGoQIRqMvwcJr1wLxlbRGfsIDhZZAUQ5JRUhaY4O46FEwNK/B/ZEJAEQKBBO4wspB5zYIVeyAzSyakEWdC2NuQPKGnnFHhUzLRtcNQcd+jJVPC16MgEP2MKAvTdGgFEAixHCvwBgbJy7BwAnQpc6Hi8HwpAB3L5DcEbaDcnexHYLx0gMwDeZ2uy3gBLnHzHrhAhgNa7cwAYBI/vAJwRRiDKJZjU+A+6wQewMbZkrchSsDXP8FH8h8BM//mLqWu31RHO5KkNBuAEbFUpkEoAnoy1DU696ASQTn78kTUhR4GebsiuI3niAVIsOLNp1WuyBhDp/9TLuvGLbJoMfU8nkUl7XyS1gE1rpqrFt9Rc7o8gkBv74gvJly7G+wWjFUcFmf+vISLjZ0PmgHSAVlXOfNgGn4xMqlSQNXJFrnyAMZGgmoQNP+Ve/B/fpC1d/HI/cS3excT38yfI7Ko6SUbiEzCNbJkHW+Vf6Z8ElDUDOvlbPsXfiGVTEmnW399ZC7br//SBjvG/dBH5kUhRnZCsWXUOy/TGPMiNLZO5f/l9/s88VAclSvhLfpgfqYn9xhZLxD44R+yyDpKhbFalwD4iCV+YylzJQOLG2tWcYkv/+CS2TK7iIXKAlLABZMF6kaN588H0cGoVJqqAfAI/4p4wh3U3B/7CycMIAxnyGXxmDXlks8YY7382hvsijDCdhJCLvvLH/HVtCyT/B/OJG/FyXrGfXVkz/sSzkB9izD7EUL5GbIBNphIT8mRjdA6ZpzfGYc/mg7BKAsCIyHHLZSzJR3aEfNNBY/Mf/CAMyZ8gz/SSD5uamGx5vlX+di0qWiZKyDJjMtECMdKjEkLhZaz8jIFSdNWLqZvyOB8Om9NjrBR6nKnSG40IAdU+C1RTPA6oJhsiGHGenFcE9ACTEUg8DwPlnJAHmQpAQ1mdY1wFoAEQ7sHwEDXBR5ZAZYzCkhMnJBACt4yHLDnGqUR1mUIyfnvpgmy5r75vMmM8QC4n29LmFuMKVhwcsO5fAYkD5Ag4Jo7X85C9FkUZklWDh4AhuAYI9Lyqf5yQQMJZcBTkqQ0TKYrP+Jl5rpr5EZAEcU4asAOEgDzPz8GomtF9LRGyTBy/TDvHNBUcARHWx7yA49gnJ9CxAQGZ3dEXYEaCYSqRi/Uhe8Qa6UCCjOWZBQsBV6++cQBCGTtzY2+I+VSixS9YHzoBMFhne0QEHABG5UDgAmjIl/7X9nvL0mrbcz/Paw20Enl+c/QsAKXgz9YQbrbcEixUrCQVzM8Xn8dvWS8ZY79jXxJOiEINoLBu1gQgp//sxVrE+sfLKXUWmA8QLTCrAtWcAqhyxW75VtUcuh8yAnIBTjrp9wgkn0beQIC4QNartgDxEdYI0eVLyQsZQbzpI5sypjjDFvhqoA0RafWLABDA5z5BtoALOg+M0RWZ9lowveiHgWk+n9zER/M1fwQPiFaV4XPYgnWM9u6dAIZYya+6F0LAv/EVZEkn2Fq0abN9Pwuix174Tc+zysukPR+7BZbJh25IrMZeaaQNMVUJMlc24Xu2PxVkei6k3vpLIiBWAKb2NqCPzzcvcYQO8cu1hJgfMidEnh6zV/ZDN6Irx5h8EyLpGWCh2vHCZhEa+IU+0zsAF1EQu/yfzcMD7HAVnLFMV6yPZLJYby4ucYyNu7f/iyl8l2egI5IltZfxJJ/4Ask89iO28Yl0L0445r/Yc03nAp8qhonP/A+fG++3i4Mp4A3JUGSE/zQnWK7minuKu+KG5G20HrI/66V6DENKUumG4lM8G6zI1/D9q+Areo9ki5X8PJzmCl9FP7U/+gz75Svgqx7te/ATXwTHsAHriGyJywogYisCC4e3JDVq1mCVv1kboiXIIgEy+SHsIFtAG0do4WtAGUEKQrK+0dJGqbFnbWWCn8VVDaF0Fl9wkk2rIVnG4zApsntbJFkeQQigFCiAegEfMDPn2mPWGY/nVpbnsCmxioWMDqMEIjg4TohCA/EcxFRgu50yMiJjAkeCkrkILCpKHO3UPVmeVzVCVl1GliOJFgpkWwULuBBkrSMAgYz7nMASbTSrGJDPylVDDwAAHl5JREFUICPWXTBAAmxUByjJlB4Ien4PtHFEgiQHrFLmWX0BjKvKVDDkLDlUQSgCHUDDBshPpoozF/BdZLjq/cfzJgsBlk1Zd9VgTtQzABkAs+BChwCc2oND6BbniewIGsaiAwIxG3Nv4woeAqRg6XOxv2PVtYrPmRe7UnUUDAR6/oFeCEwqTeQnO2edALcaomVe7JW8EBo2HEkf9gWMCbLasFR8kC8BXvWxZr1ifoIeefI/1l4SSKUOcXVfAZhPY18tL7qVmCEjZFLQp+tsKaot1knw56/IEEisJQjAkKSQw0jMwdoLvAI538HHG58vRhb466kJtZAfgAtoygqzYb5I4oLOsC2+V0Ir9rkhPvSn12WOkgtBtsQBQImvsPegRoZIjuqVKiNdkEwKHQOskTmx0lzEhXjhM1lO7SbwnHROJT0qmGQYCSn+gp/i9/lm/ppv5pP5Tj7VPejuKsSVLkvQANCIRjxvvOiZb+bDkARz8+XeU+dlffkO8qL39ERFDIhHPiTMAOc4iCCSA6uQxbHuIPJAsDUBgsULP+MD+QlEgFz8Xlwxl3hvUYseRuXHukQSFJHklxG+eGm63/MdbH0VkL5oF9bF/dhQnFzsM+SI/LBlSTU+ExYia8nklvfvWRO4RgUHRov9+8YTQ+OF2eYlMVBzqS6JH3y+U+/4D/YKK8IXsS+MnpC1sfnKWpxIF9mzuMwP0ktEzjrFAVHsgZ9E+vn/2pMGyU9FjM7BMfZ500P6FrhGMgpWpK+tlaxF+S+SLc9hjmImHCfRV+vva9Z6yt/sWaIVL8qNyVoERg+UcXQUmfICG4BSD5aL0ABOlEtGi9K5r0y/MrNMCPAEfAAXQYymLEh8lkEKeIxTEBG0BH4tdIAtR8f5xUlhNQEjxmJASJ3sSpx6Jtsffd8cLtIAxHO6PWS5KBNjmJNn4HgZby3QFLDJRaBigGQWIFdQ93vrQ6bkrNJkDWuPOldZAgCBBER1LB/ZHQFFyxmdlQ1CUBCJWueqjA6omCNCMAYispoqFvEusFVAyjL95MDH8xDsAqiwL0kMsouWXYDaJm/rNlU/ov1WxYOTHp9SqH9dVlqgANgQBEFawqS16mPeiJV58R+yswALPTQHwMYYAHtNu6CMoWCAIAjsKmN0AOCNSqCqgYo0/QCUVGQQyKnvwvOsrvF6qxKz2zg0IfbdIHVT77+VD0Pk6bdxgSDtudaMP+ITEW9zJgc6Qi8lb6bqSCQ0ZIoBC+sUR6uzXTok4PJZSBCgUZvVj7kiHdYHmFYR4fvovaSeuVkvvll74hxHCfNfsY9CYmVqNXpxzVSX+D3gX2WPXzQPdgWgRPWED6HvEjn8Zk1llYwQH2CMfx1fuigkGOgjn2tsc6MbtXJkx1E1tud3fCGtfIiEAh/dco39IhAd5JRPV0XWwkUfAHexTJWaLk7Vd2sFhCOni8QRoTMWv8W26Dx7lpzp8W4/vpBPihcSS/LSdd+LyewK8UeEai7VRHPgmxAoc2S/4RdVKmAtiUNknL7wI3RxyhWHX4xxBCICX0hQRnub8fn8Hj7RmJ6bbOg9PZBs4BejMwIuZB+qtXwhfZ2aTB7LAbmDP1R8otojIS7pC+v4HR2hl63H1cOK/H20WdI38yRLeJV/9gxI8RxXkC3zsIZsYC9ce45ocSwyEVoA7GdggJw50Mp5W2jZMRkxrFoWWrCqCRaLC8ixCuqcqz58xsThRYbMOLIXSt9ABQfVYryytIKV4Ghe5qwyIkAKTouHO7QoHHmp9ACyxlBBYEyyP4IEZyATUtsmsMqzcbay1ICt7ERtC5qxPLsMlRaE2IMgm6n1R9sexyabRoaceYt+yL7ROQSc4+FEYy+JIGsMchWcPA9QPTXwjuWHaMiqy7whIGOCiKxwsgiQsWo2Q3PYggOdAMKQDSATmEHwOFXgXeuMLJnfIX0cbA05RhIkROi3igeyEeshcAmMgq2sYC0Q207/BEZjyI6pbCEPQDvfoQoztbUoxqLPghzi4T4IFPIDgNFxxEQgjJenyqIimVNtTFVbawjfyB8ioQi9KprMKv9I742tbUvApZe1JHxRltYtXm5rfZAR+o9oeg4yVfn0c4kPa7xqC9/iWAALMMvPSjipeNKXaItcTBCs4ne2+wyfH2RLZYsu8Inag5ADBBrAbbHn7canh+QbLbQt82FD/JREDdAnIYiEqGzRT3FFHDVnNomY1CbwkGC6L07y6YCGWClRiQjTfYlCfpGdSRjVnEgW8lBRpQvmw/+N27ARc1UGtgbA16wVQq3zgW9no8AyuzIfsYbPjJct0w0+mY0DuzUJNfIS983LM4/9nrgmIcqmJKbmuOJdYOEXPQMibk09C39fS/z5V8lAMSZOLKTj5Ks6SB99RiKUD6MrdHPVS7y15irQkhXx7jmEig2I13ww3yimIbJkCbTXrNXic9Ez+kYX4xlUd8RGFTu+CzaUgIO5yLLluH+2ipiTJb0QD2A4suTrXT7Ty9/Du4gyHGycOGmQLM1Nl8jUCu6qa+tzURVn5/SmVg+njNn62T1HtIAXrTWyHzbayX4gBVi1Erqsh1Ycn+GkOIeW6shYwAyY8jIk/ficLwckGMnOULh4d4CxZQVXUW6AgQMDioEGisPgORsZxzg9ToYLuOUgzLkG1G6nMLExmKFyBAIKwhgboFeZS61CArmMl+GM94fV3s9zC0LAOeCJhCMJnITgL3squPfoH0Z8ZJwFYWCXUxMsOHsOR1kdOel10UNBypcqUuyVcn/6Adj7OTBQAyoAWWvAoYV8gCFOVOIA+JOJA5jND3huLdlbF3otuFozSZQYm20gxdGf3UuO4/sAShEgZOaAqB4Xm6LXqgTAFxsHPMctn63j0AMBlj9A0nwB/8iwVg5EUsB1aIiMrt9ri+wBKjw7H2zt+EUAjW9UNfM8xuMT+Wa/jwMEdjr4JQhotDd6djrG75Onv6cPdBVwoi+SYC0Jk63WQWUrDvZQ2ZJ8kJU3vxZysNO6A9QqMeYtprUcgx9jIUCIAPulHwCvGMan2ONg3Xq8AFn8AzbZLj2LlxyLJeId/4uI9Lpij5b2dyfv8ceRqOOXVc8QBH6x5uJ/gGIJBL5BEsHawxYIqfgvXgPryLj5tuhiHAwhqRxkiw24xBWkUszUiVLj41eRgWdAyukHXyzhUJO4WzYWgspv0Q+6aI6SFj3esyT+Wi86xk75HgRLghWeousIZBy2gvz4HFzQwycan+3SQRjDgT0SYHwwchUdGezavPmyVRPyqldifLTOx0nMWmYl+CWwEH76wSfTxxYSt5WeRGWLf6IXZCvJ63l28u2r6N5Wn7F2CB1Syc7E7DnHa3nW8d/uOaLl4ZW1ESoGKkssSys7x8EyGo5PhrylIrKVgC2y1inZexna2mO5x/fXXgbcAbMCkX1F5oXoyJZxdgwGgInNvn43h4IBhjLQgiEHy3DncuRjGXDqqiOAey9jlW2JfVoyudZNsALMBF3Or1fmhSPnUF0cNlANoHG2dBXxr80OL9NFgBWBQyC1+ADWsn/aWREvFYvauQkUHDWZqSySFYCGgJtTvIAWCFBJ6GVn5sRuBZJ41wxyL7MrwKvKtB7DvJ3jpBfkaU7AZq9LckhFWkAyB4mT2jbVZc8k+Lq/yhgCR89Ur+JdRIKTigidmMNneCbZaCBXqzMA0/oiZ/6cz0MS+SBJLD6Rz1fVAmwBCMkE3/NbEipTTo+bsr4II+DCT5lfzUmkU8bzWYCMTYsxtRXAxTEj2y6OkSXigDiKnWSOzAGEPXwVMiJWm4f7x2EYAHbspeqR6Io5An/2AvL7MAC/y5exaTaAlNS0ALs/36QiRwfICGBXsZDIIEvrBDSrYEW759T1XvZ599bW5t7+JUcgXqUEMe710uitnjX2+Zi31sHWd3KNx0FMtXtK6kquxeEKPeQW2x0AcdVbVTHdQVrgo1WRr5K8nuOKPcfxvlb+t/Wiy/ZN8vHih/gu4W7LDD/IlsVPsUAyTdLa30RVq3X8xb8PsqXCr/uqZg/z1Gfif+kNrIXcTe3+mDper8/vSaJl8toOZDC1IchOyPLItFMyCsioOPY5SAJSBLAAAj1AJieqXxeINScgghPnVAVBoIlDqG3NmqIsHCsnDrwATnPtyZryTLWfpdxArYx7ZFDnAmLLnlF7AjIuGx1tObVzWfZ38cJBGX4ASgY1AHXr/hQZWYAI2QJYkFI6z85kC4F4gR6gaa1mjecWx4+rbCE8AianClBolZyrqqqiJeDTD0G/tl1wq/W1VnyTgBRthD1BJlAru4hseX7AgtwEQXpIL+L9dD11MO5FL7SSkJ9WmFYiySfGyZpsh17wi+6LdMno8o32AvTKsm8nF/YlicFHk2NUF+aQ5Zz3BFTIUZLEnNi2ZEoPYrXKc4vbkjjWUea9d1cGfyEpBHBKUMIC/IaxVj3Vdat58InurbqpQ0HVP6oSxpKAkghS+e+V0LBefJP4zybEM3aNvOrQmDOeGRvRk+iCcxCtlr1Ey+QalS14DQZCVHtddAGOgQ/FL3FY7JKY1/XBhlV0e/rhePZo59NurMVNEqj1sh4SFIi8MwLER22+Xi0Ap0nQI1d+zqbnvshXbGFbu/HdVXPPf8r99yzRMknZMqCFEjuEQsBVWQACtRXOBcpkRQAXrRGqFz3G4XBUkjhTGTlOnRNAsmSwOHWZ1B7EbjsFcaIRpy4LMveerCmKWvtZ7R7AEWdHJ/bHJQjas4KoqC7JfrYCz+2eW/WRzhtD4O3R/mA8jl1rhyAIkMU7nuaWIbIvgyrbCQDGi6znzF6xP0BJVm6unu94j4mEEP8hGPacEz1AtuxJtF5aFOmCRANAaI9gD1+11frzV4ieDGvN0ciL95W5NB+ZWuRRO65WQRUKPtj82HWPAwC202nVEKeVATESe2y6l43NbUvL7q9NCmkE0sSVOavEMb61RPCsHWAbh4vMNX+JDfOUaGXTvdYLgEa2xGjxxP6emlP3ps4b4VGdUXXUjkbvW6vGqzyDdQMSjVX7nqedxuF7kW/xMl7fsdPfrPr7qGzFC8xVzdizecGKcyXjPR8sJ3mn/Zkf6+V7JUjoH4wRXVViJfJor5aWXPbdMwG6KG/YQLKLXCXC4vC5Vddl0z63p4mWxYrKVpyhv2qva8tCA4IChkyZlo5eTpwByboIEIAmJ8BItSdw6ipavTJlW83f3OLo216OoUXWrX+LjMsCqkJqHewJbLd6NmRV4JBxV+bfHzrZKqet/h7hl1BAtiQ1er3TbKfnpYMIg8qcFo+W/Q47jbU/f+/0LgESOBOgemdTVbYcjGEM1XHtdftD58lQ4JV911bXqyIIhAXZioNS7NPSQgNIsLH9YV+AO4AmmdfL3+9PvVsci20hxlpkEf45Oj/GY0p2AYKIivF67Dc7peQXlS0g2n4tlZi5SEjMEbC1B0b7om0DLa9kOKXktt24iI/qE/tqeVfWsjGQLRhKB1K8C3R/VHC1mwLYvpw+2RNPwYo6jiSAVFhj3yj9gBElyXuOt0yu/CGyuj/8727U2SnPtOeJlskq2zukwmZAWc+9HAgBC0fQqlAwIA51boOZojB77bOcQbxrRDZ67orgXpPPKs8ryOs1B6SBpF4gepWx8zPTJaCyJTuM1Mluxobp6XfaHX8BhGlndkKdVkFtQHNma3fHrOd9ClV3ZEvrnr1vvVv45n36U/7uCKM9xfYmAtE9WsNO+Vmt7xNES6kEqNfUrANRDbKlyu99frXv/lrfVd89M1sLokWcMrkyt3uZZIVaABYqW9rAZGFqDzXYPWp2yj6JzJKMLcI6d+b2lJ3pfKMDFjK5AFkS//nk3OvOdB5Btl7r4BMloOxFVDFDthzkkFe9BOIdQ+6QJKtOjpJ4fKKYksS/Tob786+sl44da7UuMQxW1EaoZVDl3+s08tp9ElgborX7RNv2RDY9MiItFhkI22SZf50SSAnsfQk4XZFPtCE/k097fz1zBimBlEC7BJBHe/gcnrYuBLJdKrvrDkm0dtd65NOkBFICKYGUQEogJZASSAmkBFICayCBJFprsIg5hZRASiAlkBJICaQEUgIpgZRASmB3SSCJ1u5aj3yalEBKICWQEkgJpARSAimBlEBKYA0kkERrDRYxp5ASSAmkBFICKYGUQEogJZASSAnsLgkk0dpd65FPkxJICaQEUgIpgZRASiAlkBJICayBBJJorcEi5hRSAimBlEBKICWQEkgJpARSAimB3SWBJFq7az3yaVICKYGUQEogJZASSAmkBFICKYE1kEASrTVYxJxCSiAlkBJICaQEUgIpgZRASiAlsLskkERrd61HPk1KICWQEkgJpARSAimBlEBKICWwBhJIorUGi5hTSAmkBFICKYGUQEogJZASSAmkBHaXBJJo7a71yKdJCaQEUgJrJYHf//735bjjjis///nPy8UvfvFyqUtdqpz+9Kcf5vib3/ymfOMb3yi//vWvyyUucYnh63SnO13T/P/1r3+Vb37zm+X4448vl7zkJYd77tu3r3znO98pX/nKV8pf//rX4TmucpWrlHOe85yTxzrxxBPLV7/61fLPf/6zXOEKVygXuchFJt9juz/497//Xb773e+Wb3/728NzXv7yly8HHHBA8XMB+0tf+lL529/+Vi572cuWK13pSuWMZzxj1/HzZimBlEBKICXQTwJJtPrJMu+UEkgJpARSAgsS+MQnPlGe9KQnlc9+9rPlute9bnnCE55Qrn/965eTTz65vO51rytPecpTCvJy97vfvTzqUY8qF7rQhapleNJJJ5XXv/715RWveEX5y1/+Uh7+8IeX+9///uVjH/tYeepTnzqQOuOe4xznKA94wAOG3/n/qhey45mf+MQnDmTnwQ9+8DDGmc50plVvse3nfvnLX5ZjjjmmvOQlLynm4v5kh2h95CMfKU9+8pPLscceOxDHC1/4wuURj3jEILfTnOY0XcbPm6QEUgIpgZRAXwkk0eorz7xbSiAlkBJICYwk8KEPfWggC1/+8pfL2c52tvLoRz96IDmIBPLz5je/eSA/d77znQfi8J///Geo5rguc5nLlItd7GLl73//e/nxj39cVKsQKJ/3u0WS9La3va286EUvKj/5yU/KgQceWB70oAeVW9/61uW5z31u8RyIy8EHH1ye9axnlfOd73zDc6kYrXr96Ec/Ks985jPLG97whqHCdLOb3WwgXe6BLBr3oIMOKhe4wAXKT3/606GKhxCd+9znLv72W9/61jDUmc985nKe85ynHHLIIf9TkXr/+99fnve855Uf/vCHwzzvd7/7lcc//vHlhBNOKEcfffRAGO9973uXs5/97OWFL3zhUE17+tOfPsgir5RASiAlkBLYfRJIorX71iSfKCWQEkgJrI0EEJyjjjqq/OpXvyr/+Mc/yrWuda3yuMc9biATz372s4sqjurQ9a53vYF4vOtd7xpIClJ16UtfeiBmCMUznvGMojqGdF3talcbKmPXuc51/kdOv/3tb4f7vfWtby3veMc7yt3udrdyxBFHlJe+9KXljW98Y7nFLW4xkLN3v/vdw3gqaOc///lXlvUnP/nJYS7moYpkPM93+9vffqikveAFLyh3uctdyr3uda9hTMQP2UMwzVVLIIJ2qlOdqtzqVrcqj3zkI4fWxri0WfryfAjXXe9614Foff/73y9Pe9rThnZI5BBJUwk0V1UulcK8UgIpgZRASmD3SSCJ1u5bk3yilEBKICWwNhIIoqUKgzz97ne/GypLyIMKjr1G3/ve94b9SDe5yU2GNjnE6lOf+lR59atfXW53u9uVm9/85uX5z3/+UNG5wQ1uUO5whzuUQw89dKgUBXE57WlPO1Sx7MHSeqfFD1E58sgjh/1ZCMn73ve+Qa6HH374UInSwji+PJ8vFyI1bslDrl7+8peXV77yleUe97jHsM8M+fMsiKOWP9/f8573LA984AMHovSWt7xlqNSpdmn5Q/xUtTwHGWj7Q7pcpz71qf87nnl7Xp+PipYq3Nvf/vZy2GGHDfP++Mc//t+q3A1veMO10ZecSEogJZASWCcJJNFap9XMuaQEUgIpgV0mAUQLadBepxKjYuVADIQL+VKVUsHRIogUIWBIxNe//vWh6oWMIFovfvGLh79RyUKUvvCFLwwtgf7VDojc3PGOdxyqTYiWChOiorpkfxOi8qc//WkgY/5FgLQw+luX1j5th+985zuHAzlUwjwPUhO/V1X63Oc+N7TvIYQve9nLhgM3zO+LX/ziMAYS5u9Ut5Avz+DQjw9+8IND5elnP/vZUInyGa2Gr3rVq4b73/KWtywPe9jDhudBtLRVBtEy1mc+85mBbDrQQ3ul1kKHYahskUdeKYGUQEogJbD7JJBEa/etST5RSiAlkBJYGwkE0XLKn3Y9B1UgK8jMQx7ykHLFK16xPOc5zxlImL1LCMWVr3zloWLkc7e97W2Hlj9ES7UK0brGNa4xkLAPf/jDAzFzeuCNb3zjctWrXnU4DVDb3mtf+9pyn/vcp9zoRjca2u58zt+e61znGtrv/vCHPwzfq6K5kCEEz6l+KlnXvva1h4qXZ3IZy+cRqvGlEvfYxz52IHj2S6loIXBIoAqU7xE7lTCE6YIXvOBAoMxJlevTn/70sOeMfDwL8unZVdyQNmPGZW7aLO13s2eLjPyrKphXSiAlkBJICew+CSTR2n1rkk+UEkgJpATWRgIqOSo+yNN973vfoVqjEqSqhfA4sU9VBmlwmp5qj4qRvUqvec1rym1uc5uh2oNoqeIgHte85jWXyke1CFGyN8oph1rqkK/3vve9Q8VKdQyR0VZ41rOedSAzWhB3uv785z8Pz4ws3fSmNx3aBZEj1TkVMO2NF73oRYeKk4rU5S53uaH1EbHyWZUr+7uufvWrD5U9z+Rr8Xh5h2c4Ot493/Oe9wyVKicjktUvfvGLoRrmQuAQNIdlOPUwjsvfaR75+5RASiAlkBLYvxJIorV/5Z2jpQRSAimBjZKAShAipXLl8AlVIxUmbW/2Hzl90O8dhOHLQRaqVQ6QUFlyuITT/bT1BdFS0Vp2ISDIU5xa6DMOzjA2Ava1r31t+DNtiqpp2gfPcpaz7LgeP/jBD4Zndjy8/ViqUS4tieagGnenO92pfPSjHy1vetObhmdH6HwhiQiUNkIHcZiDAz2QTiTJZ+P6wAc+UB7zmMcMbZNxIYI+5yAMcnIAh/HIReWs5Tj8HSeeH0gJpARSAimBJgkk0WoSX/5xSiAlkBJICWwnAa1u9lZpFUQqtNjF94iIdrj43st3VW7++Mc/Dp91QIRqjaqXCpcqkr/Z6qXGxtISGAdaeK4znOEMw9/7uWPSVZkcwa6FcNX3T8UzqrghSzG+uSA+nkt1yvgOvvDMKmYO6tAeaO+Wwzoe+tCHDiRS5QvRdILh+IXHCJjnNF5cxkIG3ctpjKpriNZ5z3verGSl6aUEUgIpgV0ugSRau3yB8vFSAimBlEBKYO9K4Ljjjhv2bqnsOVgDOUP8VNRUpbYijXt3xvnkKYGUQEogJRASSKKVupASSAmkBFICKYGZJKDapXVQZcs+MRU5+9Xs6Vq1ojbTo+VtUwIpgZRASmBmCSTRmlnAefuUQEogJZASSAmkBFICKYGUQEpg8ySQRGvz1jxnnBJICaQEUgIpgZRASiAlkBJICcwsgSRaMws4b58SSAmkBFICKYGUQEogJZASSAlsngSSaG3emueMUwIpgZRASiAlkBJICaQEUgIpgZklkERrZgHn7VMCKYGUQEogJZASSAmkBFICKYHNk0ASrc1b85xxSiAlkBJICaQEUgIpgZRASiAlMLMEkmjNLOC8fUogJZASSAmkBFICKYGUQEogJbB5EkiitXlrnjNOCaQEUgIpgZRASiAlkBJICaQEZpZAEq2ZBZy3TwmkBFICKYGUQEogJZASSAmkBDZPAkm0Nm/Nc8YpgZRASiAlkBJICaQEUgIpgZTAzBJIojWzgPP2KYGUQEogJZASSAmkBFICKYGUwOZJIInW5q15zjglkBJICaQEUgIpgZRASiAlkBKYWQJJtGYWcN4+JZASSAmkBFICKYGUQEogJZAS2DwJJNHavDXPGacEUgIpgZRASiAlkBJICaQEUgIzSyCJ1swCztunBFICKYGUQEogJZASSAmkBFICmyeB/yFaRxxxRDnkkEM2Two545RASiAlkBJICaQEUgIpgZRASiAl0FECxx9/fDnmmGPKAUcdddTJhx56aDnooIM63j5vlRJICaQEUgIpgZRASiAlkBJICaQENk8CJ510Uvn85z9fDjj66KNP2Ldv38H79u3bPCnkjFMCKYGUQEogJZASSAmkBFICKYGUQEcJHHjggeWAAw448f8A2ZBb8cHsBPUAAAAASUVORK5CYII="/>
          <p:cNvSpPr>
            <a:spLocks noChangeAspect="1" noChangeArrowheads="1"/>
          </p:cNvSpPr>
          <p:nvPr/>
        </p:nvSpPr>
        <p:spPr bwMode="auto">
          <a:xfrm>
            <a:off x="0" y="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 name="AutoShape 10" descr="data:image/png;base64,iVBORw0KGgoAAAANSUhEUgAAA1oAAAFmCAYAAAB0hethAAAgAElEQVR4XuzdB5RlRRX2/UJyziAgCEpWJMqQUVCUpEiUJFFUJIkEAQWRJAYEFBGQJEiQIJIRVFSCEkQwgPCigASRqASJzrd+9b413+Xad6Z76B66h+esNWtmuu89p+pfVbv2U3tXnUmOO+640U8//XQZPXp0yRUCIRACIRACIRACIRACIRACITD+BCaddNIyySSTPDzJYYcdNnrVVVctc8011/jfLd8MgRAIgRAIgRAIgRAIgRAIgRAojzzySLn++uvLJIceeujoLbbYoiywwALBEgIhEAIhEAIhEAIhEAIhEAIh8DoI/O1vfytnnXXW/xVam222WVlwwQVfx+3y1RAIgRAIgRAIgRAIgRAIgRAIgf/zf/5POffccyO00hVCIARCIARCIARCIARCIARCYLAIRGgNFsncJwRCIARCIARCIARCIARCIAT+H4EIrXSFEAiBEAiBEAiBEAiBEAiBEBhkAhFagww0twuBEAiBEAiBEAiBEAiBEAiBCK30gRAIgRAIgRAIgRAIgRAIgRAYZAIRWoMMNLcLgRAIgRAIgRAIgRAIgRAIgQit9IEQCIEQCIEQCIEQCIEQCIEQGGQCEVqDDDS3C4EQCIEQCIEQCIEQCIEQCIEIrfSBEAiBEAiBEAiBEAiBEAiBEBhkAhFagww0twuBEAiBEAiBEAiBEAiBEAiBCK30gRAIgRAIgRAIgRAIgRAIgRAYZAIRWoMMNLcLgRAIgRAY/gSeffbZ8re//a384x//KDPPPHN55zvfWf92vfzyy/XP5JNPXv+M7/Xf//63vPTSS2WSSSYpU0455fjeJt8LgRAIgRAYoQQitEZow6XYIRACIdAIjB49ujzxxBPl7rvvLvfff3955ZVXylxzzVXe8Y531L+nnnrq18Dy+SeffLI8/PDD9bNzzz13mX322ctb3vKWMZ/zmX//+9/loYceKv/5z3/qfeaYY44y2WST9Qn+ueeeKw8++GB55pln6ufe+ta3limmmKJ+9oUXXiiPPfZYIW58n6CZaaaZet6rPfvxxx+vQmWqqaYqs802W5l++un71ei+//zzz9ey33PPPbVMb3vb28oiiyxSZp111lrPG2+8sXzlK18pV111VVlyySXLgQceWD72sY+VO+64o5x66qnl1ltvLe9973vL9ttvX971rnf167mdH/rnP/9Zzj777PKTn/ykzDnnnGWbbbYpH/7whwd8n3whBEIgBEJg5BKI0Bq5bZeSh0AIhEB59NFHy1lnnVVOPvnkKrQIJ0Jj0kknrUJnmWWWKTvvvHNZZ511qrhxPfXUU+VrX/taOfHEE6v4+eQnP1n22WefMt98840hKqJz3HHHlaOOOqo+Y9NNNy37779/WWyxxfqk/oMf/KAcfvjh5a9//WtZY401ype+9KWy8sorV0H3ne98p5xwwglVDIrueM7nPve5stVWW5Xpppvuf0TgFVdcUe91yy231N+pB6GijPPOO+9YW53A+dGPflROOeWU8pe//KW8+OKL5dVXX62iTtRqhx12qM/1uy9/+cvll7/8Za2T8qrjD3/4w/pz0a6FF164/tznB3oRcgcffHAVcoTi7rvvXv+fyNZASebzIRACITByCURojdy2S8lDIATe5ARuv/328o1vfKNGTURtel2iQZ/61KfKpz/96RrZIX4OOeSQKrREfogPIkoErF0iSUTWN7/5zSKytMkmm5QvfvGL5T3veU+fj/n+979fDj300BpRW3311atYed/73lcjSgTGOeecUwVPuz70oQ/VKNJKK630mvtJ5WtlIxrbtdFGG5WDDjqoLLHEEj3r+ec//7l861vfqkJLNK6vS3TKc0XclPEXv/hFFVp+RmhddNFF9ed/+MMfyrLLLlt//pGPfGTAPU1kTD3OP//8Go3ba6+96h8COFcIhEAIhMCbg0CE1pujnVPLEAiBiYyA6BBhI5JFZNlL9O53v7sKlxlnnLEw7tddd11ND3QtuOCCVfAQTD7vu4SWlL8dd9yxCq0FFljgNUKLaCG0pP35nuhOL6HTKbQILGKF4CK0pOgRWp3CSVTrgAMOKNtuu+2YFEMPv/rqq2s5r7/++te02LiEFvF49NFHl2OPPbb861//qpEz9VlhhRVqWqQI1c0331ymmWaaWg+/6xZaH//4x6sI9TmROREt6YMzzDDDgHuPdMk//elP5Xe/+11NlVQOIjdXCIRACITAm4dAhNabp61T0xAIgYmIwI9//OMaMbntttuqyNpss83KvvvuW/cTERn2VYnsfP3rX68Ov59tvfXWVVARHm+E0IJ/2mmnrYJL+UTZiK155pmntozo2vHHH1+jdMSdPVmiYIThuISWdEPC6aabbqr3ev/731/rutpqq1UhJ0WS8Pz9739fVllllXpfn7/22mvHRLQIraeffrrcdddd9ZAM+9JEuwgt//ddZRTVw1DUSnqj+kjR9KcdqCFl8d57762CV50XX3zxer92iRgSf75P1GlD3yfs2j2INaLRpQzde+0mou6cqoRACITAREkgQmuibNZUKgRCYGImwNknEogSAmL55ZevwumDH/zga6otfU7qm/1RnHZRFeKMQ/9GCC3CiUgRjfvjH/9YVlxxxVqPtdZaq5bbvinRrHPPPbeKL6mMDzzwQBUkYxNaeBCU9p35t2iVeouW9brszepLaF1yySU1RZGAHTVqVP332muvXfduSZ2URmkPmr1WxB3+LlHELbbYoqYHKre6YHzmmWfWw0G+8IUv1H1pLlHGM844o3zve98r991335giiraJHO633361/qeddlo57LDD6u8/85nP1H1enpMrBEIgBEJgZBCI0BoZ7ZRShkAIhMAYAk73IwAcgiEyQlBw5BdaaKHXUHK8+Omnn16OOOKImsInFc4hE6I9b4TQcuKfk/1Ehy6++OK6d0m57R0Trbnwwgur0BIpcniHwyuuvPLKWvaxCS2nC6qX9EU8Nthgg8pnqaWWel1Ci4B1H2XBmtAijJxaiK1DRzovpzcSWrvsskuNUvUltETnpHtqEwd3tKPfWxSSGCYAnZD41a9+tYpkFwF25JFHvia9M0MiBEIgBEJgeBOI0Bre7ZPShUAIhMD/EHBQg31Gl156aY2s7LbbbvVPZ2pa+5KDMuyRsldIZEXUZ7311quRkgm9R0s0xsmB0gbtpyI6Nt988zHpg4SFnzshUARHeh6hMS6hhYdI3QUXXFCFixMK8Zl//vkHXWiJrrlErdZdd92a3njZZZcVB5N49nbbbVfZSvnrS2hJXyQmr7nmmiouRSGVV52JTxGyXXfdtQoqwsqeM/eVGur/nSdDZmiEQAiEQAgMbwIRWsO7fVK6EAiBEPgfAjfccEMVEj//+c+ro7/nnnuWz372s1WYdF9EAMfeAQ8iSJx1EZ83IqJlnxFB5L1SxJ/IlTRGERwiUDml49lnpn7SAJVTdGhsES08fPenP/1pFS8O97Bfre396qsL9Sd1sK+IFqElcihyZc+blEzH19tXJlXTyYXqKNrVLbREuqRFipKpk/1Y/k2wuRxMQoQ68t6eLfvNnFroXj5jv9nreYFyhlIIhEAIhMCEJRChNWF552khEAIh8LoJ/Pa3v61pbC0qIppl/05fEa3OQzO8g0rUyItz+yO0RJfawRQDOd6916mDTWh94AMfqHuoiA6iglAkAkVvTEpNVInCEVDj2qPVPmd/lbS+T3ziE2NOFuwF+/UILVEo5bLHjDDyDjFRrL///e/lox/9aBVaDuDoFloO/xBF9HunG2IqhVCKZK4QCIEQCIGJj0CE1sTXpqlRCITARE5AqhyhQliIdkhXs9fJEe6dl5P1HJjhoAiHSiy99NLV+ScQCANpeVLVttxyyyrcFl100TFft9dJmqHj3Z3EJ8XPZ5ye19fVn+Pdm9CSKkfEOT6e4BDVEqlxqp8UOodB7LHHHvXURJGvcQkt0SH1IXicADiUe7SUZc0116xCywuZRbQceNHeITY2oSXSps7Kiq/DM0QYc+z7RD5gU70QCIE3LYEIrTdt06fiIRACI5WAQxQILQddcPQJJ1ESAqDzcrqdI84JAaLLS4Kl6XkXlujRMcccUx599NF6ip6fr7rqqmO+TgBJ3xOBIV7smXKvXqKgv0KLQNl5553rviYiyvHmnZeXBCuLk/4IJ/Ual9BSVpE6dXKs+mCdOtgrdXB8hdZOO+1UTxpUb2mGRJlDPHqJ15HaP1PuEAiBEAiB/0sgQis9IQRCIARGGAFRrJNOOqlGQ0RzpKmJOEnBs79p0kknrSf7cep9juCyl2vvvfeue7lmmmmm15xGOMsss1Qh5Y99TdLhzjvvvBoJcwy790D5rhTF9o6nbmQDFVoOuCCipA+2FxkrtyiPyJl0OkJSpGhcQgsPpwISMHfffXctGtH4+c9/vopP6Ymicr/+9a/LrbfeWiNRDhHp64XFnce7D7bQwl45Pff++++vp0CKREp1dP35z3+uk7IXTztsQ+Ty8ssvr1FLYni55ZbLHq0RNlZT3BAIgTc3gQitN3f7p/YhEAIjlADx4WW/BBGhIvXOkeBLLrlk/bf3OHlRsciJy7uqOPiiXy6RJAcxOHyCIy+tTzTJPUTM7ANzbLrLkeMiaO5BDPV1DVRoKbOImkiUiJTLIRlOJbSXaaqppuq30PJdwsW9TjnllJqW53rrW99a39vlWHl1wYPoEqlzoMWEFlrSIdupgz/72c/qaYLSPR1ygev1119fD/PA2kEZUjelGtp35mXK6mefXa4QCIEQCIGRQSBCa2S0U0oZAiEQAq8hQBw5DENUi/MuZa6viwO/0kor1VP4HEIhkuPyfdEk+4VErXpdjhP3XVEXIqXXJXIm+mQv2Oqrr15FjEMxRJjaS4iJOf8W2SEeiDz/J+qaoPM9KY5SHb2w1z29u2rDDTeswpBw6nX95je/qTyuuuqqGpXr6xLxI2SIus4XFhNfooKOWPd7x7V3ngrYXlisLKJkvrvKKqvU1E0vH251b3u0iF0/8z0nKmIo4kj4nnrqqbWcjzzyyP8UsYla++UclIGra+ONN67fEenKFQIhEAIhMDIIRGiNjHZKKUMgBEKgTwKEjL1MThckcgguIoqQkQbIQd9hhx1qpKr7IhKIHM480fbUU09VgUOcSTUUaXGAg7/HJrLc95xzzhnzYmSCTrRt1KhRNdJEIJx99tk1ZZGg2X777WtRnNLnd/aQKbOfS1H04l8vBHa0ObGhjuphj1hf9eisFyHkWSJ99957bxVc7j3NNNPUFxh7ufP6669fU/Tsj1Jv4s0BHETS1VdfXQWS4/AJVPXwgmd8pSaKFIrsSW+Uyid65v1d7iWNkyBUR4d6qBsRph3Uyx4t1+OPP15fziy1U7og5tpLlA1vh5MQxA4rcQ+/a2xE53KFQAiEQAiMDAIRWiOjnVLKEAiBEOhJgCghmp544okqtrx/ynHp0szsqeqV7tdu+PLLL9dIy4MPPljv4TsOvSCM+vvepnYPQs+eLsLMc5VNeZxuSHyIatlT1i5CyMt9XV5oLHWuXUSMcrm3+/kj3W5cF2GlHI899lhNGVQGR9/7IyXRRdx4YbJ3V/mZcqmrlEY/V2bizM/Vo9UP51aWxrW7nOrvcm/3cl/3adFEv1NGv8fcgSSErRcsY9/qqAx+p/zSINt9x1X//D4EQiAEQmB4EIjQGh7tkFKEQAiEQAiEQAiEQAiEQAhMRAQitCaixkxVQiAEQiAEQiAEQiAEQiAEhgeBCK3h0Q4pRQiEQAiEQAiEQAiEQAiEwEREIEJrImrMVCUEQiAEQiAEQiAEQiAEQmB4EIjQGh7tkFKEQAiEQAiEQAiEQAiEQAhMRAQitCaixkxVQiAEQiAEQiAEQiAEQiAEhgeBCK3h0Q4pRQiEQAiEQAiEQAiEQAiEwEREIEJrImrMVCUEQiAEQiAEQiAEQiAEQmB4EIjQGh7tkFKEQAiEQAiEQAiEQAiEQAhMRAQitCaixkxVQiAEQiAEQiAEQiAEQiAEhgeBCK3h0Q4pRQiEQAiEQAiEQAiEQAiEwEREIEJrImrMiaEqzz33XHnkkUfKdNNNV2abbbYy2WSTTQzVGpQ6/POf/yz//ve/yxxzzFGmn376Mskkk4zzvjfffHP55S9/WXBdffXVy3LLLVfZDsfrzjvvLD//+c+LeirnyiuvXGaZZZbhWNSUKQTGEHjllVfKE088UZ5//vky66yzlhlmmCF0QmDICLzwwgvl0UcfrfefZ555MkcOGen/e+PRo0fX8X3uuedW7u985zvLBhtsUGacccYhfnJuP7EQiNAawS156623lhtvvLE8+OCDZYEFFihrrrlmmX/++f/H8N52223lW9/6Vrn33nvL3nvvXT70oQ+Vqaeeus+a33fffeV3v/tddcwZGBexw+Gdb775yoILLlimmGKKIaH2zDPPlB122KEKA+U7+uijx1rWISnEML3plVdeWQ4++ODyl7/8payyyirliCOOKO9617vGWdr99tuvnHTSSXWi+OQnP1n8X195PZf+ds8995Q///nP5a9//WvtH4ssskgZNWpUnYSmmmqq8br9cccdV77xjW8UfXC99dYrhxxySFlqqaXG616D/SXjwfi56667CkH41FNPlbnmmqsss8wyZdlll31TC0Li//bbby9Evbb773//W/uY/rDEEktM1A6Juv7oRz8qhx9+ePnHP/5RPvKRj5R99923LLTQQoPdBcd5P2V56KGHyh133FHHe7smnXTSujAz55xzlre97W11oWbyyScf5/3ygeFHwCLk8ccfX9hKot58qb8Nl+ull14qf//73+vcYK7yb4JkySWXrItnb3/724dLUftdDuOKr7XaaquVF198sc5xF110Ub/m334/JB+cqAlEaI3Q5j3zzDOr02xibYKIU3PiiSdWx69NpI8//njZaqutyi9+8YtqmH2Po96XWHr11VfLpz/96XL22WdXodV9zT333FX4EGsLL7xwMYEP5FJOoo9zLqqy/PLLl5lnnnlMZOZPf/pT2WijjaqBdn39618vO+64Y5lpppkG8pjx+uyTTz5ZBSYHmphcdNFFe4rR8XrA6/gSbkcddVQVy9rbKuYPf/jDavhNZH/4wx/qBKD9TWSdbfuFL3yhCi31w1Kfecc73jFepbFyf+mll9Zy3HTTTcXKaufFudY3Nttss/ESHt/5zneq0Lr//vvLuuuuW4XW0ksvPV5lHcwvMZLKZlyItnVe0047bRWFOA8XUTiYdR/XvYxVTt8555xTHnvssdd8nBD93Oc+V/udcT4xXv/617/qeDjyyCPreHjf+95XF0SMzQl9Pf300+WEE04ohx12WLFo1X1NM8001bYRg9tss039d67XT+Dll18uDzzwQBW4U045ZXXAx1dQuJfFCvey2MimzzvvvGMKaZGHrbn44ovrgtbHPvaxcvrppw8L4WyOOeuss8oxxxxT2MzOy5zElu+///61/42kq1toGTcXXnhhefe73z2gapg/zW2///3v6xyNh4WPXBM/gQitEdjGnGuha6vIK620Ul0p4gQKa+++++7lwAMPrI4No82wmXytNDGAW265Zc/UMc76xz/+8SJ60pxoYooA67ykoLmnVdu3vOUt/SZolXWLLbYov/rVr4pJn4PG6Pq3i9Oy7bbblmuvvbZwYL/97W+XD3/4wxNE8Jx33nmV1d/+9rfygQ98oBx77LFVTA6X67LLLqvCw0S76qqrlq9+9atl8cUXryvpVjgJgM985jNlr732qpHHdnVGtDi86jg+Ea3Wf3AR0ep16ZfKOdBJyP2ImW9+85vV0SC0Dj300DdcvBCUHOdrrrmmjqG+rtlnn722g7HVK1I8XPrRYJaDsCIwLO5w7NkKq9dsgigXXjvttFM54IADXtMnB7MMb/S92EYiU19lfzm+IgxvhO1gX9lUbSKNsdclAm3OYBvWX3/9fqUgv9Gch/PzH3744TpfsF3S3dnZL33pS+OV+cG2WlQz97ErbPoXv/jFMW3kWdqYzbcAaXzpb/1JIx9KhhYAv/a1r9Vy8Tv6ukRV+Rf8kJFkJ5vQ4vfwi/g9F1xwwYDnOOPT3GieYyd32WWXOrfkmvgJRGiNwDa+4YYbauSHo0PwiCB84hOfKJdffnnd1yLa8da3vrU6AHvuuWdNaWH8pZuJavW6CC1CyH0YFM9gGBlOq2ZS+vycQ2VS2W677V6zH4FB8kcExmTebfwZmk022aRcd911dTXue9/7XhWMTWgpl9QIjjZDJERvhbCvy+oQh24gQo9TpEx9fQcrjodnv//9768ThnS47kvdmvDEYUJNcJxWkUCrhlZLpQF5/le+8pXy3e9+twot0UirnZ2rqb1SB/EbSPmJX9EqKRQYcAI23njjGh3FU9+wyvre9763TiZWYjuvxm1sbdZfodWfe/XVZ1q7KUN/2o144DCdeuqpVTjgpb6caWJWe5x//vlVePqcyHFnX/Y846HVuT/PVG7fcfWnb/eXRRubAxkznf28L57s0EEHHVRFqIURtoId8m+rtpdcckkVyvole9R99bc9xlZ29W+8+hNhb5/vZQd62caxtcmzzz5bIxqyAEQfjM2xtXV/27fZ0v72V/aVLWhCa8UVV6wLV8aqBSTt8etf/7o027nOOuvUBYLusdoYDLTPDPTzA5162/277db49oH+clXOsfUbIkNU05xofjXXiir21R/dB3+X33ePcYuoMjk6hVanM46ByKU0ZnMsp7/XnttmGwZi5wfKUj2Ien3rU5/6VF0s9TxbGLbeeus6/mWJ+L0F1o9+9KNVlHbaycaXPRiIffI932n+xkDnm+7P97IjAxFaY7OZxid7SSjbx/nZz362jr9e1/i030DHVD4/YQhEaE0YzoP6FNENIofzxwkkVhg5Tp89I/YMMG4cHxEQzq/PWWUdm/PWLbSsRH/+85+v0TH3YTg5UIzJzjvvXL785S/XFTzpgBztW265pQolBoLDITJkMjf5cMqUW2oBx9QksdZaa9UUPX8YYOKK4PnjH/9YDfGmm25a01vagRjqK9pmX5qUJZ9RJ8+QLtlWyTgV7mOFmRhQRs4gsaDs8sWxcW/OkUlAzrXPmCgIFSmSHKYPfvCDdfUXm6uuuqreg4OtjoSYcnNoOJfdF1Fk5Ut9GFbP9B31MVmKQspl9xzREJMTB41oUv677767pvkR0p4vbc9EzDHyB1MbdIkfk522J7SlI2DiWaKbbY+WfP611167tqE/eFulE1VUhl4X7iJlykR8cNyIKfVpG4JNRtpFOU2u7RALBkbfUEYitqUvSbFaYYUVXpMWOi6hpc3dS4onxxZzjoZ72Q/UyqIP/uQnP6n7qdZYY43aR0Smfvazn9X29X9iSerG2PaTSQ8hZEWOtYu+ZHX5Pe95zxhUnCwsLQq4r1RdHCwmKC92HCHfkWLoma2fal+LGuqiXaSEckb8saChnxrbooPdTpsx5OCQ66+/vvYJLLS9++jX7fP4+9xvf/vbuuBiLOonbew1e4Cr/q2fahd78PQ3q+ZsDYHZfTCNKLB+IHVVP/VvCzXt4lB2L7rop60t9H31xE25Pdf4VA7lVX9jopVfqnFLeTNGiAasjHepOFK22BzjtXvFXN9zH20jKsCmaQvjG9/G4Te/+U21B/qpPa84sltSufQV40WUvXMxw++uuOKKanPZIWXQFz3LvfzbvYwR95IirXz6rXt1poYZX/a6sUXaAA9js6VYaw9pierY3Sc6hdZ//vOfaj9FGdr99TNOrsU54pBdZMf32WefMfbL+FU+Y4Xdspjn2RhZgPLczn6gffFnl5W79TGc2FDp5sYrO6guMjD8XH9VRn3BGHD5jvbQtn5mzvE8/UL/lP5ufGlni4D6sTKa94xBERP3EA3vTt3zbGPBfX3WM6S26lPaq6VR6p/6nnZrqfJstUUk45ldY1M8Q1sYw2yw+6q/dmX/tBHurX3NGfqfzxivyuP+xpW+z2a7vzlBX8JMH9RH3Ytt8Extpl+5l9+rb2eaqvnMfOz37J8+4TnKpP2a7TI2jT9bCdxHOf394x//eExqm8wJ81tn/+xrjsBgt912q+OWnVxsscWq8GRj2qVf8w/0F+XwOX1NGX7605/Wv/Ud9dPXjA3zahNh+u7JJ59co+T4y8rQp/QfP9OvNt9887qgY17kAxGjFsSMPXZUnzMGpe99//vfr/9Wb8/UhtrGwq57sdUyRlzjElrGkjZji41ZtghndVBXrLU/1myq9vEctkJd9CkL0PqAfqGu/BH9lK3yc+2nLdjDXCOPQITWyGuz6mAYmCZBK5ic9BbRYtzsc+Fgmxw4eaJRBnSv6FBD0C20pCSYhBkCBoBD3lKott9++7oaw6BbpWHU2opQux9HwOc4YD572mmnVcez++JomSw5q4w7Q8QgK7cJlYFkqKzsmQi69x9wRKTEEYKcAsZMCqXvmIhwUj71a5fJyaoho0gwcKb7utRfeoZ0hzPOOKMKpM6LUbZCxSnsXsX2TN/lDDK2OFjdZ9g5Dbvuumt1alwmEYJKXbFQH0bbff3OvTj5fmYCMjkTPiao7ks7m+j0C1HMJrRMQhxb/NrKm/ork8hnr30FnkHIEw8unJVlbOlR2o/YsTprgu1Ou9NOHHjpEy2VsZfQUlbtrl/rG933Ih70M06jiYgjot2UlzOmXTgDnf0GV+3B6etrv6Iorj6rbfUf98Vyww037JkSZIKUQtYEaXe7mLhFvkyYHDLtrAwcdQ6lZ3KOOvupidr4Mi6aGFAvXI3FzhQxv9c2opjahuMjusHx6GSGh8UXbcjR4Dh7Br7+TUgbp5xaBye4n1X67pVz7UuIcgoxJF5FPTkFfa3mc6Q4OFINOZudFzYWbjgoysLx4Vy6LzHbnCmf0Y/1b45Wtz3Rhzl9+pY+ph9aHJFqy1nvZIsDR1YUmCPWIjm23ewAACAASURBVPXaSPsQ8fqMNmkXZ5RDhwl75RL99n8ino3UphaPpIBhzCHnyLMdbf+p7xnrhKmxrn9ZmGHzREbUua+LLbYSzjZ3L+50Cy19Vft37sm04MGOEhIuiwdYcua0N+5sHTvTfRmnxqsFG+JRm7Bj+rw+1mn/lY0oxpJ4YF/0LWXCRdvqD2wwMchmiQhrJzZR/TiuuChbc6iVSbvpJ0SK57IJne3jGSJKLYXaGLn66qtrOdmizstzLVBoJ2ONADPm9WvzisUqQrKzv7I3IoVsDIElva97v6pn+K7665PazDjvvvQnttzntA072yJenZ91L3UybrWpeb8tguDpssBERLdU8s7vY2+MGZ/6r3Fg/PAbLK4Qr8ZSm498t5VN/+gltpTV/KYfW9jUP/UP7Ti2RV2LEhZdtT272Xn5nucZx7gpu2cQxNoLC3vQCaN2WQQhXMzHp5xyymsOg9Fe+q0x2rIvCHpj3DhVB4tF7fI8Nsx8ZAGvl9DCTNnZKza/27boP/aoqoNFO6z7utgzc7QysVXsEZHV3X5sFRv9Ruz/7LPg+WG/CURo9RvV8Pkgwy+33oqfFTlOmgnSRGmSN7EwxJwERpmzb7VvXFe30GKYRDIYTyvChACnimHiHIh2mbwIAcbIShSjwfgw2O7HOWOEOCtSBa0mtRxuhpyxIxxM7r5r9cmkyulp0TpGVTl+8IMfVGeG08IAcoA51epp1a4d9MEBZVgJrU7j6Z6erawma2U3KXPeTMQcofY7joSytVx7Trf7mfSJNwbfxMjAcxYY+e6JhSOyxx571FROk5gJTvtw0EyOHCorVi6iy8TNAeEItcnSqrRyMrycAYKBY8BoW7WzAm9lWLlNEHi7h+dwojkMTWg1FuqFQ5vQOdYmaCumfYkObJRNGTBUXw792I6Jtyqs7srnaieeaTMOgecrB/HCacG7l9AyyXq+e7qsRKujiZ2z5l76t8kdF32PQ2FBol3KjY86N5FJPHDo+joUgNOqX+hz2g4b7aKde136rUnSZMm5ansYrbprZ06/PiBSbJImHrVP56Sqr+tHrZ9qD+PMwgGGxpZFlDaxc2ix0AfwsKCi3NgaoyIo+iphSXwZh8rDMdT39e8mOok3q7OdV1vE4Dx1O/YWJ9qCTvuOOuuzFi84MS36gTuWxpFFA3XUjtpNf1BG5Tb+/c057744GMYJZ1kfVGdtR0xrL+ORA8chaYJWfbWbsdKiXhxOZcAdB45ua1t2SJ06ObQFquZIcf6x1X/YEeOLrVQGItrY4wy6l3J0OmDKoO7NMWcL3MsYsCru2Wxsi0Kw5YQEu8fWaCu2DePusdofoaUvG2ecQ21iYc4YZLs5g2wMNsaL9tH+RJ9x5hJJ9xkCjXDQf/VjlzHsO+yx7xCv+pR6EVru6Xuca/XTX9k5/9fvjd22D9U4Mu677Xcny87f6WeNKWFpXJv3XMal/xuXLbrsM5xrfVj7mk+1l3KYO/XBdmlj91f+9gwc1N04MzdxpNrvtAvx4jPqweYRkcaPMWi86qf6nwiU/yurNsDWPNPqqTy4+p3n6Xt4acMmavxfuxIuOBsX6mSuIsb4C0R8W1hQP0KV0GLHOy919N22gKNsbC/R09dlnOg3ft/mZnMbnr0unCwCqTNhi61+5lnsW+trhL02kZ1hccl81ilojSNjons/Ymsvz2dH/Z8tsohBQOlX+n1bGPB79+GPtNM6/Vv/tTDU5vruPVrKS4Tqs7j5v8/wI8yZykrsm1u1IxFtXLQ6+JnFIPVkz7Qnwaq/eia7ptz6CRugX7m/duuPP9ezAfKLCU4gQmuCI3/9D+QottOlWqqegc54WPVh6Dh2Bq1VMAOUMWL8DeZeexm6hRanxmoMw20lRTjbxND2V5k0RbQ4PgwAw+AZnt2OaTeZE3scA6uCnO8WOuecWMUxORNZhInydwstk6EVaqusDBfHhtPl3gy8FCaTO+eBE2Klq1NoKRdn1XMYRaug6iriQ8QweBw7RlPZfd69OHEmK8bexGZS4BCZhDnSjGZLNewrdVBLW73XBiYQDqBJjjAWRSKOm0OHn2dwQDjVnBdl9F0scW5Ci7hWJgKJWHMfE6nonyPcORHqqkycuCa0TGg+w6FRT/2EI0oAuI+oUF8nPIpEKgdjYXVQ+pHoRa8NzfoIp4AAN3G106a0WYv6SBfRr0yenG+f6UtocUTxJro5J1Z09Rur2cqjXIQ1VqIJHGb/7hRanBurzp5h4tSPcdf3tD+e3Rdnx3N8Vr/kKGEpLabXpT9wOvQnddUOxhqBwRkikpXbM7V3p9Ay2RNxJmN9zqo6Z4SjoJ96tklXP8VLlNGYMUaNLZ/zbM6HtvFdY1aZOP8cfv2aWPVvjkBjawGFs92ElrJIeyEKOQ/Ggc922w1cRHlb3TodU3XXFzly+rS6t0iV+0vNsdrrc8pkTBr72srnmtDSHwlCto0zZqHGgg0Bz2nyWQ6RVEp2pjlG7AIbIOqGt9+7ByFjYYeY0VdE/Tk62trYxh0f/YOzo38aF8Y+m0vMcdbd33eMsf4ILWOFoHMvbUJgcKDUDwftaEFGWY0L9sF4N170ccKazeFIc1D7yk7oj9Bybw4nsc9mWLAyvjDQB/RV7Wxs+AzhzMnVlyxqqYc2xYiA0i8t8BGWeOtrHGVZBeYJtkvZ2d/xEVr6invrS8rCFunnLvOathTJNr+xS+YWNsrn2SDtqE9g6flshHoSLPqccul/RJG5QUSkU2hpH6JB32Ar9TFtIuLS2kI76pPGAlGkP7LhvqvP+p4yt3cDymgwF7K5ymzONAaVl03zfP3f982x+gbHui0udQstC0zmSILPPOGzyqyN3MNY1+8tljY2/t8ptLQr22R+xpKNwVJ9tLe5oq9XAuhz+HqW+RhH5bcY2OtSDn2LMNSPRetxNbfzJYhT9TG2zFfmUD6B8UukKIexb/yZu4zjFi00No0z9p6N9Bm+AXbsG56dQksfYv/1DwwIHlz0O7ZIfzPnGPedQks2Aj+M7dVm+hP/Qf9vh16Yo7WFMW8MK0+br9VNVpI2M07aidD6jfpZMDNO+WsW1PlyFgb0Jz+XiZFr5BCI0Bo5bfU/JTXx+cOxZRQ4Q4wyo8AhZPw4c9IbCAKOmVVYn2Hsu1PduoUWw2PQm6w600I4YAxv9wZ3n7OaYzJnSK2mM9qMXedE204dNDl1njqoHn0JLROYSYioZOxMcMpv4mSsRbI4DQQEg8YgNaHFyWOYOL6MKofBH6upVsoYQ46kFW8G3uqfVXUOVzsMg/E1mREnLZ/axMhA9xJYrbFMAFJoTMZWyRhuq9IErBXWFlXiRJmwGFy/M/kTUuompaWtNnNYPZejxnHGRVk5ghwOK7e9Th0UlVEPq6PaiYNHpOJuosGsr71aGJkgOAcEnP+byHvtbzKRam/tbyLUDzmH0tBcnDntpC76qfKrY19CC1+iiVNHKHIQ9OF2qAtmJmmGjJDSL/XbJrS0l9+bqPDXXzizJi97P/DQN7rHgqiYlVx7T9SB0Nc/+vt+JO1qzJnkRda8E45zzxFRHs5Ap9ByX44eUWHMYcEx4NRhrd6iYOrHOdPeJnnt1n2Ygb6tjvoaAab/cTCwtPLNEeIIc6K0DafemGhCi7PJeTEWx3VxfLSzPsEZ6ow4cDIIR86btubQG/vslPoQkN3irQkyzrnxaky3VxKoC/HOCdQXiQF9gdOrjTg/+gP701JJ9W9l812OTTusAwd8jHuOLpvC6eHUNaHFmVFm/YQ4MgbYLH2lneBpvIxLaBGk2ttYJaa1Kd6EG0cTIzZZWY0LtpbDpW21pc8aI2wEFsRLX1d/hZbx594EEuefWOWgstnEB3uor7fn6MfqjQuOhITfSz9UNm1oTtDnuucEtkWbYDs+QkvbYuEPx9b4JXLNNcqOFwccU44uW60uxIHxpI7GuH5jzjBm2AILEsS3NDNjHFs2SyS2CS39j810T466tE9tqAzanTOvPUSs9DHjxzPYOs/uK3XO+NBOvmMRR/9iR41xjPHSz9yPvfSMzuiaft8ttDzLwhX7jYOIrXtYJHCpp3ZyT88iBvBgf3BSTv1Sf2RD9Tk2Bjc2k9hhv/pahPNZ9yVe3actJva1eKUs+jY7qG+ZG7UvpoSsy2KaNtFf3I+Q1s9E4bVze4+V8eD/7KC6YqK92HLjWntZLDNOpbdqL33eWGtCi83Q1z2PyNS3+VNssDZyD3aYj9IptPhaFjdFfpWbvREhxEDfcx9pysaV8c1OEW/mAnZVf2qnDhozLv3UfGNBsfVfdlufb5lJ6iECpr35CLlGDoEIrZHTVmMtKQPGwFsJY3AYH6u5DLDBzkgSCj7HeDCw3SKhW2h1P9AgN8k2x8fE2fbPmHwYHkaB82VyZoAYsya0PJtAsULKGWYsrb63cvQSWgwYYUFMcULVh7Pjj2e0TfdWyU0QVhCb0CIqOG3t5b5EF4fBhMWRZPQIKp+xOtvXqYOcciukxE8TRhx44oBYMeH32v/GoWPsObbKyrBaxW8rXNpFvdXFRM0Aq686mEg41srOCeuMaOHBuDO6JmgTjkkE616nDuofHCSr1xwV9+N0mdwYec4MYdp9WWk3GXKCTbz6j3bsPjmqfY+o5FwTGCYNZTVZN0YiUMph8lJWbcARVY/u4905qSZdfYa48uwmRjyPk689rb6aAN1LP/UdE6qVRv2MqHYRbG0/hHbjTGjHbqeorboSuO0ETuKg8yCMvgYkRsaglWVOiIUG7WtcmIB7CS3OvD5hJdNlcUE/0Pc4TJwtES1l4Li6L3FAUHY7t8ahOuozxifuxo0+Zgwa58pCuOoD7sNJ1f+Utb1vbSCvAWBb9HH9Sbu29Bhl5lywFfoQ54rzpD6dm+Uby06hxWnlrHAqlF2fbSm3xlWzBdqOndFXmtATgVQP4xov4xaHlm7n842D+3DePYvThQkOHHJlNl45XvoeTp5DeBMmxsu4hBbWymPscyyNVf2U86oc7aWzxov2xUBf5nxrP1E3TmOLPjUHurv/9UdoqRchoY5t3xsbgi2hwSHwHPVu7aP87Lu+RiD4OXFOoKi78aaN8OsWzq9XaFmIwZkoV17jUX+16MaBbfbbWGM/jBnt3LIVCA9jQd/UT7R/i8wYC/ppO3DEnMGGNqHFdmk3zzBWRFONEfbEIhh72gSrfqFvtlMH8Wt9zVgVgSUAWrqguQBzdqFTaPmZZ+hrnqE8xkrj2pfQwp0jb6ENb+OL/Wh7CM2bHHg21zjSftqN446TullctKhnzLXPm0vUwZxPTPV1YnH7rDYynox3vHot0rQ9XQStvuTzuOhzrnaCofHVDgSyGGLMuKdnsMGEjnnb89siQHuvmHq4sNKn2UGi1fyOURNaPmPRk+Bti5OyZvgRxiC7qj9ZnOkUWp5rTiTK2gIAhp0ZHsZMO6FZRMx8oG7Gt/7Vfeqg/qyv+Zw2araKffDHd/VX3zO36dO5Rg6BCK2R01ZjLSnDbBBzmhlmziNHQRqHiZSjayBbTbKqZ2Lojl50Cy1GiAFkpKzuiKD4WXOYGU2rYByp9rJSkxnxYCJhaMYmtBicdhqQyvUSWiYzEwXxRpS5f3OM2xG97eANk19n6iCRwig3ocUImxRMwL2EFmdX2TqPd5fSwDEyYStHuxh9ht4KXl8pmYyj1UTfZUytkHJgiWDGU7sQHm31zaRPPJhYlNPkz+D3R2iN63j3zvdoYa2/mORMVmMTWow/4942nWtvK60cgb4u/E1AJiJtJUqgnZuD0ym0CKEmtAiybqHF8eDgcVT0Q5+xIttYY9X2tfQltAg5jhHuLil1JillHJvQauOIMNfenBeTbl/Rr8bAqis2+kgTGsSoemvrsQkt/UekhsPjMpG3FEEilDMl6iViqc2MPVy0S4sUtnIQ6ZwKDoRJm3jv3E/Xxo4xrZ20DcH5eoRWe7bIj8UOgsUqredyOjlpLYopYsZGcZS7r06hpX9pW86RMhNXysl24csWqBsnh51piy9+bqXZONa3iD8XJ0WUrUUv/e2+xpexw/nTv/QP40OURnta9TZG9CPONDs5UKHVHH8OHVupXOqh3KJvxrpouucRMN2XcWSxR/v3ekVHf4QWO4MhR9tlXIgGEPQWjTin2sec0UR/t9AS6WNLCEAOfYvCa9PuyDCOnqWvGrPsnX5GoLJxbKfy9NqjxRFvBx0RWqIwhBZhb6zgSIz1ElotBZjN0U+0vz+4u9r80bJBOlMH9SNzpv5McLRIZDt6vS+hRagQzk1omQdllLCvbc+wcrALyjAuoaVfdgrYvoRW27PJJrML6mCxp4kHfdd4JJya0BLRcrJkE1r8BXMjW8L2sTGEmXYZm9DSvuYyY5SdtJBg/OirfV36EoGnH7Dtom/6EN/C1S20pAia+/gxTWhZrLKAot3VjQ/CR2jROvXQrlixj4RaL6Fl/lb+voSW7A3ZBxj1JbTUw/3bHi9t365mW4gvETG2TxZJp9Ayt/u5i93ExGJu86HYzu5+ylapa5vPJhL3daKvRoTWRNDEwtSMu4naJGhiM2AZXsaMo2FSMjFwAqXfcX7tBemcGMd2GEZfmEw8nBEpQwwCY8soEXAMiknR81tEi4jgzIhOmLiImXaqoPv3Elo+Z3LmoIhMuHdn5KVtfuWMEIEclRbRGh+hxZlmvE3ynZfySUvkfFtZVR71JqKE+ftKrfB95bGyxpmx+svoS+cgWqUMce6csMWhw4vTwBkwoRMVJvz+CC2TWzvBrJW71wuLByK0OO76TjtcgkDhJJrQOyNBJkkTvZVfjgXnxkRNoHTyMUlyRPDQPhYJ7AnqK3VQ23LSiD0ciA/RWE6zqx2wIK1H+guh1jaoK+/4Cq22t1AbaA+OEceD49MpMJuzxInkzBDVbT+e8SclRRqin7e9IH2lDvZHaHFKREU4p0QHDm3vVmtvwp6DwVEm1lz6GGHQKbZwxQlHjp/PN6HFlvTnxdbshft0H8qAO6e7tZl/69vK3tKaOY9S+Vr/wdu9ROPaKV7dQovTSuwQBsYeB5DTbeGiOSTq2w4j4IT5LFvnImhEXjo3kjcOfoZDOwxjQgotokU9OOQYcXTZCI6j9rQYIfVT9L/Tmeu2yd1Ci23V11pkEj9OJ77GqD6tX3imvknE2RtjTHLm2OpmlzFkS7S5ciive2kP92mpek0EtneAEUciij6vjTidbIdxqZ/ibYypa1+HYbxeoWXssjVsTkudb4dkNH76YBsL2LeI1kCEFgGuXjId2p4c/VB/5kxbKNTHRJPMTfq26Drb1h3R0mdx7SsNsS+h1RZ3zL8WN4gTdWjHo1vga6mALerDR2ipg/r9+Aot49Z41/7EgvmXr0HIdUbatb3FEfMbW62t+Sv6JnbGsotdI5Qw0i7mGKmD5l0LM/rfYAktZSLWLMTKfFEXvoyysC/8I7bWQld36qD+ZKyYD/g17Lcx0n1IhfmPX4C78dkptEQrtbVLP9V+/Ao2Wf39v3PLBh748iF67bOfCNzZibIKEVojvFmtCkrj4qhbobaSxRG2ms2psGLGGSXATKoiAFaGGBCf77y6hRbH0kTQ3onUjUoahDQuBpOBEZK3QsThtqLMcTC597VHi3HizEkx89226t/XHi2GluNukrFiZuJuJ/+1MvmdSd6EOT5CS+qFZ6iLZzD20rlMQu2oY84Bg2nCYASJHxMHR9L/e0V4ON4MshXEzmO2TcieydHwvM5IGcNNeLTTDPsSWvLhOUkmZYbaZEn0ccjbilrnYRjjG9HSL9rphSYg99ZO+leL8Ih2EaDaUsTURGvPDIdV3+PIq4uVaE4c3thJ01AHorMvocXZwEh/xt1KnrKou/S+tg/Rc/RFTqQ+1/Zoja/Q0q8sYOBn34rLxIuhxQX/5lhYDfU5dRYtbpFXbJTB87WdOkqb65U62B+hpc4tEuLZHPDmELfDMDiKxoYJm4DnuLSN8Z0nJrILOGkvfXqgQouTwtbo0+3dUsSBdtAPOE+cTJzcW7Sxne7ZUrvaiY+ii8asFBuRBY6je3cLLY6QcdIOZtFntDfHv136qnHkGcrYePlZ52EY7fP6oDI3Dm+E0OL4E7ecX89nf0RS2ruaLCqJ3I3tuGz16RZauGBlDGkLtl/0gI1zccj1H+OGg4mliC/hJBtCO1jVJ8K0nd+1aCG7rY0sorQUL/ci7jj27eAk9Wj2GGfzA2fTAoR5iTjxec7lUAgtz9QX2cUmaETQOo+81weMkxbNGajQIugJGaKWuDLejD3c2yEVxonxypZZgGknLmLcKbTMnU20tQiNubo58Oxn9x4ti0/mXgsqDlxoUTWczat+p71E3I0pc5E5uR2G8XqEln5EtOs7xr1LX8VAtNxcxNaoP2EncsRfEQlqqeX6n/bRB5TR99hUC0M+qz1kNJhHBlNoETH6ujlIn+A76Oct2stmtWhbt9CyyKANLUawuZ2HYTTbwibzz7SduuknbKG6sk/skftoI/3PHKHt9SELj2xdp0+h7iJ7GHZHjke4GzvRFz9CawQ3sYHMYFlJ54RwuA18xsPEaaI1iTHAJm2rii06YcB3p6B0C63O92j1hUnn8TyCi9FiXK1AMewMpUnO1YSWlRgrs1byTM6MD0eMQbPib1Lv63h3TpIJWyRMnRkaq1ucWM6FtD5Ci0EmAKykDzSipcxWmKy2MWKewdATUCYvJzdZ6XWaEsNqRYujz5nDvx020BcnbES0pGO093AxpiZZjjuHxeQpytUuopiIaKvRfQkt6RYcSZEI9XdP5TbRcvJNTIx3O3VwfIWWMhEJUovaO8H8TPtZrcNLOzRRxbkjOkxe7ahoaZhS35QT4+bcqre2xbovoUWYiC7qHxxEToFVbg45AetenBN9CwciyOrnYAgt48FzlasdOYyxZ3E41UFfUHYTtInUqiZniCNnAjeJWnBQTv3g9QgtYoxzol+0o6+NYeOAgOfwWBzg9BDExrh2UIb23iFl128JY2VkP4xZ4nUgES0LJRw83/HvdhS4cS1FSj/XL6wGc/iMcf2BjcKNE6mv6kP6vXtw1DkfytKX0NLnOK7tfXrub3wQ+xwdq/nt9ROcNbaJOPB5YgEHjp/P46b/4GDBiW0kGN8IoSUSTZizKZx1jj8+2Ciz1WvltZBCjGjLvhytTqGFsX5pkaxFXd237TEl3thIc4PPtXcyej4B7mfGmXZl56V0aiNiX3uy9QSUOULElgjkFGpTjrU+xhZzKs057J8x0NKijB/t5VnNlgyF0FIPiyGez/ZwpvHTB/y7HfPPNrU9sgMVWupg8Y+IcqkbvuYLGRjGKqdZm7LZ7DKeLQ29U2ixES0Vrt2rzZHsr8hwX8e7G/vajsBrPC1EGO9st/bA3iKs+7PHgyW02vvUCDjPcemzBJc/5mx9s6WOmpOIbHZMfbUDVvqOuVY/0We1CXshhbUd7z7YQktZzSlENr+pvX5GG5rT29HsfZ06qG78AwsYLQWZvWOT9G1+iflBWrB5iR+jb1m8c2l385gxxmbjZKHCd8wz+il/SFmMQffTnhbRutPFR7Ab+6YoeoTWCG5mDj6HkoNnwHOsWvSJ88mBbaLGhG2S9fuWSth9gAMjJp3HARr+zQkjknpFtDhVHEzGqPtFvp1YTcbuRQC0l0Fa6WmX8D0h0ZwmzhJD2/nCYlEtETZGuL0HqbvpGCATG1HUXljMwTOhSA1wdR6GwXFRHg6F1SkTBces810dJgOThPK1fWidz217HNRhbKtMJlrGtOXpc0o45Qyz1TpOj9U8l/tw7rVfS5HjhHFwRNdM1pibNAlq32WEW/qUiYuDw7i3Y9YZ77YXhIPNEWPw9QVtpx9Z9ezrMIxWXwKWs2zSaw5SdxtwGrUTAebZVgT1z+6rnUin7O3wDk6uFT0OMC4mZHXVV9xLKlxf/cyztJ0xIBrQ+cJiTjTno73XpfMwDE4j58Rk1itaQDRhbax1CuHO+ug/xCVnWBtbZOh1cfQ5SvqNiJ86Eg+iTYRLO4BAu3QeimKcSQXCXbRQJKDzPXHteVJNm7BpryVoIrG7TFZNiRDHK7cXFrcT+zgHnav+fdWn89UFff1endynvZ9NX2WjOOjdL2XVbspgIUOZ9Hd2R12Igc4UQyvjePd6ybj+5HsWK9rx3gRze2ddd1kJTc9ur8Yw5tkAQk2/4/CxAaIW+ifHUsTeM1r/GtsLi9krY1F7Khs7ov38cRmXns8OGJOdL43tLCsG7BuGolHdlzKyZ8Zor/HJubPvVlTFoRqcxXbhqYzsZV8vzSVmHRpijBMwxiWBgS370nm1EwbVsb0exDjqTIXiNBozbK+fs3eez9luLyxmvzGReoy7McNOYWjcahNjyj3YTGOIw6ztjG19qI1hZel+2X0rs7lA5IgtaXMUO6rd2A+Ob+dhGO3QC+NSu5gzCSEOVee8ph7ssjJ3Zix0snJv9s64xtX4MH95XrvYGGzYw75eWKy9zAHmWdkt3Zcyuoe+bY43v7cXFvsd4WnMSftve7rMCRhYMCIQxpa2iivhaFz26r++z0a3/YjmCZHPvi7iAzt2nRCywKS99RNzrX6g3ZVV2dRL31ZWqYBtjxbuTZi4H1vS/R6t7ufruxbE9AO2wTOx9W9jmZ+i3HiaC42Hvmyx+xJE7H3rv55te0Wn/6Ou2t79zdvaufP01lY+fgGhjUVfpwP3nHTyizecQITWG94E41cAhq2lK0m5MeGYCDsdRoaaY8DxNNlxoq2ctreidz+ZEWEUTBomNUZOVGxsL6YV8jaB2hjd9rKYDExcjCGDIjXG6hDnmgD0eYbK5wlAxpFBNPEyhlKJGHgGmXPZ0oAYcNEZq0tWjEwujKtccA4qY8awibBxNtTfqp77tM2u7ahtk68ycvSbuBAJwZFRxctkyoFiWAk0RpIzgzEHxeTI4eI8jSuth5POCeDMMNwcJZOiFS1tWtUOAQAAIABJREFUibuycfC0ozITh028SV/jSDDoIhsmYt81iROHHB4rx9rQRGSSJMScFiY9wYTE+eA4YKR91YnT2k5GlJvea59Z6ytS1nyH6CKIOLIcBQ6ndrQHw7/x8DurySY6K8eYcoLUT1m0mTZvl8iPMrmvPspRbhE9ZdRnPFtky72s9BED0kt8vpWdGCUy9BO/17eMERf+HCd/E1r6+LhOEsRK23i+PqLv4awPYOz57eRJY82kqQ9ZoTQhco6x4EhbneZs+Lwoi/6sXxMlxkkrC7FG3Fn51k+xaEfL6yNScbSt72JhvIhmiQq4d3t3nnbieHBem5OJm3txuBo3ESTiTjmtqkodG9eqKcdROThs7u+7xrNxQ8Th0vnSYn1VfZTb94wl/bvtQSKG2xHu+gJ2orCEWucihnGv/dwHb+JbG2Gg7xEQ0pHamMdH+6mj9sPBGMSB48LGGcv6ov7KPqmL5+KuHOyW32HkWe5PGOgDHGN9Sr8g1pSZ89TuxWlyL4KKs+ne+pJ7YcI2EpgcO22uXMaSMlkQ8RoIz8BLu3FQ2Z1um4MdGyVybgy1q730FmfOnLS9vhw1ZWGn2G2r9OyzexpX+qX25JB3vk8Je/YHW+NS38SReMfH99yXo6FcPtvmItxFVizGyLxgO7ATFTEu2lHzfibaqN21tyi+6JS5QaRKm7MPHH12UPn0JemY7SQ4fdWeUX1GOdv7C7WfPmostBfiajeii61SJqKUs98W3NiozqPiOeaeb960+ICh/mo8Kp/5yfyovdXTvVp2hPFggU3UhlAz1yqr/q8uPu/+7iVihi17jhkRqe/ooy42Sd08x7gnfvVzZTUnmx/boRP6MJFAtPuePmHuxUNfx4owbe9UI1B6nTLb+pn2YXv1Be1k7m+H1ui37IpxoH8rlwUg4s4iqrGjTOpEQOk72lwf91n2Rf2xMS+2RQ7jw+KZPqGsooXq4XJP/Qh7DGSs+H3nqYPGv/6l7fgL+GOkzVuqteebv0S99QF9Fje2XJ21oXZXZ/2g2SLtzr4aq228YaufGusWC5TZPNReRu33bKM5xBhmq/QlvhOGxqDFtHH5G+PnVeZbQ0UgQmuoyA7xfRlH0R0DkbFggHsNPsaIQTBYh2qAmjwZIREYxmpcz2GATQQtRaZzc2c7QawXQnVnpDgw6mRy6Gtz6Lju0+v+nIeWjqZ8zcnDUR1NlAx39yEA/Wny8S3TuO5tMiCmsNEXxqds43pG9+/b8cScGe0wtg26JiCf11Ym7NeTY26y1RYcwLFN/kPBur0fy9/q0te7xLSFPsRJ7fWZgbLu9fnGFX/jrhdXvJQJk5b62H3P18OLHXL/9iqJcfU/Y7elF2rH7s/3tyztPs0WtEMtevFip9idNk44fX0xG9vze/1uoD9XxvYdjrXUSamMHExRPX+7iG6OJQfRwgFHknM4Lhv7evoYPvoWO619er2cvD1Dn9cHjPF2umNfz2+vO2h74tpn+tve/fn8uNquzVWdaYx9lXWgZXIPTjb7pE91H1qgj+p7bTFiXO3jXm2MECADOQCB7fFd7WiuMmf1usbFa3xstf6gL/jTTnoc23yOmb5mkabXq1I6x8u42PX6fVuMaJkDFmIJMULIwgIbOrbFxrGxwrqlw6pzr9NBla19FlvZLd2M2+Eh/JzOUwjHt9753htLIELrjeWfp4dACIRACLzJCYhYSX8SCeVUE1ntqH+p0CIUhIzIl3S1/rxM+k2ONNUPgf8h0C20RFxlXAzknYHBGgIDJRChNVBi+XwIhEAIhEAIDCIBaUv2Z0h1aocIdd+eMyi9TErcuNK4BrFouVUITDQECC0RYil9okjS7KUujms/6kQDIBV5QwhEaL0h2PPQEAiBEAiBEPj/CUhdEtmSRmifklSq9t4cK+/2hdk3Mq60zDANgRDom4CUPacw2uNsQUPqoMMncrhEesxQEojQGkq6uXcIhEAIhEAIDICA/X/2thBaRFV7z+AAbpGPhkAI9CDQ9o8ZX8bWuPYfBmQIvF4CEVqvl2C+HwIhEAIhEAIhEAIhEAIhEAJdBCK00iVCIARCIARCIARCIARCIARCYJAJRGgNMtDcLgRCIARCIARCIARCIARCIAQitNIHQiAEQiAEQiAEQiAEQiAEQmCQCURoDTLQ3C4EQiAEQiAEQiAEQiAEQiAEIrTSB0IgBEIgBEIgBEIgBEIgBEJgkAlEaA0y0NwuBEIgBEIgBEIgBEIgBEIgBCK00gdCIARCIARCIARCIARCIARCYJAJRGgNMtDcLgRCIARCIARCIARCIARCIAQitNIHQiAEQiAEQiAEQiAEQiAEQmCQCURoDTLQ3C4EQiAEQiAEQiAEQiAEQiAEIrTSB0IgBEIgBEIgBEIgBEIgBEJgkAkMa6H1yiuvlNGjR4+p8iSTTFLe8pa31D+u//73v+WFF14oU0011ZifdfMZ1z0GmWduFwIhEAIhEAIhEAIhEAIhEAJl2AotAmu77bYrv/nNb8pkk01WiKz//Oc/ZeONNy4HH3xwueWWW8qXv/zl8sADD5TZZ5+9HHjggWWNNdaon20XIbb99tuX3/72t2XSSSet9yDMNtlkk/KlL32pTD311OkCIRACIRACIRACIRACIRACITDoBIat0FLTG2+8sTz22GNjBNIuu+xShdOuu+5a1ltvvbLMMsuULbbYopxxxhlVTP3yl78ss802W/18u7rv4bvbbLNNFWkRWoPen3LDEAiBEAiBEAiBEAiBEAiBUoZvRKu7dS677LKyxx57lPPPP788/PDDNdp10003lXnnnbf84Q9/KB/96EfL9773vbLmmmu+JqrVeZ9LLrmk7L333uX0008vyy23XI1y5QqBEAiBEAiBEAiBEAiBEAiBwSYwrCNarbIvvvhi2WyzzaowOvPMM8tJJ51Uzj777HLxxRfXCNaDDz5YNtpoo/LpT3+6bL311mXyySf/H05SBjfffPMyxRRTlJNPPrlMN910g80y9wuBEAiBEAiBEAiBEAiBEAiBSmBECC2Rqw9+8IPlvPPOqxGrI488slx55ZXlxz/+cZl11llrhMveLSJrhx12qGKq+7LXa9111y1nnXXWWKNevnf//feXp59+ekwKor1ec889dxV17SCOwe4/hOANN9xQUyXbgR8O8nj11VfLqFGjyvzzz58I3GBDz/1CIARCYAITeP7558tdd91V7r333mrfpbrbWzzPPPOUxRdfvNr5O++8s35mlllmqSnyb33rWydwKfO4EAiBEAiBwSAwIoSWfVkmpQsvvLBOPMcff3w54YQTytVXX10PwiCMRLT22muvKrj6imi5x3333Vd+9KMfVXHWuY+rG+Sll15a7rnnnjGfIXimnHLKsummm5Y55phjrN8d30Z54oknykEHHVRuu+22Khz9/53vfGedgB30sdZaa9UyDMX13e9+t07kH/rQh8q00047FI/IPUMgBEIgBEop//jHP2pmhoXDl156qbz88st1gW3VVVct++67b50DZG1Y4PO7FVdcsf78He94R/iFQAiEQAiMMALDXmhZ2fvwhz9c9ttvvxqtIqIILMLK4RdLLrlkueaaa+ohGVdccUVZcMEFazSKAGsnEP7pT38q66+/fp2s7O3qK+LV2W6dR8r7+VNPPVVOOeWUKrTe9ra3DVlUqz3329/+diH2CEqRLBEuq5sE5cwzz1yWWmqpKrqU68knn6xH4P/973+vP59pppmK+prMpUeqK8E2wwwzlGeffbbccccd9fO4+f1f/vKXerjIXHPNVQ8JWX755evPxyZER1gfT3FDIARCYNgRaPb+1ltvLccee2ydW5yce+qpp5aFFlqozlcyN8w9G2ywQZ3/coVACIRACIwsAsNaaFnRM9mIZF133XU16kIAPP7443XP1r/+9a+aBuigDOl13/nOd+oqoWiXfVgLL7xwbQ33sJ/rZz/7WU3PGKiIIGhMfo6F9/2hSh9sXacJLYd7EFpWN3/wgx/U1U1lEbVTJyctOj0RB3XyeZO2/WtWSh999NEqoI4++ugqPA844IB6HP4zzzxT3vOe95TDDz+8HgxiIsd6gQUWqAyXWGKJngeKjKzundKGQAiEwPAlYP+xU3Md1GSx0P/Nd5/4xCfKOuusUxfGvvWtb9V55ytf+cqQzz3Dl1RKFgIhEAIjk8CwFlqEBZFhb9SGG274GudfGiDxI82OMLA/SzSH+Lj22mtr5EqaH8FBdBEaTiYcVzSrr2Z8o4RWi2gRT9Id55tvvioiTzvttHr6otMWrXLuvPPOdWLGa8cdd6x1x8vPFl100SrKvDdMlOuYY46p7yOzQrrTTjvVz4homcj33HPPIUuNHJnDI6UOgRAIgaEjYAL+2te+Vh9w2GGHVcF1+eWXl913372mEt59993lm9/8Zpl++unLEUcc0Wda/NCVLncOgRAIgRB4vQSGtdB6vZUbrO+/0UKLWJQWSXDdfvvtNSp1wQUX1A3TIlrnnHNOTZkkpAgnEzQhZc/ayiuvXIWUCKA0Q6JU2uFFF11UhRZx9bnPfa6KOMfn2wOXKwRCIARCYGgJSB20Z1i2AvtssdAimrTx3Xbbray++upjhNaMM85YhVZeSTK0bZK7h0AIhMBgE4jQ6gfRN0potdRBQsipicTTI488Uk8ndHqifVvS/0zUhJaUym233bb89a9/rWLKz6Sb2KO19tpr16iYv72o2V436YPeQ0ZwSRuM0OpHZ8hHQiAEQmAQCNhXK61bivcXv/jFmn1g0Uz6uwUzGRgOxpBKzj77zEDT3gehmLlFCIRACITA6yAQodUPeG+U0JImaF+afWgrrLBCfdkyUWUy9sdBFtJN/Mzm6T/+8Y81z18Ui8habLHF6gEZDtD45Cc/WU8ydDT+29/+9hrdcsIg0SXd0OrqPvvsU/e1Sa/MhN6PjpGPhEAIhMB4EGBvZSk48dUBGFIFRatuvPHGctRRR9WDMXbZZZf6GYc/seuEV64QCIEQCIGRRSBCqx/t9UYILbn6hJbDMKSMnHjiiTUiZR+Wwzjs0ZI62Cm0vLjZSqh3ckkBlN9PcJnM7cuSjiIiJg3FZxwb70h3Qu3ggw+ugkzqytJLL53DMPrRL/KREAiBEBgfAk7GFc36/e9/X/fPLrvssvU2ToZ1mNFxxx1XT89lxz/+8Y+XT33qU9Vu5wqBEAiBEBhZBCK0+tFeE1poOUXQyYCiWY6o9x4v7/UilhxaQWzNOeec9aAPUSonC0oFtO9q//33Lz/84Q9rWiCx5iAMKYirrLJK8aJMh4i4t/t4CbMUQ/eTbkh8EWbTTDNNIlr96Bf5SAiEQAiMDwE2XVaBFxY7tKlz7xV7LJ1QKrjFL/Z9fA5xGp9y5TshEAIhEAKDSyBCqx88J7TQ6keR+vyIExedOCgKJj1QKqHTFq2c2ouVdMDxJZvvhUAIhEAIhEAIhEAIhMDACERo9YPXSBFa3oV177331veFSTtZZJFFymqrrVbTTyKy+tHQ+UgIhEAIhEAIhEAIhEAIDBKBCK1+gBwpQqsfVclHQiAEQiAEQiAEQiAEQiAEJgCBCK1+QI7Q6gekfCQEQiAEQiAEQiAEQiAEQmAMgSEVWi+++OJYUdsA7LCH4X5FaA33Fkr5QiAEQiAEQiAEQiAEQmB4ERgyoeUdT9tss0090c7+IKLKHiJ/2n6hJZdcshxzzDFluummG15Uukrz9FNPlTNPPbVsvsUWZZY558x+p2HdWilcCIRACIRACIRACIRACLzxBIZMaDnx7sMf/nA9mtwx5KJCjiB3XK1jyh0xvvXWW9f3Q0011VRvPImxlOD+p54qm510Upl21llrWXOwxLBurhQuBEIgBEIgBEIgBEIgBHoSmGLSScsnl1mmrL3QQkNKaciEllKLZrm8EHfvvfeuosrb7f/5z3+W9ddfv4hoHX/88cNeaN395JNlxRNPLE8+80wpo0cPaYPk5iEQAiEQAiEQAiEQAiEQAkNHYJL//rcs9453lJt22mnoHlJKGVKh1Uq+++67V7F12WWXlWWWWaYKsM0337zceeedxbufZptttiGt5Ou9+b1PPlnWPOmk8qI9ZZNO+npvl++HQAiEQAiEQAiEQAiEQAi8EQRGjy4iWnussELZddSoIS3BBBFap512WvnkJz9Zpp9++hrF8tb7u+66q6yzzjrl3HPPLdNOO23PSko7vOqqq4o9X1NPPXVZb731ynzzzVf+9a9/lcsvv7w8+OCDZbHFFitrrbVWmXLKKV9zn9GjR1dx9/DDD9d0v/Zn0UUXLaNGjer3QRztMIyNN9mkzDPPPOUtb3nLkDZKbh4CIRACIRACIRACIRACITA0BCYZmtv+z10niNB6/vnny9FHH11OP/308sQTT9S9Wsstt1z5yle+UoVXL+Hy3HPPld12261cf/315V3velfd2/XpT3+6rLLKKmXHHXcsf/3rX6voEhXbc889yx577PEasUVo+f4tt9xSD+MgtH7zm9/UvWHf/va3xyrwOkk1obXpJpuUuSO0JlDXzGNCIARCIARCIARCIARCYOQSmCBCqxOPaJbI04wzzjjOQyXOPPPMcsABB5Qf//jHZamllhojyC6++OKy/fbbl2uvvbYsvvji5Rvf+EY57rjjqqCaffbZe7bGvffeW6No++yzTxVbU0wxRb9aLse79wtTPhQCIRACIRACIRACIRACIfD/CEwQofXvf/+7XH311TVd0CEYc8wxRz0QQ8qf6Fava5NNNqm//+IXv1hPL3zrW99ahZRDNY499tjy61//uswyyyw1orXBBhuUK6+8siyxxBJ9RshEt7785S+XSy+9tP5xr/6eHhihlfESAiEQAiEQAiEQAiEQAiEwEAJDLrSk/9mfZS+Wd2gdeuihZa655qqiR6Rq6aWX7pk6uPrqq9cDM972trfVlMMZZpihnHTSSeXVV18ta6+9dk0XXHbZZctPf/rTIvplz9byyy9f0wS7L5E099t2221riuFAjpS3H+zkk08uhF/2aA2ke+WzIRACIRACIRACIRACIfDmJDDkQuuOO+4o733ve6vY8m6t1VZbrQoW79iyb2vDDTfsUxhpjhVXXLEssMAC5bDDDqvC6OMf/3gVXSeccEI544wzqriShkh43X777TXCZS9XX3u+fOfwww+vUa9FFllkrAdaOHwDmBbxIhCfffbZsuWWW0ZovTnHSWodAiEQAiEQAiEQAiEQAgMiMORC67rrritrrLFGufHGG8t3vvOdenjFmmuuWTbaaKP6Dq2PfexjPYXW+9///roH66ijjqqCyt6qP/3pTzU6Nt10042p6HnnnVf222+/emiGtMTulECHcSiDo+W//vWvj/MQjHvuuadG0Np9HMJx8803V6GXiNaA+lc+HAIhEAIhEAIhEAIhEAJvSgJDLrQcrS6dT9rfiy++WKaZZprywgsv1AiRyJE9Vb32Sh100EGFiDrllFPKzDPPXDbeeOOy7rrrln333bceEe9AjQceeKBGy6QSHnzwwTUSdcMNN1QhZ/+We7vHXnvtVaNgK6+8ck9h16sHKKt9YUkdfFOOkVQ6BEIgBEIgBEIgBEIgBAZMYMiFlhI5JZA4uu++++o+LaLJHi0Cqa/9VK0WDz30UD0d8P7776/pgU4ePOaYY+ox7154LEXwkUceqSLL3i8HXEgRlJJ4/vnn12iYlyNvt912xV6xH/7wh6+JhPWXVg7D6C+pfC4EQiAEQiAEQiAEQiAEQgCBCSK0iCsnA9qvRfjMO++89c/CCy88TuFDVBFoTh/0nbYnS6TMyYVSBeeee+4xgs3nRaBEs4g4z37sscdqJE26YX9PGuzsHhFaGSwhEAIhEAIhEAIhEAIhEAIDITDkQkskyf4pEaYnn3yyCh3RKamEUvqcBNjrhcUDqchQfjZCayjp5t4hEAIhEAIhEAIhEAIhMPERGHKh5SXC9kU5RGLUqFH19EBRpumnn77suuuuNao1PlGmCdkUEVoTknaeFQIhEAIhEAIhEAIhEAIjn8CQC63bbrutrLTSSuXII48sn/3sZwd8EMVwQByhNRxaIWUIgRAIgRAIgRAIgRAIgZFDYMiFlpf9emeWfVN77713jWiNHj26/i3SNeussyaiNXL6S0oaAiEQAiEQAiEQAiEQAiHQDwJDLrTuvffemjLovVSdl0MtLrnkkvpOrezR6kdL5SMhEAIhEAIhEAIhEAIhEAIjhsCQCy0HYJx22mk1akVQOXWw7dFaf/31696t7NEaMf0lBQ2BEAiBEAiBEAiBEAiBEOgHgSEXWq0M1113XbnrrrvKBz7wgXoku5RC770a7iJL+bNHqx89KR8JgRAIgRAIgRAIgRAIgRAYQ2DIhdbzzz9fdttttxrVcqz7YYcdVuacc87694UXXliWXHLJYS+2IrQyYkIgBEIgBEIgBEIgBEIgBAZCYMiF1h//+Mfy3ve+t2y22Wbl7rvvrhGtjTbaqKyzzjrl2GOPLRtssMGwP4kwQmsgXSqfDYEQCIEQCIEQCIEQCIEQGHKh9etf/7oeeHHTTTdVYTXffPPVUwg/8pGPlOOOO65suOGGEVrphyEQAiEQAiEQAiEQAiEQAhMVgSEXWn//+9/LcsstV97+9reXf//73/VFxS+99FL5xz/+Ua644oqy1FJL5dTBiapLpTIhEAIhEAIhEAIhEAIhEAJDLrQgPuuss+o7tB555JEx79A68MAD688mm2yyYd8KSR0c9k2UAoZACIRACIRACIRACITAsCIwQYSWGt9///3llltuKdNMM01ZfPHFawrhSDhxUNkjtIZVn01hQiAEQiAEQiAEQiAEQmDYE5ggQss+rWOOOaY89NBDNYo1yyyzlF/84hdl9913r//uz/Xiiy/W6Nekk076mo+/8MILZaqppup5i9GjR7/md+Mj7iK0+tNC+UwIhEAIhEAIhEAIhEAIhEAjMORCy16s1VZbre7Jcrw7obXsssuW7bffvpx99tlljTXWGOseLSLtiCOOKPZ6TTHFFOXQQw8ta621VrnsssvK17/+9fo+rqmnnrrst99+Zb311ntNKqIXI++0007l5ptvrs/wh2BzAIfP+15/rgit/lDKZ0IgBEIgBEIgBEIgBEIgBCaY0LrhhhvK+973vnLOOeeUH/3oR2WRRRYpW221VVl99dXLUUcdVTbZZJOepw56wfGHPvShKqCIIyJpwQUXrALJSYZOL/Rz9/7Zz35WbrzxxjLbbLO9pnWvvfba8uijj9Y0Rd///Oc/Xz7xiU+UQw45JEIr4yAEQiAEQiAEQiAEQiAEQmBICAx5ROu2224rK6ywQvn2t79dLr/88jLXXHPVEwi/9rWvlR/+8IdVSIk09XXts88+5fbbby8XXXTRa0SRd3MRb9///verCHNM/Le+9a26B6xbaHXe1ymHn/vc58opp5xSRo0a1e9j5RPRGpK+l5uGQAiEQAiEQAiEQAiEwERLYMiF1rPPPlujVj/96U8rRKLqlVdeqS8xvvTSS8vss8/e81AMLzcWhZJq+M9//rOstNJKZbvttqufl/rnnquuumqRXkhAbbvttjW9sK/Lfbbccst66uHpp59epptuun436jPPPFNOOumkWo955pln2B9H3++K5YMhEAIhEAIhEAIhEAIhEAJDQmDIhZZSP/bYYzVN8He/+115+eWXywILLFAPwlhiiSXGevIgESXtb4MNNhgjkHbbbbci0vWrX/2qpgC6CC9RKumEvY6Lt09LquEZZ5xR93iN7Vj5Bx98sL7zqx2c8dxzzxUpiJtttlmE1pB0w9w0BEIgBEIgBEIgBEIgBCYuAkMutESvnnzyyTLrrLNWseSAil5Rp260Ug5XXnnlehiG73zmM5+ph2rYZyV65f/rrLNO+d73vlcuvvjiGiFbbLHF+ow4ORTjL3/5Szn//PNreuHYTh+85JJL6mc7P0MgioglojVxDYDUJgRCIARCIARCIARCIASGgsCQC63rr7++RpAOPvjgssceewzoBcUiSC+99FI9ndAR7g7RkHoo7ZD4uuOOO6po+tOf/lSfYa+WPV9S/Qi7dhS8QzXWXXfdsueee5Ydd9yxTDnllGNlSQx2Hgtvj9YPfvCDpA4ORQ/MPUMgBEIgBEIgBEIgBEJgIiQw5ELrnnvuqfuo3v3ud9cDMdp7swimmWaaqUw++eQ9sf7kJz+pwsjeKJ+74IILytFHH13mnXfeKpzcd/nll6/v5PJC5Kuvvrpcd9115cQTTywnnHBCWWihheq9999///pdJxP67kDfpfX000/X1MTs0ZoIR0CqFAIhEAIhEAIhEAIhEAJDQGDIhZb9TtL/vAfLJQVQxGjmmWeux70TS71OHRRVOuuss8pVV11VP2OvVntX1jXXXFPOPffcGr2aY4456n6tpZdeuh7xTnBJK5xzzjlrROz444+vka9NN92032mLnaxz6uAQ9LzcMgRCIARCIARCIARCIAQmYgITRGhJGbTH6T//+U9FKXVvhhlmKF/4whdqpGugEaYJ3R4RWhOaeJ4XAiEQAiEQAiEQAiEQAiObwJALLQLLARRS/z72sY9VUSWSJdK0+eabjzV1cLigjdAaLi2RcoRACIRACIRACIRACITAyCAw5ELLQRXLLLNMOeCAA+peKSmABx54YPnOd75TLrvssrLiiisO+/dSRWiNjM6cUoZACIRACIRACIRACITAcCEw5ELL+668ePj73/9+PR7dSYAiWl487ICJjTfeeMzpgMMFSnc5IrSGa8ukXCEQAiEQAiEQAiEQAiEwPAkMudB64IEHynLLLVdr751X008/fX3nlUMsLr/88npqYK/DMIYLsgit4dISKUcIhEAIhEAIhEAIhEAIjAwCQy60YDjzzDPLPvvsU1827CTBGWecsey1115l3333zR6tkdFPUsoQCIEQCIEQCIEQCIEQCIFrpWP5AAAgAElEQVQBEBhSoeWUQYdfeNnwo48+Wq644opy3333lfe85z1l/fXXHxEiC8tEtAbQo/LREAiBEAiBEAiBEAiBEAiBMmRCS/TKy4YJKn/feuutdV/WnXfeWaabbrp6OMbnP//5Mtlkkw37ZojQGvZNlAKGQAiEQAiEQAiEQAiEwLAiMGRCy8uEt9pqq3qy4Oqrr17WXnvt8stf/rKstNJK5ZFHHql7tLyIeMkll8x7tIZVl0hhQiAEQiAEQiAEQiAEQiAEXi+BIRNaThncZZddyvXXX1/uv//+KroWWmih4hTCa665Zsypg96t5STC4XwlojWcWydlC4EQCIEQCIEQCIEQCIHhR2DIhNZNN91UVltttTLHHHOUf//73+Vf//pXOeGEE8oOO+xQzjrrrLLzzjuXM844o6YWRmgNv46REoVACIRACIRACIRACIRACIw/gSETWi+//HI5/PDDyzHHHFNefPHFss0225SvfvWrZYoppqjRLHu2HI7xjne8I6mD499++WYIhEAIhEAIhEAIhEAIhMAwJDBkQqvV9cknnyxEl8iWEwhfeeWVctttt5VpppmmLLbYYsP+HVrqkdTBYdhzU6QQCIEQCIEQCIEQCIEQGMYEhlxoDeO697toEVr9RpUPhkAIhEAIhEAIhEAIhEAIlDJ0x7sPFl3RsGuvvbbcfffdZeqpp66nF4qM/fznP68vP3b5/5RTTln3hM0222xjUhH93sEbjpp/y1veMuazCy64YFlmmWX6fbR8hNZgtWbuEwIhEAIhEAIhEAIhEAJvDgITPKL13//+t+7ZIprGdXnhsXdtXX311WXhhRcuL7zwQvnc5z5X5pprrnqYhnsRWYSQFyH/7Gc/KyuvvPKYwzX83uduvvnmKrT8+d3vfle23nrr8u1vf7tMO+204ypC/X2EVr8w5UMhEAIhEAIhEAIhEAIhEAL/j8CQC63nnnuunHTSSfVdWvPMM0/58pe/XO65556y5ZZbVsEzthMHzznnnLL33nuX8847ryy//PJVKIlSEVed16GHHlq8t0uUqzOi1d3K9957b42I7bXXXmXbbbetB3P054rQ6g+lfCYEQiAEQiAEQiAEQiAEQqARGHKh5Zj3VVZZpb4/S2TqK1/5Sk3zm2GGGcqll15allpqqZ4HYmy22WZViPmO6NTss89eZpppptcILSJo1KhRZccddyy77757vXev65BDDikXXnhhfe7cc8/d79MOI7QyYEIgBEIgBEIgBEIgBEIgBAZCYMiF1i9+8Yv6rqyjjz66HvdOLB122GE1muVnG2+8cc+o1vve975y55131kjYY489Vr8r5W+FFVYY853jjjuuHiF/0UUXlUUXXbSnaPN999tiiy1qOuJUU03Vb07eA+YFzJtsskktS9vv1e8b5IMhEAIhEAIhEAIhEAIhEAJvKgJDLrQeeuihstJKKxV/v/rqq/UlxaJJm266aTnttNPKOuus01O4rLjiimW++earES3CSLrh/PPPX0488cR6PPzTTz9dPvKRj5TFF1+8fOtb3xrrvq+TTz65HHzwwfXdXeM6Vl7kTZphE1TK7YXLnh+h9aYaH6lsCIRACIRACIRACIRACIwXgSEXWkp13XXXlQsuuKC8853vLJ/5zGfKZZddVm655Zaa6jfLLLP0TOETgXr3u99dvvnNb9aUwH333bf88Y9/LGeddVaZccYZyyWXXFJfhHzllVeWZZddtmdkzKEaa665ZnnPe95T7zWuQzBE0R5//PEx5XIIh3d/ffzjH4/QGq9uli+FQAiEQAiEQAiEQAiEwJuLwJALLfub7I3aaaedyiKLLFLFy6233lpT/XbYYYfy9re/vafQOuCAA8rFF19cTj/99DLzzDOXDTfcsKyxxho1BXHyySevKYkOtDjzzDPHiCciyb4wka62n+vHP/5x2WOPPcqpp55aj4CfbLLJBtTKzz77bI2iJXVwQNjy4RAIgRAIgRAIgRAIgRB40xIYUqH1z3/+s9x4441VoEjbW3fddeupgU4T/MY3vlEjU8RTr5MHH3jggbqnynuwpO9J+bMfy3uwiLWPfvSj9f8bbLDBGPH03e9+t6YREldSCr2HywmDUv9+9KMflemmm27AjZ3DMAaMLF8IgRAIgRAIgRAIgRAIgTc1gSETWgTVLrvsUk455ZT6/itRJH/83Hu0pP5dfvnl9WCLsR0u8cwzz9S3Kotc2Z/V0v5EmZ588sn6Ti3RrXY5Tt7erTnmmKP+3GmFDz/8cP1e94mF/W35CK3+ksrnQiAEQiAEQiAEQiAEQiAEEBgyoeXmZ599dt2bJbpkj5TUQcLHQRZS+ByEMbb3aA2XJorQGi4tkXKEQAiEQAiEQAiEQAiEwMggMKRCCwJRJ6cGOkFQRMpln5YIk/1Z45PKN6HRRmhNaOJ5XgiEQAiEQAiEQAiEQAiMbAJDLrSc+HfQQQfVAyu8y8olqiV1ULRr9dVXH/bvpYrQGtmdPKUPgRAIgRAIgRAIgRAIgQlNYMiFlmPcV1555Xosuv1Y3odFaE0//fR1D9fCCy/c89TBCQ2j1/MitIZLS6QcIRACIRACIRACIRACITAyCAy50PL+KS8sPvLII8tnP/vZEbEnq7vpIrRGRmdOKUMgBEIgBEIgBEIgBEJguBAYcqHlWPUPf/jDxSmBe+21V41oOXnQ36usskqZddZZE9EaLr0h5QiBEAiBEAiBEAiBEAiBEBgUAkMutO69994yatSo8sQTT7ymwFNOOWW55JJL6mmEYzvefVBq+TpvkojW6wSYr4dACIRACIRACIRACITAm4zAkAstpw6eeuqpdV8WQeVvf5w66EXD9m45hXA4XxFaw7l1UrYQCIEQCIEQCIEQCIEQGH4EhlxoDb8qD7xEEVoDZ5ZvhEAIhEAIhEAIhEAIhMCbmcAEEVp/+MMfyvHHH1+kEToQY7bZZiu333572Wqrrerpg8P9itAa7i2U8oVACIRACIRACIRACITA8CIw5ELr8ccfr4dhOH1QiuCXvvSl8q53vavsvPPO5bzzziurrrpq9mgNrz6R0oRACIRACIRACIRACIRACLxOAkMutH77299WMfW9732vXHbZZVVkbb311vVFxUcddVTZZJNNhv2R74lovc5elq+HQAiEQAiEQAiEQAiEwJuMwJALrZtvvrm+sPiss84q5557bpl33nnL4osvXvbdd99y2mmnlXXXXTcRrTdZp0t1QyAEQiAEQiAEQiAEQmBiJzDkQuvpp58ekzo42WST1ejVc889VxZddNFy5ZVXlre97W39OnWwnVrYV4O8+uqrQxoVS0RrYh8GqV8IhEAIhEAIhEAIhEAIDC6BIRdaivvQQw+VQw45pB6AQRTNN9985Qtf+EJZZpllxhnNuummm8pXv/rV8re//a1499bBBx9cPvCBD5QXX3yxHrBx/vnnl//85z9l6aWXLscee+xrDtcgzhy+ccstt9Tn2CP20ksvlY997GNl7733ri9N7s8VodUfSvlMCIRACIRACIRACIRACIRAIzBkQusnP/lJueGGG8onPvGJeugFgUWwvPLKK2XmmWcu0003Xdliiy3K/PPP3zOidc8995S11lqrrLHGGmWjjTaqgkokbLHFFiuHHnpofT8XwbbAAgvUKJlDN6aeeurXtO5Pf/rT8vDDD48RWfvtt1/dI3b44Yf/z2d7dYsIrQyYEAiBEAiBEAiBEAiBEAiBgRAYMqG1/fbbl9NPP72ceeaZZbvttqsRqM7Lse4XXXRRed/73tczqkUU2eN1ySWXvEYU/f3vf68C7MADD6yHaUhJ7M919dVXl1133bWcdNJJZaWVVup3umGEVn/o5jMhEAIhEAIhEAIhEAIhEAJDHtH685//XO67777y3ve+t/z+97+vkax2SekTeZI6ONNMM/VsjQ9+8IP1e6NGjSqPPfZYWWGFFcq2225bUxBFuaQFPvnkk2WaaaYpW265ZU0ftAesr4vQE13zN/Enotbf65lnnqnijKibZ555xpnu2N/75nMhEAIhEAIhEAIhEAIhEAITJ4Ehi2g1XKJBe+65Z90TJeXPPinCy4mD3qW10EIL9UwdXG211er+LicTjh49upxzzjll//33L0sttVRZb731qthaYokliiPk77///nq4xjvf+c4+73frrbeWD33oQzXdUIrh5JNP3rNFH3nkkfLss8+O+b20xGuuuaZsttlmEVoT5zhIrUIgBEIgBEIgBEIgBEJgUAkMqdAS0frVr35Vdthhh7LPPvvUdD+CyZ6tE088sR75vuGGG/aMQolgORr+iCOOKFNMMUX51Kc+VZ544oka1SJ6RM0crHH33XeX9ddfv+7bctBFXyKKqLvjjjvKhRdeWGafffaxnnRof9ldd931ms/YY7bVVltFaA1q98vNQiAEQiAEQiAEQiAEQmDiJDBkQoug2nHHHes+LSKl+yJ2vMB42WWX7ZmKJ1XPfaT6OSFwm222KdIOd9lllxrROvvss8v73//+cuedd5aPfvSj5bjjjqv/F4GSkuikQZdDNdZZZ526P4tYc3rh2C7pip7TLkfUK0NSByfOQZBahUAIhEAIhEAIhEAIhMBgExgyoaWgl19+ebn44ovL97///SqM3v3ud1cBY0+VwyjGdhCG719wwQXl05/+dD0lUETrjDPOqEe9i1rZkyVd0MmFUgZfeOGF+iwpfieffHIVXQsuuGCNSn3xi1+sL0v2u7e//e39em9XJ2hC65RTTonQGuzel/uFQAiEQAiEQAiEQAiEwERKYEiFFmYOkiB8Nt100zLXXHMNSOQQZfZyXXXVVfV7BJZj3p0y+Ne//rUcffTR9eh24klqoGPepSpeccUVZbfd/j/2zgTMx+qL41/7GtkJlSWhkIio7MrSQlSSooVK2RKJkiQqlUhkl0qFkiLKkkJSkSLrvxKytdn34f987utljJnfDPO+Y3Du88wzZd73vfd+77n3nu89557TVhdccIHLm9W/f3/lzJnTuf5B2E62WNTBk0XMnjcEDAFDwBAwBAwBQ8AQMATObQRCJ1rAS9LhMWPGaMuWLc4VkB/Cu3fs2FGXXXbZSZGv0zFcRrROB+pWpyFgCBgChoAhYAgYAoaAIXDmIhA60SLnFQEt1q9f7wgW96awVOXIkUMkEyaCoH+XKrnCaEQruY6MtcsQMAQMAUPAEDAEDAFDwBBIngiETrTmzJmjmjVravDgwe4uVdasWVWhQgW9+uqrLphFmTJljGglT9mwVhkChoAhYAgYAoaAIWAIGAKGwCkiEDrRmjt3rst3RWh17motWrRIDz/8sLtTNXDgQHfnKq4kw6fYp8BfM4tW4JDaBw0BQ8AQMAQMAUPAEDAEDIGzGoHQiRbBKipWrOhCqxcuXNhFCcR1MFu2bPr000+ddctcB89qGbPOGQKGgCFgCBgChoAhYAgYAuccAqETLRCdN2+eAxbCRdj1n376SbVq1XJJh5O7NYt2m0XrnJsX1mFDwBAwBAwBQ8AQMAQMAUMgUQiESrT27Nmj77//Xtu3b3fWrEsvvfSMIFYxETWilSgZs5cNAUPAEDAEDAFDwBAwBAyBcw6B0IjWgQMH1K1bNxf0IioqSmnSpFGfPn3Url07lwfrTCpGtM6k0bK2GgKGgCGQzBHYvZu8J9KuXVLVqlLmzMm8wdY8Q8AQMAQMgVNBIDSixYeJKJg/f34X3p3og3///bd++OEHFSlSJNnnzooOphGtUxEte8cQMAQMAUPgBAQgWePHS717S/v2Se3bSy1bSpkyGViGgCFgCBgCZxkCoRGtL7/8Utdff70mT56s2rVri/+vV6+eZs6cqcqVKyf7ABhGtM4ySbfuGAKGgCFwuhGAZI0b55Gs1au91lx0kdSunUe2zLJ1ukfI6jcEDAFDIFAEQiNa06dPd8Sqc+fOKl68uNasWaOePXvqgQceUPny5ZU+fXpHwHLlypXsrVtm0QpU5uxjhoAhYAicewj4JKtPH2nVquP7b2Tr3JMH67EhYAicEwiERrRmzZqlG264QQcPHowVSKINTpkyxZEtC+9+TsiaddIQMAQMgXMTgf37PUtWz57HLFkxkYBsdewoPfiglDbtuYmT9doQMAQMgbMMgdCIFlag9957T7t37z7BYkUerUyZMqlBgwbKly+fWbTOMqGy7hgChoAhYAhEQwCiNXasR7R+/z12aAoUkB57TGrdWkqXzuAzBAwBQ8AQOAsQCI1onQXYHO2CuQ6eTaNpfTEEDAFD4DQgQITBt96Snn9e2rDh+AbkyCE98oj0+OPSeeedhsZZlYaAIWAIGAJhIGBEKwGoGtFKAEj2iCFgCBgChkDcCBD84rXXpAkTpD17pB07vGezZPGCYFxxhdSli3TddYaiIWAIGAKGwFmCQLInWmvXrtXAgQO1bNkyZciQQZ06ddIVV1yhAQMGaOHChW4Y9u/fryZNmjhXRPJ1+QUXxeeee06//PLLcYmSa9SooXvuuUfpEuieYUTrLJF264YhYAgYAqcDgZ9/ll58Ufr1V+m++zyiNWAAm5f00EMeyRo6VNqyxSNbN94opUp1OlpqdRoChoAhYAgEiMBpIVo///yzlixZoipVqqhAgQJx3tHauHGjbrrpJmXLls1FMOS+V/Xq1XXppZe6/+d+F/9NwI26deuqWrVqxyVDPnz4sIYNG6bVq1e7Ovj/QYMGqVmzZurXr58yZsyYICiNaCUIJnvIEDAEDAFDIDoChw9L8+dLvXpJ27dLTz0lXX+9l6h47lyJSIS1aklZs0orVkh9+3qJjB9+WGre3HJrmTQZAoaAIXCGI5AkRCsqKkqQJkK+T5w4Ud999522bNmizz77zOXaiivq4IsvvqgPP/xQU6dOVQ582I+UzZs3q1GjRurbt68qVKhwnLUq0niQLPmuu+7SK6+84iIiRrd+RXrPiNYZLuXWfEPAEDAEkhqBqCjpyy8lwrmnTu2RrGuvlVKkiLslf/whvf669NlnUpMmHuHKlSupW271GQKGgCFgCASEQKhEC3JFomIIFaHct27d6pp98cUXOze/xx57LKJFCysVZIhneReXwapVq+qff/5xlq4yZcq4n9KlS7skyISMj6tg9Xr44Yf122+/ObKXBb/4BJbt27dr+PDhuu2225Q/f/5kH44+gd2yxwwBQ8AQMATCQACXwE8/lV56SSKa4NNPe+6BCSn//CONGiWNHCnVqCF16uQlNbZiCBgChoAhcMYhEBrRwnqEix5ueyQnLly4sC666CLNnTtXr776qpo3bx6vJQpStXLlSme12rdvn3766Se98MILuv32293vpUuXOtL1+++/q1WrVnr88cddXbGVVatWOddC3uM+V9oIeUrIAQYhw92QgkUOq1bTpk2NaJ1xIm4NNgQMAUMgCRHALZCAF1imSpaUnnxSKlHi5Bqwc6c0caLUv79UuLDUrZtUpszJfcOeNgQMAUPAEDjtCIRGtLAaQYggKViSevXq5QgRlqjXX39dt9xyS7xEq2LFiuIHF0ECV0B0du7cqbFjxyozUZqOFL7NnSvufcWVl6tr167OqoZ17YILLoiYu4vgGbg2+gWSx72yO++804jWaRdZa4AhYAgYAskUAbw2Ro+Whg+Xatb0wrUXLHhqjT1wQJo+3QsHzwHiM89IVaqc2rfsLUPAEDAEDIHTgkBoRAtL1EMPPeTIz65du5w1q2DBgu5+1ssvv6z77rsvXqJ14403Knv27Bo6dKizVLVu3VqbNm3S22+/7RIe++X99993ZA6CBNE6cODAcRarDRs2qHbt2s6SRdTCuKxecY0A5I42mOvgaZFRq9QQMAQMgeSPwKZN0pAhnjXrllukRx+V8uZNXLu550VwDFwQN2+WOnaUbr5ZihZdN3EV2NuGgCFgCBgCYSIQGtHyG40LIcEsJk+eLP6bkOuQoZtvvlldunRxBMx30YvZUcjN008/re7duzsLVrdu3dS5c2fnAvjRRx+pfPny4v4U7oCXX365izD41VdfacKECe4d/9sEv+jfv7+mTZum4sWLn/QdKwuGEaYI2rcNAUPAEDjDEVi3zgvXThALogU++KAXSTCosmyZR7a+/95LbGwRCYNC1r5jCBgChkCoCIRKtAinToFIbdu2zd3XggRBvHzyQrj2uKIOEs6dPFiQJ76F22Hbtm2Fhapjx476999/nWviVVdd5UgbLoEQsHfffddZzQi6QY4t3AaxgPGbXFwnW4xonSxi9rwhYAgYAucIAitXemHZf/hBatNGatpUOoV9Jl60IHPc+yLIxp13Sq1bSzlzxvuaPWAIGAKGgCFw+hAIjWjhLoibXurUqV3wC35TuO/01FNPOdL1xhtvxHtfincgS0QfjGn52rNnj7u7FRdRCwrWpCRa3CODVNasWfMoKYRo4jJZv379o3fT5s+fr88//9wFA7nyyit166236u+//3Z30LjLFj0cflA42HcMAUPAEDAEoiFAIuLevaXVq737WI0bh+vWR0TCt96SRoyQqlWTOndOcERCXOpx5WeP4A4yEXvZU3bs2OH2Eg4w2XvwOMHVvkQsATzYYwhoxf7OM7lz5zZxMAQMAUPAEIiAQGhEi7Du5Mh69tln9cQTTxy9j4UFCgI2evRot+ATUTBsopRYCUgqosUmR/RE3CsJAML9NArElA3yzTffVN68eV0wEX5wjSSZ84oVK9z9NSx67dq1cy6SJHKOyyUzsXjY+4aAIWAInNMIHDokffutlyOLRMREFiQRccqU4cPiRyR87bVjEQnjCR3PYeWnn37qXOjx7iAKcIECBVSvXj0tW7bM5ZbMmjWr20/wBCHwU7ly5Y72hX178eLFGjBggLsGQDqVPn36OJd9K4aAIWAIGAJxIxAa0Ro1apQjDRAuFuXoZIpgFvxtzJgxzhITKf9Vchi8pCRaECaIFpuYT7R69OjhQtkPGjRIJGsmmiMJmyGsbI5r1qxxLpQQrg4dOrgNtVixYka0koPwWBsMAUPg7EKAABUzZ3qWLNKEkCPruuuSto/k6ZoxQ3rxRc+CRhuqVo2zDcuXL3ckCQ+QZ555xhEqyt69ezVu3DgtXLhQbdq0UdGiRWP9BhYsLFkLFixw1jCsYKRTKVWqVNL222ozBAwBQ+AMQyA0ooW7W61atfTAAw/oxRdfPJogmLtaRCOEDHz88ceqUaOGWbSOCA0WrUhEa/DgwXrvvfc0cuRItzmyKUYnsFiyuMNmROsMm4XWXEPAEDgzENi3T/rkE+nVV72w7V27JjwRcdA95A4098Kwqq1f77kuNmwYq+siewMeEbgLVqlSxbniX3LJJY5wsZewF+OBcsUVVzhrV0yXQPYmfvz0Kt9++627J21EK+hBte8ZAobA2YZAaEQLKxALNydl11133dEFmaTD33zzjbtXhAsCC3pyd3FLLhYtiBb33ebMmaPx48c7X/roxYjW2TY9rT+GgCGQbBAgEfH773vRBa+8UurSRbr00tPfvOXLPcsWEQkJKX/PPVK09Cc0cNKkSc4FnQBT3N/dunWrCyJFFF/u+Q4cOFC//fab+3vp0qWdZ8Q111xzQt9475133nERhI1onf6htxYYAoZA8kcgNKJF18mZxUIOMcAdzi8s5K+99pqqVq2a7K1ZtDmpidbBgwedFdB3HcTVgxxhEC3uZkGoOIHkTpYRreQ/yayFhoAhcIYjED0RcY0aUqdOp56IOAwoiEg4aBCMSrr9do9wRYtISDRe0qU0btxYd911l2bMmKEhQ4a4w1ByUGKtwv0c18CXXnrJ3dPi3lbMKL1GtMIYPPumIWAInM0IhEq0AI6F+fvvv9e6detcImGSFmPNypMnT7K3ZPkDn1REi/rIFYYVkPtrvvsGyZ0hX/369XNWwF69ern7WhDVtNwRkNwm+cUXX6h9+/aOiBUqVOhsllvrmyFgCMSGAK5tBGQIO6Etd4QoR9afUAfj4EEJN7lUqZIm2ETMvpEoePBgafx4L6ogJCZXrlC7fEof//tvacwYadQo6dprvYiER/aByVOmaPiIEWpw881q0aKFiFoL0cKVkLtZflRg9mkCMeHizx5D4IzohbtZpE/hEJU7WiVLloy9qQcOSByupkt3Sl2J76X9+6O0Z88BHTrkpZCJXlKlSqkMGVIrTZpU8X0m3r8fPHhIu3cfUFTUsYNi/6WUKVMoffo0Spcu8fXwTfqyb1+U9u49KOnEftGfjBnTiHqDKAcPRmnXrtgxpI4MGdIobdrE9y0q6rB2794vsIxZqCddutRKn96LSp3YwoEBGO7ZEzuGqVOnVKZMaQPDELkAw9jkA08tMAxKPugbsuHJx4kF+ciU6cTo3InF1N5PPAKhE63EN/H0fyEpiRaRGLnXRrAQwudyiRliReTG5s2bu7C6nEoSJp/7WLgPzpw50/nbExiDfyP3GBGl8MMnKtT5559/RlgOT/9IWwsMgTMYAYIjvPGGhPL70EPhWVwWLpSIeIcS3ratV19YhYh+EIfPP/dyR912m5Q+fVi1SfPne7mqcuSQ2reXSEvSv7/0xRdSixbSAw9I558fXv2J/fLu3dLEidLLL3sk65lnpKJF9TO5Jfv21b7y5XX/vffqm/nzNf+bb3Tvvfe66LWEbcdDgoAXeEsQjRDLF94oHOKRw5KDUjwrJk6c6CIVQti4FsB7x7n/L1niyQcE+YknApcPCNZ77y1R584ztGsXhD868Tisiy/Oog4drlGrVseiJp4KrBCEzz//n1q3nqLNm3eeUE/OnBnUsmV5de8edxCSk6n311//U+/eX2vs2J8lHR+9krOTypUL6PXX66t48cTnTtu376CmTv2fWrX6VDt27Duhb3nyZNCjj1bS449XPpkunPAs5PH77/9U06YfacOGbTH6dVhZsqTVXXeV0auv3pCoevyXN23aqd6952jYsB9OwDBFCqlEiRr9lGAAACAASURBVBwaPbqhSpXKk+j6Dhw4pPnz1+m228Zr+/a9J2CYNWsatWpVUT17Vkt0XXzg7793q0OHaZowYamk4wkw8lGsWA5NmXKXLrjgvEDqs48Eh4ARrQRg+d/WrRr6zju6s2lTFciWTSmZsSEVCNRbb72l1wcN0qE0aXTw0CG34bVp1UrZMmd2tf7866/q3aePsxRyalggRw4936uXI1OPPPqodhw4oJRp0ricWwP691fFUqWU5kges5CabZ81BAyB04nAl19KPXtKc+Z4BKhVKy957oUXBtuqH3+Unn/eS5rLOtikiadMx5JzKdEVQ7JGjpT69ZPWrpUuu8wLPoFVKQxL2nffSb16SZ995mFIJEHq2bJFatnSI3kZMya6W6F/AIscURFJoswYFS+u/TNm6PNVq9Q/bVqtzZZNF1x2me5u1Up16tTRhAkTNGL4cB0+eFAZU6fWTfXrq2XLltq+c6eGkbMrVSp1eOwxt9/g8r9+/XpHuvLkzq2mTZqodcuWOmqPWLrUi8Y4bpyH3c03S927B0q2duw5pGGjFqvjI59Eg5I92VM+c+XLpEfaVdIzT1ydKKixG3wwabWa3TFR2nfgiJUp6sjvw8p4Xjo1a15OQ14PhiQsXf6POnebrakTf5GOIooVyLPOlC+fV28OaaByVx5/N/tUOrl73yFNmPSrmt/xwQnkR4pStmypdP/9FdS3b+1T+fzRd0Dry283qHb1d6S9YHg8KU6XIZXqNCihj8fekqh6/JfXrt+h9k/M1sSxiySlifHNwypcNIvGfHCnrrky8WQVq+rMGb+pXv2xsdaVMXMq3dq0rN4eEox8QCLvvHOCZs/+nyQOm44n4xfkz6Svv39IRfKFY0UOZIDO0Y8Y0UrAwO/cvFnzOnVShaJFdX7WrHG7POKuU7eup9z4+VS+/lpi8+F0L1IhTG7lykddLfb/+qv+++ADZU2dWukyZ1YKQgrjPkOBNEVFaeeOHTqQMaOy3nOPUhKuN0UKRe3fryj89NevV4pDh1zo/FjzlNE+wgEXL37MzQglCvK2l9OZCIWTUu4p+G4lJNGcNk36999jbYzt9QwZPHy4W+bjwyk8yT5xNYlUrrrKi+7FNyirVknz5kk7dkR+L29eqXZt6Ug4Y5GDhtPpDRs815a4CmNZvbpUpMgxfMibw2ntnj2R60TprFhRypLFe46IYF99JYFTpMJJea1aEkFOUJDAZNYs6ddfI8sPWF59tUROG/+0H5kjIhnKaqRy0UUSl979+xyM4ezZ0p9/xj+WJEwtXNhz6UI2v/lG+uWX+OWndGkvmICPD+/SzxUrnFzHWUiOivKbP7/3CMEJIBbgE+k9xhJ8sLz4rkyLF0vIe3zyc8klErLn47Nxo9dP8IlU6BvuW8iPP5ZYS8Ankqwzlsh52bLH5heyzryMKT98l+dxGSMSHv3x14jzzvNIEGsKinckfJAZ5BW59Q+RSMTL97CQ+IW5M2WKN+/89QxsqYfAEOALLsgd8ytSwWIErr6LM2vOokXeWum39aefPNLD/SO/EHyC+1FYt3zSw/oBPts4MY9QWJep00+yi6zTVuSH/2YNo28+hnwKHG+5RerY8Vh0QfAEH9713Qxjq5axYX0FW75D+eMPL/8W7oiRCm3kPR8f5jGWRPCJ3r6Y32AskR/6ibxBciBdRwor1+6CBZWhfn1l5DmiCR46pJ27dml3zpzKXLu2MhUo4D29ZYuiFizQ4TVrnGshli1+sF6hLuPKlCJlSqVmLJnPyPVzz0kTJhxrI+t1pUrSTTdJ6VB8o7nEsY8xnpWukdJ4LvBav06aO0f679840dm/76AmzftPHSfs1Dpldc+dr726SutVQn85K0nV6oVV64YiJ34DmSnF+lPe+1vUQenX/3nryH4sO8fK4UOHtXTxJr311k/ad+CQ1up8zVYhbReK7GFdmH6vHr86Sm1uj+cwg73nqgpSkUu8j+/ZLS1dIi384bix3LxxpyZPWqGff97oSON+pdJK5dBXuljsVFeVy6NhPcqpzLbl0vYI+x5zGPmpWk3KccTFlbmxYL7XV6jbgSgt+XGTRo9efBz52aU0WqS8+iN7IWete+G5KtL/Vnv4gFVchT2A+VWrtpT6yFiyXk3/Qr8vWK033vhOBw6wth9/SJ0mbQqVrlJC94xqKxU4giNrzuKFEvM/UmEtL15SqnwkaMuhKG39ZbU+fbi/fpj32wlWH8YsV64Man5fORWsUEy6oY6U6ci8ZB+YPdPbqyMV5OfqStKlJbT/wCHNmf2bOl//kq7Vie+lS5dC5csX0O13lZJSpZYuvli6vo73debwf/9IkydLu7CWxlEYS9aOOnW06UBGNWs2Ud/MXK6qWqdiOl6fyJo1ndq1q6gcOY4cBnHQwRxn73OyHuWtddOnR94PWLeQH9Y9f79kr/344/h1GJ5H30IvcIJ2kGAN3loZqVAnawHv+vhs2uTdOY20xvIs+Nx6q5TVWwtcPzkI5HAuvjrRJ8qUifxcAH8NnWixGC9atMidmm3cuNEtzgTGyJIli3NzOxPyPe1fu1Zba9VS9n/+UepICSmZhCNGeATGvyPBCew778SvnN93Hxe0jimfEDROpBG2uAgBk5CNeOxYT7D5fxQWok7NnRtZoWNhJFIVp8M+YeIyNS4f//0XWbTq1PFOSyExlGXLpAcf9MhPJPKCsjpsmKdA+Pi0a+dNJiZypNKhg1cHmzoF95hnn41f4UUBGDhQQmGmgOfDD3vKTiTyCyb0sX79YwodeOHGFB9hQvHkfgThnykobyQ0hUhEUpJYiHFbqlDBU6DBBAUPZTMSuUNhQdG9+27pSJJrd1eDsYyupMaGL4QZ9yLf/WvlSu9bKGmRlHPGATyQBRZXxh0lC1kncEBcBRlF1h955Bg+1ENoau7AcMcorgJBw+KA4uaPJfmDwCfSYsy8BP+mTY/NryFDvHs38REmTuQZAx8fNgzawJhGKigdyGe9et5YQlJeeMHDJ5KsMy+wRuH6588vZJ1w4shP9AJufCuuvvsEONKc5HvIOvMQ+UFR57tvvunN1fjIC+8z/lh7aPfvv3uudpCmSIX16rHHvPlFwWqEvBLVL9Ic4VnGApdFNmWwRW54Nz5yx4EC/YSEUCAttJXDnkiFcWBt5m4WhbEcPtyLPhiJqDOWrK/RA2dwoEA4doh+pIKCxJy44chpOEoDawPzOtJ4cliDeyMWOJQ46oopN3HVW6WKZ53EcsgYQLSRO/aS+GSdAzQ/KmMs6yoq9g6l0NboLk+p00v1G3nrj38QxiFP967SutVx1oiqvkQF9JJqao4udqSniLaqveaqiZbqsA7rgA5pv2I5tMmWS7rrfm9OU3xXy2eflg6cSF7SKKXSKbUOKqVm6WJ11fX6Q+QgO6QrtFnP6HNdoT8i43NxEenRTlKjRt5zkOxRw6UhA9x3/JJSKZRWqZT6iKVip9Jqgkqqq2rqgFKpdMls6l03nS57u4+0JdJBT0qp5BXS8y8eOxxAwe7TS5o52VUHhtRD36KXzcqsQbpKY8+/TnfccZm6tC4tfThB6tldUoS1GXJVsbq31yKDyA/z69GHlWrtKmU4wbp0rNaDF16kvU/39A4ZfXxef016d3hkXDNnkRo09fYdyr59SjH7S6V7rJ1S746dvBzSYe1NcViHipaShg71yA+FfbJ9W2lRPLIOcW3fVWrWzJHvhd/8rnktnlIPfR2DQnqfPago7UUO06aXrqntramsy6yx4HNPM2n7pgj9hDQXlAYP018Fi6tdu2laOX+VemumGmnZce9x3w2yxR1FV/CAQtdBFzmCjzsoYx2LdNhH+1h/PvjAIy+MJeszazwRTiMVnmedYj2goLfgxsxaGamwVkKWkB8K+HCwhC4VaY1Fn+DgFRLIobHfT/Z6dOhIBb2Jvfz++yM/F8BfQydaXK7Fj3vt2rWOZPkFooWvd7Vq1ZL9/SHuaI0cPdolCs6fL1+yb28AcmGfMAQMgeSOAAobBPLtt+O3mCf3viTn9uXJc4xoheg2HigEHARAYKJZswL9/kl+bIsyqL/Kq7di3ldBJ4ge+AEKkBDXfJ453nXKa5L/LgQmLo+Fk6nzmEui9/2YQSr4/wieEUdxSkidfp9i9t+vM6F1+ZXGV2fMvkUfVL8u3wqVkDHh/ZhYMEaR6vHf8V0y/TYkVA5i9pH6/J/YhNTvl//eqche9DqpC5fVuPDh2eiEPzZ8EjKZ/Hb6dZ1Y3wUXZNLcuQ+oUKEjlp2EfNaeSRIEQida8+bNU/Xq1XX//fc7v2+i5EG4cEXgEm7GM8DnPSmDYSTJqFslhoAhcOYjwKkk7m5YFrHQxrRA4rZ1xx3eqWC0UN+n1HFOxDkBxuIQsx5OBrFMESzCt+KeUiVHXsKqiZUb6w0W6JgFd0ysNjVrBhOFEIsPFirce2Na07DWkQQYzwTcu8+UglcCBByrfGzuUIxT8+beHapIXhoJ7S+WTKz9U6eeiGHatDpYvaa2PNxJGwsUT+gX43yOKIAff7xcr746PxYF97By5kyvJk3KqEWLKxJVF5HkZn25Rj2e+VIEj4h5vyhjpjS68cbi6twpcQEj/Eb+/vt/Gjhwgb76Cre3mFH4DqtkyRzq2rVaYMEwZs78Td27fxkrhlmypFGDBpepbduKicKQYBiLftzoLDH7TrijhTE8papVK6znn6+RqHr8lzdv3qUBA+br889XxYphgQKZ9Vyv2ip1ee5E10cwjO++W6927T6LhfQfVoYMKVWnTnF163ZdouviA//8s1tPPTVL33+PK/WJ0SA9onW/ChXC4molOSEQOtHi4iyJD4mUR24oP4xscgIhvrYY0YoPIfu7IWAInBYEcOnAcjF69PF343ABxEUT9zyISRAFKwkBN3C1893XcDNp0MCz+HCvLKiCey6unbiSRL/PRF9wqcPNMUbo8URVDYHs0cMjW36BZOHuBcnCne5MK7jw4qoKEY9OtiBZuO62bn3s7lgQfcPVB1nEPckv3BPBxRO5wY07gEI47ZEjF6ptW9zgYp7sH1LevJnVps116tr12kTVBkmYOHG57rxzvAv+EZNoZc6cVnffXV6DBtVLVD3+y8uW/aUnn/xCn3xCVLkTidZVV+XTsGGNVaZM4iPmESKcvjVtSjCMEy1o2bKl0/33X53oYBgcqs+bt041aozWgQMnRogkDP9NN12uDz5oHAiG69ZtV+fOn+v99xfGGqCiaNGseu+9u1S+/PE5SE+lcojW7NlrdP31I2IlWpkypVKTJuU1fPhNp/L5E945FgxjZSzykUL582fR/PmtVLDgkbvhgdRqHwkCgdCJFlnnCVO+ZMkSXXbZZY5ocUeLUOQkRLziiividcX7448/tGnTJqVLl05FixZ1uT38cLJ//fWXNm/e7KxjRNmLHmaWSb5mzRqX7T56IREwebxiDRIRC6pGtIIQNfuGIWAIBIoAQSBQorlLw0Vi7koSpAGShbWCeyhFiwZapQsEwp0ILlTjRseF6aBJlt9in2wRsh7LFiSL+wbNmgUf/Q/iCMnCZ58IjpAs7gzgmkmQmTO1xCRbkCzu/nJ340gU28C6BoaQLeSD+2Hcu7j+eo98lT8SfCKAyrAuTZv2P73yynzt3Hkkn9vR7x52imaLFmXVsGGJRNUG0SJ8d69eX8ca3j179gy6445SatkyGAL555/bNXz4j5o0iXswx5OfVKlSqGzZfM46ctFFiU8vQMQ8CFCPHrOPhHePDhVBIwi8cIXuvrt0ojBEB/vlly3q0mWmNmwgMNPx/TrvvDS65ZYSeuyxI/duE1UbVp89GjlykQv/H7Mu7jAVLZpNzz9fU0WKZE9kTXhrH9KSJZv12GNfaNu2EwOI0bemTUvrwQeDkf2tW/fq5Ze/0WefQbSOd5tlTvz11w517lxF7dtXVOrUic9/lmiA7ANHEQidaFHBDTfc4PI+QbD8YBgQrVGjRqlSpUpxEh6eHzhwoAYMGOBcDol41LNnTzVq1MgRNnJKEfqc3FPjxo3TjTfeeJzFjPebNGki3Bf96HsE5LjnnnvUv3//BLstGtGyGWMIGALJCgHIFaRgzRqPUOHehqWJoBAEiyDoQ9AkywcAyxYuabh9E+ghSEtWTJB9soVLGlasoC1ZMeuDZL3yiudqSd/OREtWzD75ZOvddz3rY9CWrJj1ETCGwC+4YULCA7JkJav5Z40xBJIRAhw4vP76Anf40KpVefXoUUVp0waTBDoZdfOMbUroRAtyBFGBKGFZwoqUPn16Z4onIAZJdeMqJOJt2rSpXn75ZZdA8eDBg8qQIYPOO+88Z7kaNmyYI2G//fabRo8erYYNG57gmojFC5JH4b8haQ899JCLeEg7ElKMaCUEJXvGEDAEQkcAqwEBDogmx90aLC6E2ceFj78RoYk7U0G61cXWKcKNU3/QVpHY6iJyFa5brNdh5M+KXifkgKiCFD8ke+iDmgQVsAcSkRYM/ZDNYVULhniRMGbJOblzWP237xoCpwEB7i6OGfOTevb8Ug0bllSfPrWUJYvl1DoNQ3FClaETLWrcsmWLhgwZoqVLlzrL0pVXXumCY2TzQ7rGgcR9993nyNmIESOc9Sm6W+CGDRucBQvS9MILL7j7X7ERreifpg0kXJw0aZJzQUyo6+COHTscqbvtttuUP3/+BL+XHAbY2mAIGAJnCQIoruQoeuklLywx1oJy5Y7lvjpLumndMAQMAUPAEDh5BLh7N2nSSnXs+Lmuvrqguz+YO3emk/+QvREoAqETLUjKHXfcoc8//9xZkHAd3LNnj7MsQaBwIYyrEK2QYBoFChRwd7TKlCmj3r17q1ChQurYsaMIHT906FBH3F566aWIRGvbtm3OKla+fHn16dMnotsgli/cEv2yc+dO134X3j0JiBYujytWrHB5x8CsRIkSjpSCwb///utIIvfVrBgChsA5ggCWKqK6ER2PRMjklfNzw50jEFg3E48A+8fKlSu1fft25cuXz+0lfuRf9jnuQ7P/FC5c2N2Fjl74+6+//ur2Je45X3LJJfEelia+xfYFQ8AQOBkE9u2L0qxZv6l9+2kuAuEbb9QL5E7aybTBnj0egdCJ1k8//aQKFSro3nvvVfPmzZ01CHJEDq2PPvpIVapUidNCRLRCXA7bt2/vfrdr186RJUgaoeLffvttlS1b1i34ffv2VYMGDeKMavjpp5+6NkyZMsWRLSxrcZWPP/5Yy5cvP2pBw5LG5tOsWbPQiRabGda5d9555ygpveqqqzR8+HCNHz/e3UcbNGiQLr744uMsfCbYhoAhcJYiQNS9fv28pIy33+4lM74g8VGzzlK0rFuxIMAB58KFC/Xqq6+635AoDi4feeQRtx/iyv/JJ5/oqaee0oUXXuj2IAJV+YWgVu+99547HGWP4vlbbrlFXbt2dYGlrBgChkDyQYBAHT/8sEGtW092gTFGjLhZpUrZPD1dIxQ60ZozZ45q1qwp7ltBnCBas2bN0q233urc8fgdF+m59tprBcnANRALTqdOnbR69Wpn5Zk6dar7LiRo2rRpKl26tJ5++mldf/31J5At7naxKRCVkDq5Gxap7N+/3wXe8F0Vt27dqnfffTd0ixabIcE/2OSw0BFEhE0Ncog1jTZAtN58800jWqdrxli9hkBSIkBkQQILLFggtWrlBYOIx+U6KZtndZ0ZCOD9QQCo33//3e2TxYsXP5rPknvSuPVzgMdeU6pUKT377LMqh1vqkYJHCHeheTZv3rwukBXPduvWzUUVtmIIGALJCwHywP3yy98uz9fGjbs0eHB9Va9+cfJq5DnSmtCJFuHVORljYSfaH6QKaw0LOydoPvmKDW/uX/3yyy/OkpMjRw7VqVNHRYoUca6ILPoEuYAUPffcc85tEMtX7ty5XUh3TusInEH5+uuvdffdd7tw8hCuSAE4YmsHRGvkyJGh39Hau3evqlWr5iIx9ujR4wS3SgJ/QLQGDx5sROscmaDWzXMYgUWLpOefl9at81wFCaV+BiR4P4dHLNl2ncNNDhnZb1u0aOH2YQ4sOUzkMA/vkLlz5zrr1J9//ukONbF0xVYgXXyLw9Pu3bu7/cqKIWAIJD8ESFGwZs1WPfbY51qyZKP696+vG28slvwaepa3KHSihZUGgsMpGkTCL61bt3ZuDJHuGi1evNi5CebMmdOdvvE+AS0qVqx41N2Qf7/gggucJQgSxd/79evnXBPJ24VlCjfDZcuW6YsvvtD5pxAFKamiDpIPjPtmWPAIvBEzKqIRrbN8Nlr3DAEQIGrbF1944du5i0nC3CpVvGiCVgyBU0CAQ81nnnnGBZfyDyA5nHzwwQedlwgugRAmXApxnX/yySePs2hRJcrChAkTNH36dHd3mojATzzxRIKj955Cs+0VQ8AQSCQCbCdbtuxUt26zXKCMF1+spfvuCzC5fCLbdy68HjrR8kGENHFfCwvUpZdeKtwCExL1j7tS3333nXMHhGBxSTf6e9yd4mQNUsXlXlwk2Dh4lk0DokUeLYJJ8Eyku1lxDXhSES1OEnGVxG2wcePGRrTOhRlofTQEoiNAZMEPP/QiCxYq5JEs8hCRHNiKIXCKCHDwyAEkFi0OJHHpJ8AT7umQL4gT97Nmz559lGixF0WP9Mv+xHuLFi3SDz/84PZULF9XX331KbbKXjMEDIGkQuDff/fo+ee/diHgu3WrorZtMVjYvpIU+IdGtIhuxEIOEWKxJpiFd1h72BElrFO4KVStWvWkXfmSApjodSQV0SLSIYFD2Ai7dOlywl0yLFrcTcNqV7BgQQuGkdSCYPUZAmEiQGTBYcOkESO83Fi4C4aVdDjMfti3kx0CWKm4V4XbPZaoBQsWuABLRNgl/QqRBAkqRdoU/o3UKeSaxAU/toIrItF7IVm47lsxBAyB5I/Arl37NWAAiY3nqVWrq9S9e1WlT2+eEmGPXGhE65tvvnH3jYhOFFfhsu2MGTNOyZ0vbGBOB9GClHKqyB22119/3Vn9uIeGy2PdunX1wQcfiOiJuGISGQorH6F5E2IZTEq8rC5DwBA4SQQ2bpT695cmTZIaN/YiC+bPf5IfsccNgdgRYD8mGAYeIR06dHBeIOwzBI/CXZ3UIQSN4j4z1qpWrVq5v3Efi32Jgz0IGF4iWLIIQEXwDO5Nd+7c2WA3BAyBMwQBEhuPHr1YPXt+pUaNiqt371rKmjX9GdL6M7OZoREtFuWxY8cejd4HKfDdELBqQSAIUX7zzTcftXYlVwixaL01YoSa3HGH8uTPrxQpU4bW1L/+/NP5x0+eMkW5cuZ0+U6IqMjp49Rp05yl67zzznMkq0jhwo6QXXTJJUa2QhsR+7AhEDICq1ZJffp4kQVbt5aaNZNO4S5pyK20z5/BCOzYtk3vvPWWI0epUqZU6jRpdH3t2mrboYPyRiP074wZo08mTlS3p59WuvTp1f+VV5y7fctWrRwxmzJ5srJlz+4IWOXKlfXEk0+qSDG7XH8Gi4Y1/RxEYN++g5r2CYmNp6p8+YJ6rX9d5S0YORr3OQhTYF0OjWjFbCHuCUQKhCBwqsapWHT/78B6FMKH/t22Ta+NH6/r69d3oW3DbDfZvXbu3q0VK1c6N46sWbKoeIkSypE9u/7butUljPSDinCpmWTGWLXCbFMIkNonDQFDAAR+/10aOFBavly6/36pbl2LLGiSETgC3MQguuCq1atdVEHc9osXK+Yi2x6KVhsBmXD7x4LFXo1LIQejBQoUEAeOK1ascL/z5smjS4sVc9GAo78feMPtg4aAIRAKAof2R2nmV2v09NOzdeWV+dSrV3Vlz+5F6j6XCmnZ84bc4dCJFsEouFNEYkNOwSiEYCeynh/uPeQ+Jvrza/bvV6UDB7Q5Y0YdtkvpicbTPmAIGAJHECAkFMXWFRMJQ8AQMAQMgdOBwKHD0jkYGAPftBskfRYy5qETrT/++ENly5Z1gR24YMvpGKFmuVdETqiSJUsme2vM3zt26MVPP1XNWrWUJ1euZN/ekGXGPm8IGAKJQWD/fumjj6QPPpDIVXTPPVLBgon5or1rCBgChoAhYAicPAKHJSIS9u79tb7/fqN6PVddtateJEJkxBaTEAs2iZqiTr6mWN/Ai4sbYnFdyNkvaV9AdcX2maySCoX4fT4dOtEiHGzNmjVdEAcyyEOw+G+sWeTuIMLeqYRcDxmX4z6/Z/16fduhg67q3l2ZIIapEI0Qyr590rhxnvJ1ySWWNycEiAP/5A8/SH/+KV1zjZQzZ+CfP+6D27d7+ZVKlJC4F5EmTbj1zZ8vYYUuV07KlSu8upYskdas8cKYhx0AYudO6auvpDx5pFKlvDxVYZYff5Q2bZJKl/b6RmTBoUO96IJVq0qPPeaNpVm0whwF+7YhYAgYAoZAHAiQ2Hjd//5Rhw5faPHiTWrZ8kpnUDgYdbxjMNvU+een111NS+n8PJkTj+dhacc/uzVq1GJt33EinUqVKoWuueZCValVOPF1ncYvhE60yJ1FyHIyyDdv3tyRqtGjR7vQsO+++67q16+fvAM5/Pef9OijXm4bkoaiJF14oRR0QIw9e6Tu3aXBgz3Fi3quuMLI1mmcHPFWPW+e9Pjj0k8/SW3aSO3bS/nyxfvaKT2Agt67txf6u3Bh6cUXpcqVwyNbELpu3SQCNUAGHnxQyhuCJzNElXrmzpWaN/fwpH9hlF27pNdfl954wyPFzz4r3XBDeGRrzhypRw/p+++lBx6Q7rxTmjjR+7n9dg/TCy4Io6f2TUPAEDAEDAFDIMEI4MX+11+71LXrTI0cuVCHDx+M9d1s2dJq0qQWuu66ixL87bgejIo6rMWLN6h8+cEkfzrhsdSpD6lBg7IaP/72RNd1Oj8QOtEiNxQug4SNJQgGhYAOl19+uaZMmeIu2SbbQA6QLKKA4eaDuw+lZk3vNPqii4IjW3ybxKRvvimhscvm4wAAIABJREFUDFLKlpWGDPF+p7Y8B6dzksRa97ffSh07eko0KQzIE8f/t20bPCGBZPXqJY0cKf39t9ecq66S+vYNh2zNmOGRH0jQoUPSeedJTzzhkQUsQUEVrD3UM3OmN7+w0EE+IHYk6w2yMK8GDPBIFhZICjmCevYMh2xBwp95Rpo9W4qKkjJlkrJn9wheq1ZSkyYWWTDI8bVvGQKGgCFgCCQagb//3q0WLT7WlCnLJJ3oNZMtW2p9/HEzVakSFNHaqPLlh8TqPJg6dZQaNCil8eNvS3S/TucHQiVa5N8gjxZRjnr16uXyc5Crg4hG3bp1c3mikm0OKN+SNWHCMZLlj1StWh7ZCsKyhbvg009LgwYdI1l+PVi0qMcsW6dzjpxYt2/JgogcjHbqgxtau3bBWrZwdXv+eWn48GMky29RxYrSSy9JlSoFZ9n6/HNPHhct8giCXzJn9qxNQVm2IKhPPeUREf8Qg7ogrETfC9Ky5ZMs5tj69cePJ3PLJ1tHkqonWti+/tqzluGiGB1DPnzvvVKXLp7V2oohYAgYAoaAIZCMENi2bZ86dfpcw4Z9FyvRyp49taZObaEKFRKf5xGXxRUr/tJll70RJ9Fq2LCUxo0zohWriBBKtn379kqXLp1LlEioWP6NvFAk3IVg9ezZU4QoT3Zl927pvvs8F5/oSmD0hqKglSyZeGvThg0SLkYQrtgKp+5jxkiXXSaFdTcs2Q1AMm4Q5Aoy9d13x5Msv8ko69dd57kQBuFeum6dR3qOROw8AZlLL5Uuv9yzmCS2IOvcy6JOLFkxC2Tr6qu9viXmThHfpk//+1/s8wvLVoUK0sUXByPzJAPGeuZbA2P2C0s797Wyci02kQXrpt+3mCSLT4Mhrsj8hH0fLZFdsdcNAUPAEDAEzi0EIFqPPTZNI0d+HyvRSps2hapXL6w8AdzRwl3x3393a8qUVbGG3sCiZUQrgvyReZ6s8c8//7w6dux4XMCLxx9/3IV8nzp1qkt6mOysWlgRGjeWZs3y3MJiK0QJK1Ag8Yrgv/9Kq1fHXQ8uVEQnMxfC5LHaYa2AaP38c+xkBHIF+cFNLDFkxO8t5OCPPyTu8MVWcOVDFtMHkNkd6xx3srDm+mHHo9cJiSxaVMqWLXF949u//SZt2XKixYf6wK1IEfJABENWmWNr15JIKHYMcecDwyDIKhiSG4u+xYah7x6JmylE0oohYAgYAoaAIZBMEIiPaKVOnUIlSuRW1qyJDyTFFrlr1z4tXrw51t4b0YpHKEaNGqVWrVrpyy+/PIFMjRkzRg8++KD4feuttybPqIOc6nMn5csvTyRBREcbPdqzaCXWyrR1q+dqRrTBPXvkO6K5W1kogO+/7wXhOBJhbt++fc79Mn369Edxwz0Tsprcozcmk3Uk8c2YNMlzbcMiE71AEHANI6gJd/iCKCjsuNghHzGtWsWLe66DtWsHQ7RoL6SeAA4rVhzfekjWQw9596eC6Bv3sugXLoTRLT9gSKAIMGR+BVH++ccLHjJq1IlWLQgdd6luvTUYokV7J0/2XAexfkYvzOG77vLuuzF2VgyBJEaA9CrsIewZadOmdT8uutjBg9q7d6/bQ9hbYrs3zVUAnuM3hWfSpEmT/A5KkxhTq84QOJsQ2LZtrzp0mKZRo9i/Yt7ROizuaH322b26+upgXAeXL9+iyy/HdfDEaN4Ew7j11lL64IPGZzTEod3RIvgFYd1btGihvn376vzzz3dAkVUekkUOrUmTJql69erJd6HmPgf3RaKTLUgWQQlw10osyfJFh7DdBFEYN07P7NnjcgZ0yZlT53M6Dtnr0kWbo6L0Wr9+LjQ+iZ8vvvhiPf3006pSpYpuv/12NW7c2P1kzJjxjBbIZN94lPY+fSTI1ubN3r06FA9kgbEiqAl394Is1MO9qehkC0Ud8gDJCtr9lnuJEIVffvGsMljLHn7YOxAIsm/cz6JfuCtCtsCQIBEQsKCJCJZBSGl0suWTrIYNPZe+IMvUqR6GuJiCIff37r5b6tTJ7mcFibN9K8EIrFu3Tm+//bY+/PBD7d692x2AtmnTRjt27NCAAQO0aNEit3+wjzz00EPKEy3wDW7/H330kV5//XW3/3CwRzThJ554Qpfh1m7FEDAEzgoEtm/fp86dv9CQIXPiCIaRXpMnt1DlyonP/cgdLcLJlyv3pnTUzHAMxlSpDuvaa4vpk0+aKEuWALx2TtMIhUa0tm7dqrp162rBggWqWLGiizJIIdz7woULddVVV2ny5MnKGU/uoY0bN+rNN9/U0qVL3SbQrl07XXHFFS5iIRsG9RBUA+tZ1qxZjzuJ4+TtpZde0vLly93G4J/SQU6aNm3qTvPiLZAtFGjcCLnHgaIWxn0p3LU6dNAj48Zpd5YsennECOX46y8XlW13pUp6NCpKC379VR3atdPFF13kLIX0F9JarVo13XvvvbrvvvuUOWiFMV6AzqEHcAnDGkE4dwgVFgoCVSxf7t3pgyCE5Q4WnWwREtwnWUG4DMYcQogBpA7LFlY7SBaubkFYsmLW5Vu2ICS462LJCktxi062uI8VtCUret/AcMoUD0PkpVkzs2SdQ0tFcusqB5y467Nv3n333SpTpozb/9h/V6xYoZUrV6pkyZKaPXu2Zs2a5QjYHXfccbQb//zzj/NA+eabb9SoUSNly5ZN2bNnV/HixXUeUUmtGAKGwFmBwMGDh/S///2nZcu2xNqfTJnSqlKlAsqSJSjXwf2aM2et9uw5/poO1vf167erb995Kl++gN58s77y5g34QDSJRiw0okX7OSHr0qWLuK/luxvw7+XKldNrr70W7/2szZs3q0GDBm5D4L4Xp3A33HCDi1pIoI0iRYqIwRg+fLiLYsi/RSdP/G3gwIFuE4Fo+c+y0VB/Qq0/e1ev1uI2bVTy2Wd1XrlyShFWuPWtW9WmYUPtzp9fffv3V/YcOVzo668feURNV6/WgKFDVf/OO5XuiNUqKirK4Xr11Vc7ooX10IhWSDNn4UKpc2dubnqh1mvU8CxJ06d7941uuin8nEiQrfHjvbDkJLUO2pIVEzqIAmSfKJvcRwyrEAwGV8Xq1b07YGEW+vPJJ15/SDId9sEE1nCSMRMgJey+hYmbffuMRgCCBNG68sor3WHl8WcCh48eQuJlwnN4SZD30j+chGiR93LTpk3q2rWr7TNntDRY4w2BMwOBqKhD+uqrP9Sq1afKkyeDhg69RZddlvvMaHy0VoZKtKiHKIOLFy8Wbgv4hUOSOE3LkSNHvPmziE7I4j5t2jTlypXr6PP4kvPjW7BwP8SVbtCgQRGjGP7444+68847nZULaxv+5Qkp/23bpqFvv607GzZUgXz5QnV1bNO+vXbv3Km+L73kTgwpr5Pc+cUXNfrii1WMiI0obUescfjMYzE0opWQkTzFZ/zkvQSBIBR4uXLBhVM/xSbZa4aAIWAIJBQBXM7Z9zJlyuSsWBxI3nLLLe7gcv/+/VqyZImzVmHNYm/GLf1SgvocKf/++6+4d41V66KLLnKWrJtuukmVKlVyEYWtGAKGgCEQBgK4Fy5f/pdatfpEmzfv0ogRt6hq1TMrkFToRCsxwNerV8+Fh+d0Db/wUqVKOesNF3axbpGfCxLXqVMntzHcc889cZInrD+PPvqocyP8+OOPj94ZS0j78GEfNmyYbrvtNuXPnz9cotWmjesb99p8otW9Z0/N+/RTDUuVShf/+adSckeoUSNn0TCilZARPMVnuHv11lueBYtw47iBXXJJMJHwTrFJ9pohYAgYAieLAHvec8895/Yv9tCff/7Z7Z+PPfaY8zCZMGGCcyvk33DNx2pVunTpo9VAxpYtW6b58+cLT5Nvv/3W3e1i78XrxIohYAgYAmEhgDfahg071K7dNM2a9bv696+ru+8+tj6FVW9Q303WRKtq1arOf7xs2bLOgrVq1Sq9+OKLzirlX8yFOBFog42CjSGuUPF0lO+ROPmuu+6KeD8LP/U1a9YctaBB0v766y93r+t0EK3Bgwdr8PDheve111RywgSlIlhBhw4ueezBjBlVsUIFs2gFNSP87+zdK73+uvTGGxLBEoi2h7tZECHbg26rfc8QMAQMgQgITJw40Vmk2MOaNGmiefPmubvPkCpcCTm83LNnj7No4VZPgAv2WiIQxlYgXFjIsGz14eDPiiFgCBgCISOwdesede8+W2PHLlaXLlXUoUMlpUqVMuRaE//5JCdanIJBhnBhiK/gEkfQDFwIsWxxORfChTsh39iyZYt+//13PfXUU8594ZNPPnHuhLGVZ555xpEzcndBlmILX+u/R8AOTu384p/mQfDCJlpY3Qi/yybnW7S463bTjTfq4bZt1e6RR3Te8OH6t08fbb7rLhV68klVrldPrR54wF1yTgiu8eF+zv+dyIJYr7jLQ2JZAl1wX86KIWAIGAJnIALck8a1/rrrrlPbtm3dvemhQ4e6w0fu9rJ/QqoIOtW7d293fxnC5Ydz9930/YPMOXPm6OWXX3bWsO4EsLFiCBgChkASILB/f5QGDFigHj2+VPPmZfXii7WUOXMCAtslQdviqiI0ogUJypAhw9GIRBAkyA6RArEQQVogSJECUuA6mDt3bnc5F6IFCcG14a233lKWLFmO9omTuc6dO7ugF3nz5nXfj+43DmmqVauWy9n15JNPxnlKFxdIhLZlU0oq10GiMUIw6QP32e6//363SY4YMULFLr1UeXPl0rJZs1R/2zZ1vPFGVScXUe7cKl6kiCOgBA5p2LChka5TmVi//uoiPerHH70ocUTCiyZrp/JJe8cQMAQMgdOJwPr1610I9y+++MJZsTZs2ODuYhGtl4NF/r1YsWJCISDwBWSMwBkEmuJQkr0P18Jff/3Vvcd9ZyIPEoSKvcqKIWAIGAJJhcCBA4c0btxSdez4ha65poAGDKiv/PmTb/TT0IgWLnos3v3793cLO3epateurWbNmjmi8/7777t7T+TaisvdD3KBXznfIpre448/7nzKCWdOPhB+U/i77z6I7zhuEhAqAm+wSdAGrGLk7iKEbVz1xSUkhMYdPmaMc7nInzu3UoboPkbYdnKQ7dqzR0qdWpcUK6YmjRrpvEyZNHn6dH391VfubyVKl1bjjBmVu1cvjV25Uivq1NF+Li+nSKFrq1ZV7WrVIgYGSaoJcUbVA7nq0sVLDMy9LIKOkP/IiiFgCBgCZzgCa9at05Rp09w95UKFCqlenToqWqSIli5f7vbGdWvXKle2bKpZo4auueYabdu+Xd8sWODupHKvi7Qs02fMcHeIIWV1r79eJbizasUQMAQMgSRGIOrQYc1dsEktW05UtsxpNWrEzSqZTCMShka0uFtFXidc+/DlJo8WFqpHHnnEEQDcEjgtg3zFRXx27drlrF5z5851odnr16+vjh07uqTH/F67dq0Lb164cGFnLStRooS7q0VkJMgVmwluf1zYxXLWo0ePUyIf+9at09916yr39u1KEylJMeG2Bw3ywkb7EQ1JWvr++xJ3fiIV8uwQPtzPSYLST3LTDRu8d/2kpylTegly+U2S1wMHvESvRCgcMMCLiEfeo6+/lvbvj7tG3iGCHheZ/STHw4d7d5K2bo3cVsJ9Q0T8hJYrV3oJl8m5RNviKrjfDRzohSb3I1VhNZo8Wdq9O3KduPDde6/XTwrvcDcAfCIVQqG/8opEcloKLqHcb8MKSEJoSDMRHGkPOdN27PDwKFhQ6t1buv76Y/j06ye9844X4j1SwQpGCGU/JPq333rJa8GJcYyrkKeqb19vDBlfMCFf1+efR5Yf2s4dMpL9EhmR8t57nizSp0ilalWPXPoJglev9vJLkdcK+YqrMA7IDwmTwY9xJyEwsg5RjauA9z33SC1bSvmPZJbnXfr58cfSPtJ1x1HIxUeCYwKT+GOJHBIVMpKsM57gc9ttx6yTJB1H3jdujIxPvXpSmzbH8GFe0k/GNFJh7LGM3nCDJ2Mktn71VemDD7z/jquwbiDnuKv68+vTT715s2pV5DorVvRkm98U0g5Q57RpkccSmUFekR8OFhh38BkyRMKNNq6CjN5yi/TII8fm1zffSK+95s2vSKVYMa+tdep4TxF2H3kdOzb+sWzeXGrVSjr/fO9d5IY6//gjcp0cnJB0m6TzlGXLvDWT+RWp5MvnuRA3beo9xfgRJGfwYGnnzshjCT7U6cs66zLr0c8/R66TnI2MSc2a3nPM4zff9OZ1pDUW13nwYUyYl6xxJFdHZhlLf91FJvkbP/wbclelipcvzydPS5Z4ckdicf+56PuP/z7r1kMPefLjFwgauf6YL3EV7n+BD+uPP5akemCtxLMgUmFdZ7+sXNl7ihyHyA/3lyMV8nay/jCnKayxzC/yIbL2x1XACHxwKWdvoDCGzz0n/fBD5DoLFfJk4Oabvee2bPHkh/GMNJakngAf1mPGB7znzfP6zTfiKowR8sP67Ac0AR9kgLUgUsmd28sbyvpMARPmF/hEWpuRNeYXso0Mss+RX5I5Ht+6Re5J+njk4Nz1jbEEo0gFXYk1nT2BQvuQH2R4+/a430T3YS9h7l94ofcc8wtc58+PXCfy8/jjkp9jDnxYs5D1SHs76yopYbj3Tf2ssaw/4BztmsoJlTNP2Uto6xVXeH8m56p/tSFSa7mew1giez4+7JXgg94YV6F9yM3o0d5+Sb9Yn5k36DCRCmOPDoNeQMFgQNuR9UgF+WZ+vPyy9xT4sHawF0ZYYw+nSam1+zLpvnS367fD2TRiSH3VuCaf9MD90tx5ketkTiM79CvkEhrRot1ECsTahGUKtz3uD3HZliTD/D++4P49pEj95JIu4Wi5sBu9cLIGSYvrwm5Q2O3atEnft22rsgULKst558V9vwthuf12iYXVbysL26JFkQWbhkI+2FT9y8coSRMnRt7IeQ8lAMWKzQnBZAKyeKNARppMLMYokSzIfuJmFhkWKiZHpIKSdOONx0ghC+OHH3qTMdJiw8SHhLBR+fhwD+qXXyIrV7SFRfzqq4+RHt4hh1UkpZ73UHAgk35ibBZGcPWVMiY0igiLHgshbjAsiuBTv76nYPv4oHCgQMZHClEC2DR85YE8SlOnRt4caSvkhY0VfFhgIQ8QSnJMxTeW5KBCgfRJM3m/5s6NnzST2wni7Cv1jCFtBZ9ISgD1ID/gw1gy7iQfRtbjkx8wRkHy8eFdlB0UO5SJuAqyDnHxEyczlijJ4BOJFDJ+4MNG5c8viBLyHmlDph0lS3oKlo8PG/KMGfEr9fQNkg4+jCVKAPIDPpFIIXKHnPPjH7osXerNy0jKFW0FF/rp44NiTaJ1FJ5I85IDIuQV+WHzYdzBB9IUiRTSLxQW8PHnFwod/Vy7NvIagkJHnSVKeM+xmdJH5Da+sYRoIz9+HjkU3q++iv8AhMMW6vQPQDZt8t5DfiIVlA3WH9ZoCmPJOsD8iqR8Mi9YX6nTvzvMYRS51eI7ICIpObj6IdY5/ELJBp9IY4l8gw/vUj9jybxCZiORQsYSgsUa6Mv6n396Y0mboxeejd4G1i0OF30Cy7OsH9QZ6aAHWQMflDJ/LCFY7JkkF49UWNfZL9lrKcg647F4ceT32IN8fHiSuchewjoSaSyZl8gPa56/bjGGvBefrHPAyIEWffVlHSLKeMannPMOhxH+WKIXsGdGIoWMD/JDW/nt48P6zFoQqUDuKlU6RmDBhPmFgh5pbWYswYe91l9jmV/stfGtWxz01K17jOD7awGHfZEK9bCmsydQaB/yQ53xjSV7CZGb/YNJ5hd6AHt1pIL8IHdly3pPcQjOnETWIxXwQW+iTv+wAnw4mIxvLFk70Jv8wxr0D/Zo9oVIhX2PsfQJLPiw1kGcI62xtA98OPz3x5Ixefvt+MeS55EBf91Cb2GNRdYjFX+tRP+hMC9YO959N/JYpkihwzmzaWPVm9W6+wLN/WqNBrx2g5qmWir971fpUISDbfrJ3EoC1+dQiRZ3pTZu3OjCqffr18+5/xGGnQu5EKyE5rGKPELh//W/rVs19J13dGfTpiqQLVuoroOn3BsURtg5E/epp7yTgLCTsZ5yY5PJi0xmLHhDh3oLPSfI/saUTJpozTAEDAFDwBAwBAwBQ8AQiBuBHTv26emnZ2nMmB/1RI8b1KFtOSWXEBmhES2sVu3bt3d5NwhcQVAHAlkQQY8cHbgQnimJDnFVJDRuUgTDSNRE4hQH9zZMt5xGYI73Xe0S9eGz8GVOTLH+cYqFmw0mfIsseBYOtHXJEDAEDAFDwBAwBM52BA4ciFL//gv0zDOz1bx5GfXte70yZUpz2rsdGtGaNGmSWrdurZYtW7o7VTNmzNDYsWNd5KJXX31VNWrUcPe08uXLFzHU+mlHyLnEniFEyweLe0RYt3Ap5J4RPtCYSa14CODexL0A3LjAiTxZvpuWYWQIGAKGgCFgCBgChoAhcMYhEBV1SBMmLFfbtp/pmmsK6o036itfvtMbkTBUokU4dgJiQFQgWJAvEiFOnz7dhWp/4oknXA6PmHevktvInnFECwDxGeYCd968npULX2//InRyAzgp2wO54jIrrpYEUsB/OY6knEnZLKvLEDAEDAFDwBAwBAwBQyBxCBwiIuHcP3T//ZOUNWsGjRnTUCVL5krcRxPxdmhEi9xThGInsSGRARs3buwiAxLUgsLdLQp5ryIlD05E3wJ79YwkWvT+p5+86Epc9CTiEBflz+Vw5Z995lmyuOyNpY8LrUY+A5sn9iFDwBAwBAwBQ8AQMARONwKQrWXL/taDD36iDRt2aNiwm1Sr1pHo00ncuNCIlt+PM4lQxYX9GUu06NC6dV5oa0LQEor21luPRaYjGARRqSKFrA9SILlDBtEOMQ+Zay6RpIgAGb0eQsUS7hZ3Su6uEWHL3CmDHF37liFgCBgChoAhYAgYAskCAVTcjRt36NFHP9O8eWvUr189NWpUQgcPxp6GyItinjpwFTV0opUs0E5kI85ookXfcZODXHB3ixwKrVt75IrohORFIB8VYZrDJFyEwcWKRHhT8hb4IXITOTYnvO7fu8JahTWPu1fkEho2zAu9T/9xp7RiCBgChoAhYAgYAoaAIXBWI7Br134988yXGjJkoQoUyKING2LLf3hYuXNn0pdftnDPBFmMaCUAzTOeaNFH8j1wV4sElCSWJOkdyR3J4UCuBZJvhkW2uC9G4kJyeJB/CcsS4ef93DIJGIMEPQLJoh4/mSxJTcn/QC4hyCWRBS0KY4KgtIcMAUPAEDAEDAFDwBA4GxA4cOCQXnvtW0e49uzZLynFCd3C4WrJkrYqVix7oF02opUAOM8KouX3c+RI6YknTkwICdkip1TQQTNIdEhmcixnfgJckv6RYPn++4OzbJGsmTxYkKzoyX2xaJGNHUua5RVLgLTbI4aAIWAIGAKGgCFgCJxdCOzfH6WbbnpPX3xBkvoTw76nTZtCS5c+qksuMaKV5CN/1hCtXbu8e1pYr3AnjFkqV5ZeeEEqXDiY+0tkTCf4BNnIY2YihwB17y6RCTyxBOh//5O6dZMWLPDuZ0UvWNCwcpErC5fBsO+HJbl0WoWGgCFgCBgChoAhYAgYApEQgGjdcsv7mjZtuRGt5CYqZw3RGjvWIx1btiQ3iMNtD4Ex3n1XuvFGKUOGcOuyrxsChoAhYAgYAoaAIWAIJCsEjGglq+E4vjFnDdHatMlz4/vkE2nPnhMRL1rUS+AbVIJjLFp9+0obNkiEf4leCLzx8MNS/frBWLQIXx/dPdGvCwvWXXd51rMiRYKx1CVjWbWmGQKGgCFgCBgChoAhYAgcj4ARrWQsEWcN0QJjrFlt255Itgh3PmiQVKWKF4I9qEKkwyeflP788xjZIqw6Iec7d5ZyBZREbvp075vLlh27C0YfmjWTnn9euvDCoHpk3zEEDAFDwBAwBAwBQ8AQOIMQ2LcvSjfe+K5mzIjbdXDJknbnZjAMcnFt2bJF6dKl04UXXqiMGTNqz549Wrdunfbt2+eSHufMmfOExMeHDx/Whg0b3LPRS9asWWN9Pi55OauIFp386y+PbE2a5Fm2IFnc27ruumBJFnVhyXr7bS+U/Pr1Xgh5rGqdOkm5cwc7RadO9cgb0Q0JvAHJIugGFjq7mxUs1vY1Q8AQMAQMAUPAEDAEzhAEyJ/Vs+dXmjBhqaSUJ7Q6T56Mev/925QnT+ZAe5Ssow5ClIYOHapXXnnFkahDhw7phRdeULVq1dS2bVvNnDlTO3bsUOHChfXmm2/q6quvVqpouaB4/o477tC8efPcv5OM7K+//tLdd9+tfv36OcKWkHLWES06jWXr0Uc9dzvCvl97bfAkKzq4Y8Z4ebQaNJAef1zKmTMh0J/8M+TrIjAGoeoJI2+WrJPH0N4wBAwBQ8AQMAQMAUPAEEg0AsmaaH311Ve6/fbb1atXL9100006cOCAzjvvPO3evVsTJ05UzZo13b81bNhQ1113nQYNGqQMMYIdYA3zLVp///23I16tWrVShw4dlD59+gQBeFYSLXq+bZsXpY/cUmEmK6YuL0W3lCOHlC5dgnA/5Ye4i5Ylixf4wixZpwyjvWgIGAKGgCFgCBgChoAhcOoIJGui9cADD2j79u0aM2ZMRFJ08803K02aNHr77bcjWqlGjBihl19+WR999JEuvfRSZ+FKSKENw4cPV5MmTZQvX74TXBQT8g17xhAwBAwBQ8AQMAQMAUPAEDAEzh0EkjXRqlGjhrtjxb2sTZs26corr1SPHj100UUXHSU7a9asUaVKlfT444+rTZs2ShtHIAfIElaxUqVK6aWXXopIyP79919nNfPLzp07NWXKFFWvXl25cuUKlWjhIonLZFIU6qIkZX1JUZdhGIz0JJV8JFU9PiomH4mXj7MZQ9BJqv4lVT1+n87G9T6px8swTNz6cbav90mh4yT1XpbU61RSYnjBBRcoXVSOAAAgAElEQVQk2OhyqpKfrInWNddc4zY8n0BBpurVq6e+ffs6CxcugS1atNAff/yh8ePHq0CBAnGSoKlTp6pZs2aaPHmyKlSocNxdrpjg4Za4fPny477FHa+omEl3TxX1CO/5AuYvRiFUcfSTSVmXvzmdbf06WzGMrkyEPWaGYTCzPClxpK6w5cJHJfqmmxR1nu04nm0Ynq1rVVLKoWF4Zq7B0Q9QgunBiV85W+WQnhLHAT5Qu3btsOBz303WROvaa691IPTp08dFHIRoQYDef/99Z5Hq2rWrJkyYoA8++MBZu+JyBYQgNWjQwH0D90GiDkYqRDLk7pdftm3b5urEIkaEw4S6HJ7syFHnu+++6yx0RYoUUerUqU/2Eyf1/LfffusshbVq1VLmzMFGWYnZECyKH3/8sRhTLJLRg5acVKPjeRgMIcrFixd3P3FZOIOqc9GiRVq/fr0qV67sIlmGWbCscmBQsmRJFStWzLnLhlnmz5/vXHfLlSsXat+WLl0qLNNly5ZV/vz5w+ySdu3apS+//NLN49KlS4cuHz/++KM2b97sLOlh9427pIwZfStTpkxocwxr/zfffOMOu6666iq3roZZli1b5uQDub+YCKIhFtb6hQsXuj7FDK4UZLV79+519YAla2LMu8VB1sW3fvvtN4Ej6wY/YRbWqZ9++skdhBK4Kux97Pfff9fPP//sZD5M+cC7hjErVKiQLifYUogF7H755Rdxx7xu3bqhY4geQNAw1sRLiEIcUsFbaM6cOSpYsKDT2cIs+/fv14oVK5zO2KhRo9AxZO347LPPdMUVV6hEiRJhdk30jTmGkaFx48ah1YXuDElgvcdQEbbOQb/Q58GQPTPMAoFcvHixWzseeeSRMKtK3kSrZcuWWrVqlT788ENlz57dLThYrQYOHKj+/ftr8ODBGjZsmAuKAfnhpI6AF2vXrnWbsh/sAiFp2rSpi1jIhDtZYWECQdAIzBGmmfHgwYMuymLVqlXdHbKwN6ivv/7auWZiJcxC8IgQCxi+9957bqyIEhkW0QJDyCobIT9hK4ELFixwSiBupbmDDlcfYzyIsAmJRKFAvk9Wjk92eAlGw7hVrFhRefLkOdnXE/w8ZITFnHpwEw6zQLQgq5AeNvqkkA+UJcgqykWY5Z9//hFjxhpZvnz50A6EIAeQVcgBXgdhY4hC8euvvzolsChJ1UMsW7dudUoFfatSpUpo6xREC1KMPLImhk202EdRKFg3+AmzsE59//33jmjVqVMnNAz9PqxevdoRIEg/B5RhFdLJcDiJDHIoFGZhjqEE/vnnn7r11ltDx5B6Zs2a5daNMEkCUZ+JFg1ZZb0Ps3BgziEecn/PPfeEjiEHXdz/xzgQNkmgbz/88INbF+lbWAWiBVmdPXu2HnzwwdB1Uvo1atQoh2HYRBxrFhhyWP7QQw+FBaH7brK2aAHCbbfd5hQH2CeCTFAKrFm+WyGDgTBkypRJY8eO1bhx41zodsjZZZdd5kyDCAiL1vTp0x1hO9lCvUOGDHFkjbaEZdGCzRM5kbtpbIZhEy0WVogWwUTCJlooMAQrwUTLRhVW38CQ4CksdBCShEaWPFmZ8J9HKeNEFatgmGSE+iA9WHDZ5CGRYVvrkA/GDWsdVpKwCvMcZQlLbpgn0rQfJRD3YUhPUlhjUKZRYqgLS26YBSUGAsQahRIT1mEG5GDGjBmOHBDtNWySABFHPjjlDNsaw4n73Llz3R4TpjUGEkI9YMmayP4VZlm5cqXAkT0xbCUQKziEhD7Wr18/tLXex4u+fffdd07mw5QPDnCx+lAHBydhFuQC8oi3BAe8Ye2Xfh+o54svvnAKbpjWOvKhUg+HrewrYRaUdg5p+OGKSdgHk6wdXGFBDlmrwiz0jUNeFPj77rsvtKo4uMYSji6A1SdsDOkXxga8CdgzwyxwAzBE/+B6UpglWRMtOs4kQVlhoYFcYelB+UOhQAj4oSAALOpMZASD00jc4fg7bByChfCfivKB8o7VAgUGpSIsH3cGHhcPLCOEsQ+rHl+gUMw4WSWSYtgLOS59bFSQEZSKsPoGhtSDeyg/YZFiH0OsCJw+MmZhn+wjyyjt9AtiHHbfkA9kP0eOHKESVg4yUCyYownNbXeqiyIY4ibDPM6WLVvoGLL5onBSV9h9Y6wYM79vYc0xMKQe1lJk41TW1JMZP9Z75AO5D9vFGQyZ0/QpzMBHHA5SD1iyJoaNIQcMHNSwboR9qMZaz5ymjxzQhCWHvgzhqkh9zLEw5YN1njFjbz7//PNPRoRP+lmwo0/sz1jfw8aQNQrdCQzDlA8UaephLWTtCLOgCyDz/OApEfZ+ydrB/sw+Ft/1lMT2m76xtyD7YR5OYuDg4IT1HnIcNob0i4NrMEQWwyz0DQzZX8K0hNOHZE+0wgTavm0IGAKGgCFgCBgChoAhYAgYAoZAGAgY0QoDVfumIWAIGAKGgCFgCBgChoAhYAic0wgY0Tqnh986bwgYAoaAIWAIGAKGgCFgCBgCYSBgRCsMVO2bhoAhYAgYAoaAIWAIGAKGgCFwTiNgROucHn7rvCFgCBgChoAhYAgYAoaAIWAIhIGAEa0wULVvGgKGgCFgCBgChoAhYAgYAobAOY2AEa1zevit84aAIWAIGAKGgCFgCBgChoAhEAYCRrRiQZV8CFOnTtXmzZt14403ulwgYeUPILM3iZbJu0BCZHJLhJUzw8/DRA4QcoGE1ScgJS8HOdDIb0aSzDATB5MPYd26dQ43ctKEmcjXz9NFrhg/r1oYE9P/JrlbqJPcSGHn2gmzH6fz2+SkAUfkIuxcZ+S9QQ6pK6x5HB1LZJ8Sdl3kh/njjz9cbhPytoSZpJjxYl1csmSJcubM6fIfhpWXhrnFWsVaGGaf/DEj7w05aVgPydMVVv5C5ILcY+xlrPVhJxplPSTfDiUp8tPRP8bO1sRTW1mTEj/GifWXHFph584CDdYP1mHmWFjyAX7k5yLpOHVde+21Tk8Mq1DHV1995RLskk+W+sLcyxgz8p2xPrEGh1WoBz2bPLXkOiNnXJiFcfv7779FXsGLLrooNPmI2QcjWjEQYTHo2bOnFi9e7BKZMfCvv/66S0gbtDKzYsUKde3aVRdccIG++eYb3XTTTXr88cfdxhh0Qbh69+7tsrJDRl577TWVLFkyFEHz6/r+++9dZvtOnTqpWbNmoSRCZIMfNGiQ3n//fZdMslu3brr11ltDwRClZdiwYRo3bpxLity6dWvde++9oS1EX3/9tQYPHuwWoocfflh16tQJpV/IGn2bMmWK2zgqVKig2rVru6SBYRQSEnKQgfJXt25dR1jDKiQnHjlypJN7Ms23bNlSl1xySeBzmQX8888/1zvvvOPWDQ5oGjRoENrmyyb40Ucfad68eSpWrJhuv/12l8w9jDJnzhwNGTLEER/6SWL4Vq1aqVChQoFXx8ZLMvpRo0a55J8oMxCt9u3bq3Tp0oHWx3rx4Ycfavz48S6JepMmTVSvXr1Q1ikazno/fPhwJ/sogYzZPffc4xLGB1kgjjNmzNDQoUOdslSzZk21aNHCyUkYhTrA8O2333aE9ZZbblHz5s1DkX369u233+qDDz5wdbFnslaFQVjZWxgz5BElGhzDIgqsGT/88INbOypWrKiCBQuGMVSiT7/88oubXyibYNewYcPQDkIhWOCHvkFyWNYO1uCw+schxujRo90cIwnt/fffr6uvvjpQLFkD2VdefPFFpyeyZoErugfrftCFw5l3333X6Tgccn333XeOaPXp0yeUPZr60HNGjBjh5II1ijEL+iCKg3/2r6efftol5wbXNm3a6MEHHwwaQvc9CPgnn3yiF154wa2LENbu3buHti5G74QRrRhDyoaBQKPgInAMOoo8kzZICxBChvJAtm2UFhYjXwiCXsyp66mnnnKkqnHjxurbt69TXuhb0CfFLDovvfSSmzj0a+bMmW5heOaZZ0JZXN966y1HUlEkIHY//vij62sYmb6RjenTp7uF57ffftNnn33mFtdSpUoFvjDMnz/fKUpVq1Z1mdKpD8IatLJJw9kkUKTZ6JHx1atXu7ogdkFbB7FyMp8g45BVFKUHHnjAHTYEXVDSOSRBOStevLgmTZqkWrVq6a677gqUsLJBzJo1SxMnTnT1gOfHH3/s5tijjz7qiF2QhX6xEbJ4Q1IZN+Z427ZtVaNGjUCVTk4aIaqMDwoZigXjBzlg/aK/QRbqY06j2N55551atWqV+vXr5zbJjh07OrIcROGEmAMT1ozKlSs7ax3KGfg99NBD7jAqyIK8Q8JRBCF0y5cvdwoh6xT9QoEKqnBAA4G8/PLL3QEhShoySj1BK53MrU8//VTUefPNN7vDrjFjxrjTYtaQINdhZJx6wBF5ZH9mb0G5ZZ5lyZIlKAjdwRMHDOgBHL5CEqiTPnEQFWTBGwPiAzlmnFBu2Ts5MAzSIsPevHTpUg0cONCtfxkzZnT7GcQOZTdoywXrIGvTG2+84Q7U0DXYZ2gHJAX5DLIwRpB9ZIK1ijWZ+Y3yfvfddwd2uIalePLkye7nlVdecWPGmkXdTzzxhDtUDqog8z///LPTnzgoL1GihPMUQsdh/JBP5nhQhXWRfYy1kTrwLICYlClTxq3DeEMFUXyyig7K2FSrVs3JYo8ePZyOyu8gdQ9kjgMG9khknf2rV69eDltkkj0gzGJEKwa6gM8pFgLMaQyTpmjRok554TSGjTgIAfC/zcbHxs6J+6uvvuo2KCYQymf58uUDcflASWcjev75552i7ltJEC6IHj9BuZawKeECyakmGwWLAspu2bJlnUsJJ8ZsWEGQVhYFFlE2CiYnShlKIZiigKKUBUkk27Vr59oOqUNx4pTuyiuvdFZP6kI5C6JfLAoscmx8YImsgCHYobyz2AU1Xog/pA6lD+sc2PmnPCgwQS2s1MN4sVnQL07zUZqQDxTPMMgq38ct97bbbnOn0WyKmTNndnOYMWOeBVFQNl9++WV32n3HHXe431gHWUtQyh577DE3r4MqWB3Z5OkTJ9JYjdmYIORPPvmk+/egrO8oLVgPOEFFeaGwTqE8IZvMvyA3eogcijTziu+jrEEqBwwYoBtuuMGRBVxMElsgVihHzGdOvZlzrB30q1GjRmKuB6m4cwA0YcIE50bt9wvlGixZJ1HgWR8TW1h/33vvPbcWInfMNQ6ikA+sdpyCB0mOkTnmGN+GeFM4MEQOUZ6YA0H0i+9iRUABRNHt0qWLW0/AFAUQDPEGCcpFHcUIHMEPbwLwZI4jN88991xgZIu1A0s4JJ8+sSYhhxwKUS+WwaAK1jKUaCzTyB1zizWyc+fOTtfw18eg6/PJFso1+KG4IzfoIegeQRXGDG8k9rHq1as7V1ZkE0WaPnJwE0ThEJn9Eos7MkGB9CObrB8cZLPHBFEYI+Yv84h1ER2DtQqdjrUX/NANgtA7aC8yAlboVKyLHHChD+O9gx5MXUHsm/SB73KgwKEQ/aIuXCP5N8aQtT6oAmHt37+/OyiEEFM4TMGjbNq0aa4NYXmEUJcRrRgjyYYIKUFwWdDZuJg0KLsIAYtDpUqVAjk1ZjFF8UTAOI2BBLFAoNywqbz55puBWNI4Ab/vvvvcJgQhQEnj5BESwgkrGySLEEpoYguLKSdmnGpySosSyIbIySaLLL9ZaFE8E6sMMlnZHOgPY8Liw0kxmyMLBn1l88LFKbF1gQumdBZYXC7BjcnDPQsWWVwhWOQ5cUpsXWDIAo4cQO5Z2Flk+S7yeP3117tFNqhTcE5S2Ywgq5wyorhgbaIdnGSx4LIIJXYxRw6xAEJyqAvCACGhHogxhIgxC8r3nLmMYonLFHMLpWzlypVH/c6Z52CZ2PoYExZx5izzDPlASeOEDvmHmNPfoJRANl7mF+sSCiZjxf+jrHF4goIWlJsY7WeOseGj9FEXp8QUFBlOqrFKBlWYV778YXnk/5ctW+bWqo0bNzrCB0lPbGGsUBrYgDt06OBkEPlgLnDaD/ln7iV2LvvtRClj72AuUx/YsW6xJjKvOETB1TSx9bGX4JGBLKCwoEDz35AfFAvmAWtHEGs9fWN8kD2ICGQRJQxlHgWeecV+htwkdu2gLlyoqQuZfPbZZ521B5LCPolbE+5NyGJiMaQuTrpZ68GL+cv+jCLN3sYaheIbxH0S9imUPOYUB3esEQsXLnQkmf0NUgdhDaL4dc2ePdsRLQ7RcMNk3wJLDhjAMKjCvojXB54grI++1wJWa/Qe5IN2BHVoyP7PgQJeC3idUHCPpH4OVWgDB5WJLcwj5Ju6+Ga5cuXcJ8EXLxT2bWQnqDnGWsWaAanyx8q3dDHnIAscrgVRwAvdg7X2/+3dBYxtV9UH8F2KQ3BrIUBxC+60xSEhSAiaBghuxQMBglsp7m7BigYNbsFCghRIcQLF2uLu8vrld/Itcri5M3PP3vu8zty7TjJ5b2bunH322kv+/7XW3gcmYEv0kH0jPwoA8EDrxd+yZz4e9nRfl3npgkKyrBs81ePiF91XApu9Reuq2K3KBZvwLT2KKMued+OJFjJFiWTUo89buVSJXcA47LDDBmXgAIEaCg1M1fSrYvCMUbY2FlSbFvAia6vs7DkEY8AMIeHUa/rPGcc4uCmbYvLmxnCVT1UvAqDJxNSSHw6V8wGGOGzEilJzfAI8sgMgUTaOwfeIUY2DZTAuc+MEGAiAJEsnWyFbDIiRKWNFIq1ZDcglQ4ZorWJeAocqDEcLjBkLaQVeBCmAqWasReO0RoAZUG0usvmIiLE4c04PEOyRXbJ+Ah7i7//uqZqFyAFtwDvQ1gNYqI5oPZO4ADZl12XP6Ccdsma+7wGWOG3ZKnqPYAEW2hTYH3tjVzJ1PTL8SB3wQPcRfYGE3zAvNk8ve5EfwRD5oRuIMJ1wb0GJXrI1FeUacBtZZ7KJyjPgIEsLfPIRAq014jvoBJnWBihrZG2Maw7uw08CMKr82i4RR2AGWJL5NH6tfhjH3/IjCAgbcyFX5gaoaxkzfzbdYsvWiQ/hF43rvsA0ezYPRFm7HR8ZrZ81cSUONjCvaP1FIq2b9VGZ46vYG51pJeJIt+eNZ0USotqj5ZPf4J/4Y2vJ5/fY72nNEGG6T37mJlbyjYisFjwtVqprrZc9HMCy9jPtTdZSopW9iTXicoD5lrH4PAkZ+i6W8LUAJj9s3XROaMVvTQZ5RrpoTZA3sjQXMVrMEovZm7Fa1soYYrJ1kTyTSEBI6AVySmfoDp0Rc1RPWtqBzUNVkN/wrwqWmIUkhF8/8cQTh7EQH89ScyHa7o2AwGbmBp/BiVGZ8yz8PX1nf7X+HiaFPa0HvwdvkheyJQ4feeSRwxQ8E5nyWyrwtZf1oAfWjr+Fb9ivexrbFdVjWIt+1mA394d32TDCa93dyxys1+GHHz6MBRvAbar/LfPiF81L9RTW9cxIHd8OE7CpiHe6NejNXFWtjSdagi1AhOkCXePASrEpHmXjxIMkyBJOJT+UTGuDxWT0spcxlsDleyATsQMoBElZOw5qKqhg8LIcnBqwMN7zJUhow5EZ0adqQz0ZcEC1QFq/tXuoHozbHQUnhuJLpcSpOcCZZ6s9kIBsZDFjv1L0sCNEfoaMAIGyZgxYWyaDrnEMMpjWi2Mbn/LDocfGVxsqASdzl/msJZDa92Qa6UFUjzgBY5mHvVq+zFNbjpYxAKOGaLkH0CerE22jnC1CoMKE5MluahVAwAUXoKImcHAwnLRgAMyak4y0yiOdAWw5WIAs2qhUSWr2Jnh+lT96jVxH2yP7Uj3wLAgkQoJoAWcAaA3RAo6AMGtAN/gDlRf6Ys3oIUKnsiW4+L62PRJAFpCstfEAIeTKWBIa2hMFEH4CCVdRA9qm+ihBDigBxCRk2BMyYC2MZ93INAAUIEonjF2zXsajW/wcICHRRP+BJsHWepqzMcnQ2vIb/PVUnwjQkhf/5+8Fej5ZWxOiw0ca279at3xePKjNSnt2tmNe4dfNl69QsdBOxy8B1Obl4mdqiB2/Qc/oYQAJ6yjJgDDYawlUs20+WIWpdn8M3Y6Ywd+pHrBp/pZN0AM6Ktngc4A9MF2z/0ccU3GxYZ6fYLd8V7Q6A0r8EjuTJBIzxfEaosBH0THglU9nO+bET5AjX4jgkxtbBIbFsakXWbElBESnhWdFSmTZJaDIz3ohw0C7sZDHmthMv/lZslG5F5v5efdFDsRn+sLfsgO+w5xq99XRZT4dHqD/9JEvAXTdF4kUNyUePJeYKTkJ80y9yJGOwzL2ICL3xhI7xUtrqTJuvTyLWI4UIbRTfIdxYD9JtGOPPXbQdV/kJxHFZ0X8tz0COeJnVD5rdN6a8Ku+xEzJLf7KOPb9mhuipwJEj8hQIqC2ooUUkxNc5ZIQhC/ES3oX5C4qTZ6Lv5qKp8RgfoovkAzil/h940niGV+yhg+mR3CbRHJtu6fntebkFSdEI1f+b0zt57FG9IiM6X8NxllFdzeeaCEcKlqcNOfmK4KdHnpKCDwzXIsR1a1VhDv+jMwUJXNvAcl+KdlM33OIfifbaL8DQ6YgtacCMnyKClTINo/7/y244CTYcngCtM9q8agJ8hRX6ZVDYECyPIAfQxQUgRXOQ5AEOpBWjr0m6+h+HDWihYDKvmntEJwYFqdtDoiW4MjRM6qawGsNOBpjub/1EoCBQHMWOJS+ZUqiskCuNZvojUXPfJGdtQf+o2yvjcRaIT9AIeAtsyX411wyVtrm3J+jJq8A5YKEdaIfiJHssd/T1an73eIQFgDPHASIOFFT8LJ+QRhVugRfjhUhmRIMQwYCoYAkiyVYIDfxzAKHLKF50D0gUHCSzZ1aRQDCgSIgDFmlC3RtsYJEPwABARmhqz3khm2pQANIQDudXrYWdF62kH0hSDUytPZ0QPaeL6Ini/sNgFFttAg5nQfiay/jWQsgiB24n86BMUlExoxnXP6jhiR4VtUkoAw5ACCWHSzjeYBbRMya1VQFyQLpRtj4euBPson/GF/8GdsAQOhlzd46vsh6AbeAHV+OZC8+N3sDkHzes0y15XhuZBsoIkdEQfJQ7Bhf1hFw91xsWQyqIeIICBsDwCRI2Nkyn4cQqTYYw7rWVFfFTL6ODSFrnjky+QAtUke+qq8Am2QDWU+9+A6+SFcHUMmu+UQ/B/iATHNEMnVPSOYA+TX73NyLzzOGewK0yMDipf2T/0WIxLkaHOB5JRDoIX1QjaP/koPWTWIPsKZ39Fwihx+W4J3qfz2/NQH6VfDpO78H29A5cQfp0mWgMmNMdiYxgMROuRBqh73wUVpUJRrEGGsmBvBN5GqtEFQ+l8/kg6decCC50GHxSwLB2PTSXCVFzdceas9hXiox8FeNn5JcMC84F64iP/gNGbVGiAo5iv/8IV0MDDxlbkGK2YvnlTRBVI0drdpIj8SUCl50AfhZTSLZ3/O/YgVblnhVcIDVYCxYHjllH8gcnCyBhwvU+I5VZLHRRItzoFiEjQghBRZgnFnkVAUNThGYmsrkxwFKcEIGOD/GwwHG0aqRcWXY2n5a3t0ly02BEUSgHVBC5BAOSqiqFP2oFLC2tc7cZCaAddk+RxcDu5xtVLY4DsqNbDlYhAxrHKuxogWAExNYgSfGAegBZhwruQK4QLavmgBlLJkesrMWnDQyZb1k3wRdYF4Fxvw4Ds6+JoMVwdw8ABfEjrFztErnHKgsNFICDABrgFLLnilAUlBEbFzAUpTWJR0ERsDMPM2Nc605FdDzcp7AmS86AkSrEtAHeiI7bb7WiW0EmV3FeS1+xrxkiq2dTLg18SUgAen0EMjxvYxg7WEf0Vak0iJjTw/ZEd0IggD8CRTszViSJrWXjLSKn8CACCCHCElU7AB2gF5gZF8O5KgF0gK5tQIa+Ck6wh/yEYAsnyn7Tn/4RD6m5TIfayaTSPf5LuCIX4ykhjVDxPhp4KPm8rzsCLjzfxUzCaggicAAXUQiZMfpasshH6owdAM4AlAEd8mGaI8BBmW/JU5ir11NBZLuAWOAlzmQlSTJuMoIQJsX4gLstOx7AEqskaQB0sHnmtc4o06+CJKMPN2pPVTE/WNudAQw5IOjvSdakYBQ/kS7UUvyKV7NYCw2BJgHQaT35CiGiy98ZM1rKRAE9gxken5+wZzG9ko32SF/Rq4SKzUX3VAF4cvJztrBO2MbitdfSL4B27Wn2kr+sV9jiGXWwzyNL9kEz5AfjMCniDf8fU3yiZ6LUxInCDEf5J7xahc/o+swAl/FT/KX/NXUi89FEvlYf29tVO3YE1KHCMBugD0Zmldt+xl9QNzcP9qjYR5ygk35P5dnYGPmVdslERgnTqCWBLWGkst0BRGK6idCKX7yKeL31Mu8EA3EG9nm19mQ+/HB4lkcjiHxr3rLh9XixDjGXWyJMxD4RaSeX7ZmcDa/wZfxvwosNcmgVWWx0USLwVIgwA+oFPgodHxRcgCQQtdkh8eLEC/Rs8jR4gOoyxgAfAwHm69VrvFYQF7sf0ESgUCZHIDafDwLhy8rI3vVMjcOCDATdGRLBQ1kS2ZMJoTDFWhrQMSiEjMOBAd4MS7yqP3LWAGYOAkGYz1b5sV5Mg4lZmRH8JDllyGJVgf643fm1jKWuQBjskacm3m5n8AhEPu/eXL65FxTDRzLUp+1NQFuEdM4rU6QIDtAwxoCmgJv7XvdVGAQVPd18IXABESrzLmnlg42Jyja8A0ktTg7lR/yA5QBGYEWYFKZAGToD10195aXxVoHwJl8rH2coiUTSTfohfUylmepIanj9TIvtkXvAXOAUAUEoOCb6LygYlzr1XJSJMBuLH5B8gk5BWqQe61u/KVkE4DUY9+I9fJFjuQqa6zCA2iQpWcwVk0L9ViGsva+rDswA6TFkfFkZs703jNYsxYZBoghS/6WLgCbEg9Iiao1sEQfyVKCpiYjHUka8yE/fgEAlF2XzaX7AAwZ8vcSbcE0KF4AACAASURBVK3v7GKz7uWZJTQkUoBrgEklgxwlInr4KmBMIgvwMi5QyBfK6MtAx+lrCBk/2fJeN0BdrATavWqFjfFVAJ8x2ZjkjRgQ7d2rgqzx5xAb97dWfBIgKHaJK0FIxR2ETrUcyaqpMIUO8sF0GcaBN3wvwYVsxYEE5iUWtCSD2BJ9oPPWy9qIIdZskcDFPska+cXf0C/2hMyTJRtACIB4GMRlHOvm2WpbgOM+Ed/pN6zGf6i08icwCR9fm9zaTg58Ft1QGZQ05KP8rMdrGsglMC75WDvJOv5DhdO1uNe/ds2sBX9nrcjS+iE34j5fZZ2MX9N9tPhMxoI7YbjYLy1RyZ6Rf11HEXNq5zP17zaaaC0Tlsyw9hyZR05eiT96tqcKd6fPY/icA8ckIGP7nGtt0N1qPI5UeVnvPMfE2VPymmzSTnNiMKoxMtDkRsE4PoGx97wEfGV8jkflBSAF0FSCehC78VzNCykWaI1lfjKe0Sa5k1ym/D72A5KXaohsGX0UCHvMi/Pk7HyRnUyPoIXg0UPBREWjNhMdc+XIfXlmY8pyc+Acq+wcIMXpzaGHxtUSgWwJUHF8LCBVs99hu/VjT6q6iBXdQBy16MTerSlrv9NnydGcVKRVdtmzn8UrDXb6+6m/j30Q9B3g09KK4NVmbXcan+y0CcqO03/kDtjt/S4y85FkEIwROvZNhj0AzLI5Sn7ZII8UmIuEmixybYVuKzkiJEG2+F9kWLKodq/DTuvFVyHHqnfGkzQiT+2ZvS/+Hbhl23SC/0eKW6uqAaYjcYYwAJy6WYzDzmABPhFRbUmqGQPIi0uGXaJGzEJIjA2QsrMevn68Bnw8siWe8PWSJnHwUe+1Ms/YE6VLiI9HHvnExVbTHmNLJlgvc4I/VKeRZ2PXdiEtey66577WTFWTTrI3hLKmpXmnudNx3Sx8Bl9hbmwZ9uh98YU6ocxHosF2GjEUMe8doyWazIWemw98ygbgud5XJD4RLYduiGPGU4BAYPfHlUTr/98YHafYEbpsBUPyr1Jpz75NAT2qLQCSrGNkBnu/FHmsQAgC0K5iYG6cXY+M9DIlZUSUmqOVsbMRt0elbtlYKnd6omOjpfbE1mz0VoYXVTRlaA4cYahtF9zJuIF2joizU9pWUZB17E1WPYcgZZ20AQkkgLSqU4/s0nieHLnkgnYSlwqWtggVhRbwspUsjSdg2ORKbmSI4LVkN7caC2FFtsxNtUnLlPnNMS9EGGEFcPkQ7WCy7K3EOObmnq7QNcBCskTAkl1dts9jJ33e7veAp3tHZRgZIUu6KPDOAWA8D/9kHJl3MqT3vXV+PO8AaEC7eQHwvcG08ZAtLVr0XieDSmtLtWentUUiVT7tb5LAE2fmsDE6onoG1PKLWo4ApjnmRoYq/0i/ueg2kIBVWe15sWXVfgSSv1IZQcB7vjJh/LzIFlyjpU7yDlloaSXdThb03X4f5ErFnS+M90P2lKF7xfH7bEu8lNTQLrhsv2LN2HSPP+ITjREkYVnrbM39x38TZJy84oRZFbs42IaNzYEDQhe1DfKHtk4gQbBcbz8FIyosIMFszfd8yBxVQfIUn+E1smPTsLY2yTn81LL133iixVA4HU4UQOfIZXsoGkfei2RZbO0jDMSCK6ECSlqrLLhg0dN4ODbMXebZHJADe0a0eIxP0Gt1Cv5eKwSyyMEBe3qMBXoHNsgYTGl9ALqsSZzItCgTbUxIiD1gxrJeKk0OVbAnqyfJ4lCjnxyh0naBpGqJ5IB6Znk4VNUD1RbGL3BoV6Q3wETtSVBbra+sKb2IbJ815FgREVncnnMbV9DME/BTzZLBVRHsqffaOJB6bX3uqw0C2QJc7LdrbbsMeXp+wc96aR+hk+ybPAWm2r0iW62XyoHAqzInWcLG7OGI/T29AgY71l4h4LEp9iiraX6SGC0HXyybmwAI0Hp++7KAGRlVVULjtbQzLY4n2JmfhAU9kPVWHeQjx3veevhESRk+WCIo9vaSqxZh85yyWR4Asv7Wgl4t2ovWRO2/dJHf5LfI0N8BFj1e8Bwy4Y/IUQuTDDs90TGhWiE7LXHSM6mmwikRpJJER8wNUNJ6JJbF+3B6rBn5RtssW+P7ESA/5xt7jjVOZphLvPZCe79W514JGvemHwhivDdTNRxRFTd7n7ImbpEbYhqdGXylxC5y0jM+Wyt+wr8SJPb3SC5or+eDa/YTLdMjyXGJal+qIPx+vLwdkez1njNj83/sC1Fku+aioqQSA3v0fM9ZjMeWrZWKNL2AT61T7xdmaw0US+iCSrROGhiYn5c8mXrwBRuSLPN3i/GWn+LrbU2wNSdO9hbHJDIk2PbntVFEi8HY2AikUySbF7UGErzFRggANcHffqkWFo8QUII4glsvu413SJUNjMCSEj5AC6i1gE0K7O+DFBqHAwBoBXljCRhaLJCEXpUsTgFA5xRkgxFTSu9ngi1QNjXoWiMBFCCXRbcvJYIOB844kTdER5ubvTh+z3hbnDjD5EDdwzNbP8YYp2YB7jYo0w3j96xkIT2x/0CAAIyAMvojI1dbGXFfDgaoFJDMzd4octRmYaM1/dCeoKVEe4JKVsvcOGzgEigxLgDmGWTWAUEAUI+7AzbYYcueLPcFxKyXsRx2ALAgVFqXzNk8VUR8P9WRb+WI6QmdZ28AOh1F6MydTHuSLMGE3qmU0Ts2Bswgj4IwAllLsui8vWZsDkA3lopjnLCqjY5vAeKBtFbA7v5abdi2NfG9DckCPf/B5yIo1s1a1ZzgGWumOuD+4RPpHF2QsGBj9E6buPnRzdpDc7YCZg7QUeFBVukjsK69jq8i1yn+XrbXegMNgJYOAfexfqpJ5hVHIltH44gtxmlN0NAN9xYb2Zl9THGctqq+GOlnwDQ59rIxclV9sa+Tvkg28V1amxBYLeI1+kgvyJNe0DXf0zNkhI2JaXEimdjCV4qjLSRLxp6OI4v0DJgVo/lArb++R37EMMnCKbqxWAmxXvyvcchNElniUiUJzojXGWg9q3mtxVY+kS7G+0A9gyQhndD2JvmEqPaquHsG64b4aEeH3RwdL2ZKdsEPMF3NFfv2JXD5I88uOYLoICBAO/mSKz/fSrLEaJjU2ugUkEiAceAOHRj8FJ9JtshdKwEXM+m9mEHXYQxrZV4SrMZXkfb/eIdWjRwX9VLMgnEQHdiULjjoRsy2x74mhtEB97IWcEW0s0cFS7U29kGSm7MX2IXxehVQVpXNRhEtGY84sl25XB82RRYIewteRYwyaREBcCmCUr1A2AIuly1sgBXBiCGpzsmKtZwmuJUCAQyen+IKWBQdoeJwegVZlR1OxprIukVriP8LioJR7xYfQCaO9pXls3fOHI3VcvrYMjkCQQAD/QCaOApgloMT/ATasZxXNebFz2mnBJyBIbKM0zQRSJUCgV7wFxi1JSD9rRUf1QlyFPzMM46Kly0TtAAXzi8qM7Vz47gFWQAa+ORA2bZEQrTRRdY49qPVjMVpAyfIDmBHz53GR0e1/ba23QjayDt9DnBk3ZAdQNm68VvGiePqzSv2k7QEXsQQMDG2oAqYWS9jyUj3viSxrBm9jw3QdATY7Fm58tz2eNENiS7ZfICdLB0u0LNaayxr4Yq1QH6QIralQlwLnMfyB1rJDigHGMyL3apsqrTTxd7VCfrAnslRd4L5AEd+bv1qD8lZplfilnlI0lkvIBcIAwSjok/OYdO1MZT/URGLl0aLyZJN/D8wJHaSIzAqiRMHv7TYgoSuSosWafcWr+1jk6QxD/bPnwGKtfOKl+WKxwgxmbEtZNGcohIdvqN2nJAD3TMvccyc+EXJBaRA8lrM9EwwgvgzNeGKgFgjlQ9/qzohMYKwWi/AHHBX0SdHuiFpwk5aWkn5Y/6W/4ABjO3/4mKc+teiC+O/jeQLEhxnAWibRvJ6VjXHySdVfKRe4p+8kA4ytv3CRT/Ivodtx0Ea0aUEb+tiaUmIL8reermnuCXhJFlsPPbMbykwRGEBMeuN81fVhY0hWrIdekABQNnTXlWdRUFzQICsgMSh2uDX6tR2WkzGg9ABTZy1QAhM9ByXw1T1ACBkXjhvWT4BUjBqAXzL5sdhyiSagwyPqoHMIAfQUmlcHEswkKGVsdKiQj8Ad46ck+0pQ2MLfrJ7AofKCJApUKhWcEA9QFnMkROS3ePgVAdl8skQEFRRkEXrfQEMMknWS2VM1Qpw77khWVAFlgQk7SEIiaw7cISsTA3q28mAA4+XG6v8AUiqjIhBKyk1LuDnUAbgQJaZnwKezYfNAdQIluxpz3kh9kg4wgg0L77jqbdeCDR6/+m8JFQcc957nLifLD7/yx9KKNAZQbZXMijGYUuSaCoUbDgqLUBGJKR6zVEyhC7K5EuaqNKKN64eujh+TnYce5T4SDof7ynko3rHT+2H4hfSEScWGg/h6kmM3RuQ5g+BdIATAGOHEin8Vu8LYeODVS4AaHqh0tkzjiEgEk30DsmSzDCutWs99XRRHsZAsiQ+xX+6oltGW521qqlOLI6BcMR+UHpgzciQ/YrT9JFfHHe8tK6b2AgLsGXrZIy5LjoHt5GhWEL3577ilE6+Q+JEQpIsWzuqxs9N3+x5dTKo+OWVCypxyA+M2BtPGVvch3/5ECQS2YJ9+Kgp21bmlP/GEC2LgGABLsrZvQPueJE4BQCXo2h5H8B2C89Q42hxIEJGgpNzfHDPjEE8g70MHBBQ64hpY8soLdsz0KKwnAEyx1iskcoWkB6Vrd6EjlPQJ6ya5KIbMsayZr2zH8rmdEMgQhA4H6QEgKYvrW0+i3LXDmNvHtCpJSAy4b11X5CXfQRqZTJVD+KIbqfG9b5iI60gO65uAlHAS+vR/p6XTSHFqo2AitYKc9QnjxSxt5bMacjEOFpTtCICy7L5DtNAfGSjZea0c6pY9Awa8V4xY0toGKO3bY3X3drI6psTwi+50JN8G0uQD4Lje0RSRYRtz3GgBpID/CHjssL22yL69tn0bMviJ+iiTLPEDGJnLIBp6gtYV7FFMmS/KghaVa2dBAC99H3PSxxjV5ILxmVXQLbKDNuQlOrZUSBZolKmcsZvIXLWqzdRNY4jpYFYFR8+WJyRYED8e18qSe6vlTj2/7EHVQt21osY03nz4jfoo31XKgfWiT92qFIPWQLPdND92BKAjsghw/AHgixm6kbqdZGVFnC4TcJVpWSui27DA3yvOM0vtr56YatnZVfkCWeInRJQ9B8p6Zm8Mz6yilzFyar26iP+NS/33kn29FuFn3+011vyX/dJVLZ2+vv9+fu1JlqcggygzJyAxKkyIuCM0fYELvYVAGXaoozFSeh9VRIGqnuORUHsRZHV51jdX6ZY5UcpGKjomTkQ2I3HYLQIqJhxcgIwB9vzNDwOCKly7C35qZoZC7GTJel9MqOWMM6APqiWqS7I8Mf+ECC7x9pxdoCmrL5NpvaY0RVVGcHKz2Q5e5A7WUaZOUFD1kpyAVEWoGIPGOekD7xHtlj7iINWZJG0ZmnfY3c2y8tmzXGSEFAB4ALRyD/5WkdVNJn+1jHdj96bV2TztdgZUzuCgG/NemXA4zASgY+PMifrqIoMtNHJVvDOtuzfkfmWydQKAzRpUyRHGf6eFVUyBJolueiZdkTEXyIF2KSbPckWnwtEIKvuT8f5LXJD7HrOjfzYk6w0Eg7wIXVOdHP1JFv0QLsq0k1m4os1VNmSPNF+3HNu9EQbmHViz/w82fL9ZEmu/GIPX6Xqws6AI74pWpj4ZT9H7CQBWi8ytFZ8BJu1D0urokoCvZTIEEMR5tY9luQXZFHlh1+3bsiWxJ443bIPdpksVKi1ulkb5IQfYdcwiS0EvRJeOjHYFCIsiezgMGPGuzMBbKfJ9SJbcIDksdgsnvk39qjSf/G0Ze+XtdI9IzbTDySVnxdfVNL4jZ4JqHgfG12QzIUz7NsnV8m23q8eibY9OBTJj/2pKloIEd3scfH1iCP86f/0g2+XQEFY4Stj9/T35ibRRX6It44Cla1oj5zrFSQ18lpbosWAVFw4OsALKUFABESLIYColvRg9NodZBctPIECFQyX80EaAGnBogdgl5lQMeDIVUYEQEYq28gpcaocRIvzWVQkzlrmhcMD+NybsyM/GVxVmZ7H3sq6aO0AClUQbPpH8oyFbPm+9dLaKYOl5UFLqcyI9QGqraMT3awrJ9Fy4MD4ORFUQZBOui9CwslzeFFt7ZF51FMuuSChwLmaVxA9BAhwAjRk7XpliyUayFTFjjMVUOgEB9/jOHDPbF7AUWzyR3iAIyBJZhxZMedehFXGlgMH+tiUIAxc0ksVQvPqRbToCVsG1BFUgZD8rJe9TfwVYtxyCe6ymPQB8FQlAdLJkN8yJv/Rq6UJEAJsVQ4Aam3UyKmfA/H0DwBt9Yv8hSOyETq2C2Bq6SNHeqHCT99bAfRY9nRDMgMZsPGe/6cbyBadQfT5y172Rf+BCn5JYo1PQrZUE/jheIl6i34YQ6VMPLFW5madyC1OTkSI2LcMNZ3scdEPwFZM4y9kp81Lcsga9qgAWRfykiCRVEAE2IB2Pj7ZfkWJBtgA2epxkSObNg/+Aqimj3SF3rdc8A25qTTSeT7PeJKTkpF0Ev5gC4hPz/ZBSQayRMYlheCrwD7xnslee6jJK5KufJWqhXUD4MUa/rFlLDGevSKqdE1lCSawnw4J5/cRhB6JDH5KcgYJoQuSXHyutaJ3sB3/X3PIyzJdgm/slw5sw9+Ln+KY3/Fh1rHHRR8lBOFEyUixWvXdWvEhMKKkofjS83J/OgDDwdwORZHkYu/sbq4q4dQ5rA3RAiQZe2TZgAfZPhUKSi3AUzjGyjHIfHJA+mNbqj8ApiytU+oQKs8hwAIWQIZsv3ImRUPAWrIjDBXRACIERS1g7gusA1CcHPLF+fboXZYtUgrmDAQkbXX2IAC2cQS5eao61WQ3lcwZiiDAMK0ZECHbx+nIVACHESj8HgDo0QOu9YEsVVwEcqCCs3VvczZPQdJzCMy15I5zQ4xdyDZZIQiABKJlTEAQkaw9XXDR6ONFrOYVTptTpZvGI3OZxxYybr8IcOu+5qGNLt6JEUeq03cZz1aCQNdlazlPRJTTAvKAP8FWK5CfC4gy4LXVrDj4wryAFeAVCWAHSFzcv5UYxHqpAAqE7FZWXeUxsuzWBtFi6ypP9HTqBuVxezE9jiO/6SFSYl4IsUAfLy9Vaa3V9ZgXP8wvAi1IG1Dp/gKtOfAnfDE78ywtwCKOxga8gAeJMz6ET+EHyZduqIrH/pipQXL8efNQXSJbSTsgwjytD500FvDGV1u/KYkTz8+u/I2/FTf4P22k4hRbQ7YkUcyRXpCzBBRQ03rxC8CzuAUQSVoYy1pZI3MypljH7wOHU+YXz0d2Wt2ATnGDHOk7ssUWzNe82LFMeI+5xYmkEoX2jbriBEJ6aDwEqyVhyJ75daQKUGfT5mfdyBBJFauRfonR2osfF1dU2+l/HKhhPfgmdqYd095YcaX1YBu+Q+eFrQP0kJ8yV6254jZyDFO1YJtFG6OHADvSgxhEJVD3DPAsFvBVfNeqJIh/127mX7EqDqOgd/bVs23xSmVG1Zj8+A/Hq7dWmshQghUWcG+xBTaEbRBvMjWOqkyPY+klddkxv8i26AmSyqYQS1WfaH1ueUl7VARjD7hYD/+SIQIklpC5ZKGxaxJP/BJSyj5hXj4R5kao4DW/N1d6b24q7+I1fNCjslprp+O/WwuiZSGBV4vBYBArisUZOW0HYGc02C6ipWoR2cZVjXQrYWPNjFMgByAEeoFWkELugAyOsEeWmJFyduaIpAApHAAlAwxlIxEvzgconArMFuco6JET42ekgpUKXbS+td5fRlgWgqNmEIgqJ4QgA+nxgj6OlQG1ZhrjFJyYZxy3Tx+MawwgWwATKLVFchzARQ1451hlrwRvcwGa4+hWJXbkmM6Qp8/UBCoZSxu5gRFBiP4BmO4NpHDo9I+sOUWZz5Zjs8mO00S6gQbz8tz0I15l4DNAowsQa7Uxeme/CFsyB3NTqUOq6I0MK0DD6baMBTQjboKiQyLIKt4pIrvJHrQ2yXy3XsAXoEJHBB+gGqigC/EaAzqnWuHnU/fVASl8kyo+f+DvgS/rASgjWu5LthIKxtUCB6i1JJ7IxdwEWdUX7UW+jGuceK0AkOSq0fmx7K2ZoGqtyBFwoZ8CP/0QE9g1u5BtbQXtwDnwxecC7DLevjdX+qkyXdsloariWcUP8QQQlKmNFzeLYaoYfgbQ+0wLYA85sqk4xRL4AmIkIsVKdoaQizdiAcKFWNp75PCWqetnLuIUPRA/AELzRRKQY3NzzLpEl6pZTYsdnwSM0WUkgx2Rl2QNf84v0nE/EwPoYsvx7eTIF2rtBGzZWsRnOhf6ABCSr+9b8IDKlWSWpAzsYUygnQ/W2sl/IY/m3ZoU8rx8BNkB7AA0P68LA8bSKcQ3S+71eMeeqgi/pYvAWvlXDKMfYjNwDQewb1tBplzINF0Wm/y92IFcmZOYyPYQSdgDQZVgjZN6W+KKZzQGXx6vHJEIj4NZJG4kUDzPeI/plLmNP0vPxBNrwp7ERr4w3mOlckf3YRNJXv/WJMpjTDaM5EjKqJDBIeQn3vi+1eci9WKIhJI4LOFubcgQViM3SSAFAEkOCZye3Qu167B2RIvjEeSATm0HnALDEQSAW4sCnFFyxgTIc8BTAYUsnkUdKyWnBjQLtu6tnYgTRYIAF1nUmsBLuThuYAhYkoExBudJcZEAWUdKZY4U0OfMUzbI9zXtAsYFJih1BCMOHEn1L7CkRUzrW+t+KbJDkN3PfMgJ2ULsAFrrCcAAita1Jns6VnYBg0MTxBEp6wSoqWwZA+FCypFXjhGoQIRqMvwcJr1wLxlbRGfsIDhZZAUQ5JRUhaY4O46FEwNK/B/ZEJAEQKBBO4wspB5zYIVeyAzSyakEWdC2NuQPKGnnFHhUzLRtcNQcd+jJVPC16MgEP2MKAvTdGgFEAixHCvwBgbJy7BwAnQpc6Hi8HwpAB3L5DcEbaDcnexHYLx0gMwDeZ2uy3gBLnHzHrhAhgNa7cwAYBI/vAJwRRiDKJZjU+A+6wQewMbZkrchSsDXP8FH8h8BM//mLqWu31RHO5KkNBuAEbFUpkEoAnoy1DU696ASQTn78kTUhR4GebsiuI3niAVIsOLNp1WuyBhDp/9TLuvGLbJoMfU8nkUl7XyS1gE1rpqrFt9Rc7o8gkBv74gvJly7G+wWjFUcFmf+vISLjZ0PmgHSAVlXOfNgGn4xMqlSQNXJFrnyAMZGgmoQNP+Ve/B/fpC1d/HI/cS3excT38yfI7Ko6SUbiEzCNbJkHW+Vf6Z8ElDUDOvlbPsXfiGVTEmnW399ZC7br//SBjvG/dBH5kUhRnZCsWXUOy/TGPMiNLZO5f/l9/s88VAclSvhLfpgfqYn9xhZLxD44R+yyDpKhbFalwD4iCV+YylzJQOLG2tWcYkv/+CS2TK7iIXKAlLABZMF6kaN588H0cGoVJqqAfAI/4p4wh3U3B/7CycMIAxnyGXxmDXlks8YY7382hvsijDCdhJCLvvLH/HVtCyT/B/OJG/FyXrGfXVkz/sSzkB9izD7EUL5GbIBNphIT8mRjdA6ZpzfGYc/mg7BKAsCIyHHLZSzJR3aEfNNBY/Mf/CAMyZ8gz/SSD5uamGx5vlX+di0qWiZKyDJjMtECMdKjEkLhZaz8jIFSdNWLqZvyOB8Om9NjrBR6nKnSG40IAdU+C1RTPA6oJhsiGHGenFcE9ACTEUg8DwPlnJAHmQpAQ1mdY1wFoAEQ7sHwEDXBR5ZAZYzCkhMnJBACt4yHLDnGqUR1mUIyfnvpgmy5r75vMmM8QC4n29LmFuMKVhwcsO5fAYkD5Ag4Jo7X85C9FkUZklWDh4AhuAYI9Lyqf5yQQMJZcBTkqQ0TKYrP+Jl5rpr5EZAEcU4asAOEgDzPz8GomtF9LRGyTBy/TDvHNBUcARHWx7yA49gnJ9CxAQGZ3dEXYEaCYSqRi/Uhe8Qa6UCCjOWZBQsBV6++cQBCGTtzY2+I+VSixS9YHzoBMFhne0QEHABG5UDgAmjIl/7X9nvL0mrbcz/Paw20Enl+c/QsAKXgz9YQbrbcEixUrCQVzM8Xn8dvWS8ZY79jXxJOiEINoLBu1gQgp//sxVrE+sfLKXUWmA8QLTCrAtWcAqhyxW75VtUcuh8yAnIBTjrp9wgkn0beQIC4QNartgDxEdYI0eVLyQsZQbzpI5sypjjDFvhqoA0RafWLABDA5z5BtoALOg+M0RWZ9lowveiHgWk+n9zER/M1fwQPiFaV4XPYgnWM9u6dAIZYya+6F0LAv/EVZEkn2Fq0abN9Pwuix174Tc+zysukPR+7BZbJh25IrMZeaaQNMVUJMlc24Xu2PxVkei6k3vpLIiBWAKb2NqCPzzcvcYQO8cu1hJgfMidEnh6zV/ZDN6Irx5h8EyLpGWCh2vHCZhEa+IU+0zsAF1EQu/yfzcMD7HAVnLFMV6yPZLJYby4ucYyNu7f/iyl8l2egI5IltZfxJJ/4Ask89iO28Yl0L0445r/Yc03nAp8qhonP/A+fG++3i4Mp4A3JUGSE/zQnWK7minuKu+KG5G20HrI/66V6DENKUumG4lM8G6zI1/D9q+Areo9ki5X8PJzmCl9FP7U/+gz75Svgqx7te/ATXwTHsAHriGyJywogYisCC4e3JDVq1mCVv1kboiXIIgEy+SHsIFtAG0do4WtAGUEKQrK+0dJGqbFnbWWCn8VVDaF0Fl9wkk2rIVnG4zApsntbJFkeQQigFCiAegEfMDPn2mPWGY/nVpbnsCmxioWMDqMEIjg4TohCA/EcxFRgu50yMiJjAkeCkrkILCpKHO3UPVmeVzVCVl1GliOJFgpkWwULuBBkrSMAgYz7nMASbTSrGJDPylVDDwAAHl5JREFUICPWXTBAAmxUByjJlB4Ien4PtHFEgiQHrFLmWX0BjKvKVDDkLDlUQSgCHUDDBshPpoozF/BdZLjq/cfzJgsBlk1Zd9VgTtQzABkAs+BChwCc2oND6BbniewIGsaiAwIxG3Nv4woeAqRg6XOxv2PVtYrPmRe7UnUUDAR6/oFeCEwqTeQnO2edALcaomVe7JW8EBo2HEkf9gWMCbLasFR8kC8BXvWxZr1ifoIeefI/1l4SSKUOcXVfAZhPY18tL7qVmCEjZFLQp+tsKaot1knw56/IEEisJQjAkKSQw0jMwdoLvAI538HHG58vRhb466kJtZAfgAtoygqzYb5I4oLOsC2+V0Ir9rkhPvSn12WOkgtBtsQBQImvsPegRoZIjuqVKiNdkEwKHQOskTmx0lzEhXjhM1lO7SbwnHROJT0qmGQYCSn+gp/i9/lm/ppv5pP5Tj7VPejuKsSVLkvQANCIRjxvvOiZb+bDkARz8+XeU+dlffkO8qL39ERFDIhHPiTMAOc4iCCSA6uQxbHuIPJAsDUBgsULP+MD+QlEgFz8Xlwxl3hvUYseRuXHukQSFJHklxG+eGm63/MdbH0VkL5oF9bF/dhQnFzsM+SI/LBlSTU+ExYia8nklvfvWRO4RgUHRov9+8YTQ+OF2eYlMVBzqS6JH3y+U+/4D/YKK8IXsS+MnpC1sfnKWpxIF9mzuMwP0ktEzjrFAVHsgZ9E+vn/2pMGyU9FjM7BMfZ500P6FrhGMgpWpK+tlaxF+S+SLc9hjmImHCfRV+vva9Z6yt/sWaIVL8qNyVoERg+UcXQUmfICG4BSD5aL0ABOlEtGi9K5r0y/MrNMCPAEfAAXQYymLEh8lkEKeIxTEBG0BH4tdIAtR8f5xUlhNQEjxmJASJ3sSpx6Jtsffd8cLtIAxHO6PWS5KBNjmJNn4HgZby3QFLDJRaBigGQWIFdQ93vrQ6bkrNJkDWuPOldZAgCBBER1LB/ZHQFFyxmdlQ1CUBCJWueqjA6omCNCMAYispoqFvEusFVAyjL95MDH8xDsAqiwL0kMsouWXYDaJm/rNlU/ov1WxYOTHp9SqH9dVlqgANgQBEFawqS16mPeiJV58R+yswALPTQHwMYYAHtNu6CMoWCAIAjsKmN0AOCNSqCqgYo0/QCUVGQQyKnvwvOsrvF6qxKz2zg0IfbdIHVT77+VD0Pk6bdxgSDtudaMP+ITEW9zJgc6Qi8lb6bqSCQ0ZIoBC+sUR6uzXTok4PJZSBCgUZvVj7kiHdYHmFYR4fvovaSeuVkvvll74hxHCfNfsY9CYmVqNXpxzVSX+D3gX2WPXzQPdgWgRPWED6HvEjn8Zk1llYwQH2CMfx1fuigkGOgjn2tsc6MbtXJkx1E1tud3fCGtfIiEAh/dco39IhAd5JRPV0XWwkUfAHexTJWaLk7Vd2sFhCOni8QRoTMWv8W26Dx7lpzp8W4/vpBPihcSS/LSdd+LyewK8UeEai7VRHPgmxAoc2S/4RdVKmAtiUNknL7wI3RxyhWHX4xxBCICX0hQRnub8fn8Hj7RmJ6bbOg9PZBs4BejMwIuZB+qtXwhfZ2aTB7LAbmDP1R8otojIS7pC+v4HR2hl63H1cOK/H20WdI38yRLeJV/9gxI8RxXkC3zsIZsYC9ce45ocSwyEVoA7GdggJw50Mp5W2jZMRkxrFoWWrCqCRaLC8ixCuqcqz58xsThRYbMOLIXSt9ABQfVYryytIKV4Ghe5qwyIkAKTouHO7QoHHmp9ACyxlBBYEyyP4IEZyATUtsmsMqzcbay1ICt7ERtC5qxPLsMlRaE2IMgm6n1R9sexyabRoaceYt+yL7ROQSc4+FEYy+JIGsMchWcPA9QPTXwjuWHaMiqy7whIGOCiKxwsgiQsWo2Q3PYggOdAMKQDSATmEHwOFXgXeuMLJnfIX0cbA05RhIkROi3igeyEeshcAmMgq2sYC0Q207/BEZjyI6pbCEPQDvfoQoztbUoxqLPghzi4T4IFPIDgNFxxEQgjJenyqIimVNtTFVbawjfyB8ioQi9KprMKv9I742tbUvApZe1JHxRltYtXm5rfZAR+o9oeg4yVfn0c4kPa7xqC9/iWAALMMvPSjipeNKXaItcTBCs4ne2+wyfH2RLZYsu8Inag5ADBBrAbbHn7canh+QbLbQt82FD/JREDdAnIYiEqGzRT3FFHDVnNomY1CbwkGC6L07y6YCGWClRiQjTfYlCfpGdSRjVnEgW8lBRpQvmw/+N27ARc1UGtgbA16wVQq3zgW9no8AyuzIfsYbPjJct0w0+mY0DuzUJNfIS983LM4/9nrgmIcqmJKbmuOJdYOEXPQMibk09C39fS/z5V8lAMSZOLKTj5Ks6SB99RiKUD6MrdHPVS7y15irQkhXx7jmEig2I13ww3yimIbJkCbTXrNXic9Ez+kYX4xlUd8RGFTu+CzaUgIO5yLLluH+2ipiTJb0QD2A4suTrXT7Ty9/Du4gyHGycOGmQLM1Nl8jUCu6qa+tzURVn5/SmVg+njNn62T1HtIAXrTWyHzbayX4gBVi1Erqsh1Ycn+GkOIeW6shYwAyY8jIk/ficLwckGMnOULh4d4CxZQVXUW6AgQMDioEGisPgORsZxzg9ToYLuOUgzLkG1G6nMLExmKFyBAIKwhgboFeZS61CArmMl+GM94fV3s9zC0LAOeCJhCMJnITgL3squPfoH0Z8ZJwFYWCXUxMsOHsOR1kdOel10UNBypcqUuyVcn/6Adj7OTBQAyoAWWvAoYV8gCFOVOIA+JOJA5jND3huLdlbF3otuFozSZQYm20gxdGf3UuO4/sAShEgZOaAqB4Xm6LXqgTAFxsHPMctn63j0AMBlj9A0nwB/8iwVg5EUsB1aIiMrt9ri+wBKjw7H2zt+EUAjW9UNfM8xuMT+Wa/jwMEdjr4JQhotDd6djrG75Onv6cPdBVwoi+SYC0Jk63WQWUrDvZQ2ZJ8kJU3vxZysNO6A9QqMeYtprUcgx9jIUCIAPulHwCvGMan2ONg3Xq8AFn8AzbZLj2LlxyLJeId/4uI9Lpij5b2dyfv8ceRqOOXVc8QBH6x5uJ/gGIJBL5BEsHawxYIqfgvXgPryLj5tuhiHAwhqRxkiw24xBWkUszUiVLj41eRgWdAyukHXyzhUJO4WzYWgspv0Q+6aI6SFj3esyT+Wi86xk75HgRLghWeousIZBy2gvz4HFzQwycan+3SQRjDgT0SYHwwchUdGezavPmyVRPyqldifLTOx0nMWmYl+CWwEH76wSfTxxYSt5WeRGWLf6IXZCvJ63l28u2r6N5Wn7F2CB1Syc7E7DnHa3nW8d/uOaLl4ZW1ESoGKkssSys7x8EyGo5PhrylIrKVgC2y1inZexna2mO5x/fXXgbcAbMCkX1F5oXoyJZxdgwGgInNvn43h4IBhjLQgiEHy3DncuRjGXDqqiOAey9jlW2JfVoyudZNsALMBF3Or1fmhSPnUF0cNlANoHG2dBXxr80OL9NFgBWBQyC1+ADWsn/aWREvFYvauQkUHDWZqSySFYCGgJtTvIAWCFBJ6GVn5sRuBZJ41wxyL7MrwKvKtB7DvJ3jpBfkaU7AZq9LckhFWkAyB4mT2jbVZc8k+Lq/yhgCR89Ur+JdRIKTigidmMNneCbZaCBXqzMA0/oiZ/6cz0MS+SBJLD6Rz1fVAmwBCMkE3/NbEipTTo+bsr4II+DCT5lfzUmkU8bzWYCMTYsxtRXAxTEj2y6OkSXigDiKnWSOzAGEPXwVMiJWm4f7x2EYAHbspeqR6Io5An/2AvL7MAC/y5exaTaAlNS0ALs/36QiRwfICGBXsZDIIEvrBDSrYEW759T1XvZ599bW5t7+JUcgXqUEMe710uitnjX2+Zi31sHWd3KNx0FMtXtK6kquxeEKPeQW2x0AcdVbVTHdQVrgo1WRr5K8nuOKPcfxvlb+t/Wiy/ZN8vHih/gu4W7LDD/IlsVPsUAyTdLa30RVq3X8xb8PsqXCr/uqZg/z1Gfif+kNrIXcTe3+mDper8/vSaJl8toOZDC1IchOyPLItFMyCsioOPY5SAJSBLAAAj1AJieqXxeINScgghPnVAVBoIlDqG3NmqIsHCsnDrwATnPtyZryTLWfpdxArYx7ZFDnAmLLnlF7AjIuGx1tObVzWfZ38cJBGX4ASgY1AHXr/hQZWYAI2QJYkFI6z85kC4F4gR6gaa1mjecWx4+rbCE8AianClBolZyrqqqiJeDTD0G/tl1wq/W1VnyTgBRthD1BJlAru4hseX7AgtwEQXpIL+L9dD11MO5FL7SSkJ9WmFYiySfGyZpsh17wi+6LdMno8o32AvTKsm8nF/YlicFHk2NUF+aQ5Zz3BFTIUZLEnNi2ZEoPYrXKc4vbkjjWUea9d1cGfyEpBHBKUMIC/IaxVj3Vdat58InurbqpQ0HVP6oSxpKAkghS+e+V0LBefJP4zybEM3aNvOrQmDOeGRvRk+iCcxCtlr1Ey+QalS14DQZCVHtddAGOgQ/FL3FY7JKY1/XBhlV0e/rhePZo59NurMVNEqj1sh4SFIi8MwLER22+Xi0Ap0nQI1d+zqbnvshXbGFbu/HdVXPPf8r99yzRMknZMqCFEjuEQsBVWQACtRXOBcpkRQAXrRGqFz3G4XBUkjhTGTlOnRNAsmSwOHWZ1B7EbjsFcaIRpy4LMveerCmKWvtZ7R7AEWdHJ/bHJQjas4KoqC7JfrYCz+2eW/WRzhtD4O3R/mA8jl1rhyAIkMU7nuaWIbIvgyrbCQDGi6znzF6xP0BJVm6unu94j4mEEP8hGPacEz1AtuxJtF5aFOmCRANAaI9gD1+11frzV4ieDGvN0ciL95W5NB+ZWuRRO65WQRUKPtj82HWPAwC202nVEKeVATESe2y6l43NbUvL7q9NCmkE0sSVOavEMb61RPCsHWAbh4vMNX+JDfOUaGXTvdYLgEa2xGjxxP6emlP3ps4b4VGdUXXUjkbvW6vGqzyDdQMSjVX7nqedxuF7kW/xMl7fsdPfrPr7qGzFC8xVzdizecGKcyXjPR8sJ3mn/Zkf6+V7JUjoH4wRXVViJfJor5aWXPbdMwG6KG/YQLKLXCXC4vC5Vddl0z63p4mWxYrKVpyhv2qva8tCA4IChkyZlo5eTpwByboIEIAmJ8BItSdw6ipavTJlW83f3OLo216OoUXWrX+LjMsCqkJqHewJbLd6NmRV4JBxV+bfHzrZKqet/h7hl1BAtiQ1er3TbKfnpYMIg8qcFo+W/Q47jbU/f+/0LgESOBOgemdTVbYcjGEM1XHtdftD58lQ4JV911bXqyIIhAXZioNS7NPSQgNIsLH9YV+AO4AmmdfL3+9PvVsci20hxlpkEf45Oj/GY0p2AYKIivF67Dc7peQXlS0g2n4tlZi5SEjMEbC1B0b7om0DLa9kOKXktt24iI/qE/tqeVfWsjGQLRhKB1K8C3R/VHC1mwLYvpw+2RNPwYo6jiSAVFhj3yj9gBElyXuOt0yu/CGyuj/8727U2SnPtOeJlskq2zukwmZAWc+9HAgBC0fQqlAwIA51boOZojB77bOcQbxrRDZ67orgXpPPKs8ryOs1B6SBpF4gepWx8zPTJaCyJTuM1Mluxobp6XfaHX8BhGlndkKdVkFtQHNma3fHrOd9ClV3ZEvrnr1vvVv45n36U/7uCKM9xfYmAtE9WsNO+Vmt7xNES6kEqNfUrANRDbKlyu99frXv/lrfVd89M1sLokWcMrkyt3uZZIVaABYqW9rAZGFqDzXYPWp2yj6JzJKMLcI6d+b2lJ3pfKMDFjK5AFkS//nk3OvOdB5Btl7r4BMloOxFVDFDthzkkFe9BOIdQ+6QJKtOjpJ4fKKYksS/Tob786+sl44da7UuMQxW1EaoZVDl3+s08tp9ElgborX7RNv2RDY9MiItFhkI22SZf50SSAnsfQk4XZFPtCE/k097fz1zBimBlEC7BJBHe/gcnrYuBLJdKrvrDkm0dtd65NOkBFICKYGUQEogJZASSAmkBFICayCBJFprsIg5hZRASiAlkBJICaQEUgIpgZRASmB3SSCJ1u5aj3yalEBKICWQEkgJpARSAimBlEBKYA0kkERrDRYxp5ASSAmkBFICKYGUQEogJZASSAnsLgkk0dpd65FPkxJICaQEUgIpgZRASiAlkBJICayBBJJorcEi5hRSAimBlEBKICWQEkgJpARSAimB3SWBJFq7az3yaVICKYGUQEogJZASSAmkBFICKYE1kEASrTVYxJxCSiAlkBJICaQEUgIpgZRASiAlsLskkERrd61HPk1KICWQEkgJpARSAimBlEBKICWwBhJIorUGi5hTSAmkBFICKYGUQEogJZASSAmkBHaXBJJo7a71yKdJCaQEUgJrJYHf//735bjjjis///nPy8UvfvFyqUtdqpz+9Kcf5vib3/ymfOMb3yi//vWvyyUucYnh63SnO13T/P/1r3+Vb37zm+X4448vl7zkJYd77tu3r3znO98pX/nKV8pf//rX4TmucpWrlHOe85yTxzrxxBPLV7/61fLPf/6zXOEKVygXuchFJt9juz/497//Xb773e+Wb3/728NzXv7yly8HHHBA8XMB+0tf+lL529/+Vi572cuWK13pSuWMZzxj1/HzZimBlEBKICXQTwJJtPrJMu+UEkgJpARSAgsS+MQnPlGe9KQnlc9+9rPlute9bnnCE55Qrn/965eTTz65vO51rytPecpTCvJy97vfvTzqUY8qF7rQhapleNJJJ5XXv/715RWveEX5y1/+Uh7+8IeX+9///uVjH/tYeepTnzqQOuOe4xznKA94wAOG3/n/qhey45mf+MQnDmTnwQ9+8DDGmc50plVvse3nfvnLX5ZjjjmmvOQlLynm4v5kh2h95CMfKU9+8pPLscceOxDHC1/4wuURj3jEILfTnOY0XcbPm6QEUgIpgZRAXwkk0eorz7xbSiAlkBJICYwk8KEPfWggC1/+8pfL2c52tvLoRz96IDmIBPLz5je/eSA/d77znQfi8J///Geo5rguc5nLlItd7GLl73//e/nxj39cVKsQKJ/3u0WS9La3va286EUvKj/5yU/KgQceWB70oAeVW9/61uW5z31u8RyIy8EHH1ye9axnlfOd73zDc6kYrXr96Ec/Ks985jPLG97whqHCdLOb3WwgXe6BLBr3oIMOKhe4wAXKT3/606GKhxCd+9znLv72W9/61jDUmc985nKe85ynHHLIIf9TkXr/+99fnve855Uf/vCHwzzvd7/7lcc//vHlhBNOKEcfffRAGO9973uXs5/97OWFL3zhUE17+tOfPsgir5RASiAlkBLYfRJIorX71iSfKCWQEkgJrI0EEJyjjjqq/OpXvyr/+Mc/yrWuda3yuMc9biATz372s4sqjurQ9a53vYF4vOtd7xpIClJ16UtfeiBmCMUznvGMojqGdF3talcbKmPXuc51/kdOv/3tb4f7vfWtby3veMc7yt3udrdyxBFHlJe+9KXljW98Y7nFLW4xkLN3v/vdw3gqaOc///lXlvUnP/nJYS7moYpkPM93+9vffqikveAFLyh3uctdyr3uda9hTMQP2UMwzVVLIIJ2qlOdqtzqVrcqj3zkI4fWxri0WfryfAjXXe9614Foff/73y9Pe9rThnZI5BBJUwk0V1UulcK8UgIpgZRASmD3SSCJ1u5bk3yilEBKICWwNhIIoqUKgzz97ne/GypLyIMKjr1G3/ve94b9SDe5yU2GNjnE6lOf+lR59atfXW53u9uVm9/85uX5z3/+UNG5wQ1uUO5whzuUQw89dKgUBXE57WlPO1Sx7MHSeqfFD1E58sgjh/1ZCMn73ve+Qa6HH374UInSwji+PJ8vFyI1bslDrl7+8peXV77yleUe97jHsM8M+fMsiKOWP9/f8573LA984AMHovSWt7xlqNSpdmn5Q/xUtTwHGWj7Q7pcpz71qf87nnl7Xp+PipYq3Nvf/vZy2GGHDfP++Mc//t+q3A1veMO10ZecSEogJZASWCcJJNFap9XMuaQEUgIpgV0mAUQLadBepxKjYuVADIQL+VKVUsHRIogUIWBIxNe//vWh6oWMIFovfvGLh79RyUKUvvCFLwwtgf7VDojc3PGOdxyqTYiWChOiorpkfxOi8qc//WkgY/5FgLQw+luX1j5th+985zuHAzlUwjwPUhO/V1X63Oc+N7TvIYQve9nLhgM3zO+LX/ziMAYS5u9Ut5Avz+DQjw9+8IND5elnP/vZUInyGa2Gr3rVq4b73/KWtywPe9jDhudBtLRVBtEy1mc+85mBbDrQQ3ul1kKHYahskUdeKYGUQEogJbD7JJBEa/etST5RSiAlkBJYGwkE0XLKn3Y9B1UgK8jMQx7ykHLFK16xPOc5zxlImL1LCMWVr3zloWLkc7e97W2Hlj9ES7UK0brGNa4xkLAPf/jDAzFzeuCNb3zjctWrXnU4DVDb3mtf+9pyn/vcp9zoRjca2u58zt+e61znGtrv/vCHPwzfq6K5kCEEz6l+KlnXvva1h4qXZ3IZy+cRqvGlEvfYxz52IHj2S6loIXBIoAqU7xE7lTCE6YIXvOBAoMxJlevTn/70sOeMfDwL8unZVdyQNmPGZW7aLO13s2eLjPyrKphXSiAlkBJICew+CSTR2n1rkk+UEkgJpATWRgIqOSo+yNN973vfoVqjEqSqhfA4sU9VBmlwmp5qj4qRvUqvec1rym1uc5uh2oNoqeIgHte85jWXyke1CFGyN8oph1rqkK/3vve9Q8VKdQyR0VZ41rOedSAzWhB3uv785z8Pz4ws3fSmNx3aBZEj1TkVMO2NF73oRYeKk4rU5S53uaH1EbHyWZUr+7uufvWrD5U9z+Rr8Xh5h2c4Ot493/Oe9wyVKicjktUvfvGLoRrmQuAQNIdlOPUwjsvfaR75+5RASiAlkBLYvxJIorV/5Z2jpQRSAimBjZKAShAipXLl8AlVIxUmbW/2Hzl90O8dhOHLQRaqVQ6QUFlyuITT/bT1BdFS0Vp2ISDIU5xa6DMOzjA2Ava1r31t+DNtiqpp2gfPcpaz7LgeP/jBD4Zndjy8/ViqUS4tieagGnenO92pfPSjHy1vetObhmdH6HwhiQiUNkIHcZiDAz2QTiTJZ+P6wAc+UB7zmMcMbZNxIYI+5yAMcnIAh/HIReWs5Tj8HSeeH0gJpARSAimBJgkk0WoSX/5xSiAlkBJICWwnAa1u9lZpFUQqtNjF94iIdrj43st3VW7++Mc/Dp91QIRqjaqXCpcqkr/Z6qXGxtISGAdaeK4znOEMw9/7uWPSVZkcwa6FcNX3T8UzqrghSzG+uSA+nkt1yvgOvvDMKmYO6tAeaO+Wwzoe+tCHDiRS5QvRdILh+IXHCJjnNF5cxkIG3ctpjKpriNZ5z3verGSl6aUEUgIpgV0ugSRau3yB8vFSAimBlEBKYO9K4Ljjjhv2bqnsOVgDOUP8VNRUpbYijXt3xvnkKYGUQEogJRASSKKVupASSAmkBFICKYGZJKDapXVQZcs+MRU5+9Xs6Vq1ojbTo+VtUwIpgZRASmBmCSTRmlnAefuUQEogJZASSAmkBFICKYGUQEpg8ySQRGvz1jxnnBJICaQEUgIpgZRASiAlkBJICcwsgSRaMws4b58SSAmkBFICKYGUQEogJZASSAlsngSSaG3emueMUwIpgZRASiAlkBJICaQEUgIpgZklkERrZgHn7VMCKYGUQEogJZASSAmkBFICKYHNk0ASrc1b85xxSiAlkBJICaQEUgIpgZRASiAlMLMEkmjNLOC8fUogJZASSAmkBFICKYGUQEogJbB5EkiitXlrnjNOCaQEUgIpgZRASiAlkBJICaQEZpZAEq2ZBZy3TwmkBFICKYGUQEogJZASSAmkBDZPAkm0Nm/Nc8YpgZRASiAlkBJICaQEUgIpgZTAzBJIojWzgPP2KYGUQEogJZASSAmkBFICKYGUwOZJIInW5q15zjglkBJICaQEUgIpgZRASiAlkBKYWQJJtGYWcN4+JZASSAmkBFICKYGUQEogJZAS2DwJJNHavDXPGacEUgIpgZRASiAlkBJICaQEUgIzSyCJ1swCztunBFICKYGUQEogJZASSAmkBFICmyeB/yFaRxxxRDnkkEM2Two545RASiAlkBJICaQEUgIpgZRASiAl0FECxx9/fDnmmGPKAUcdddTJhx56aDnooIM63j5vlRJICaQEUgIpgZRASiAlkBJICaQENk8CJ510Uvn85z9fDjj66KNP2Ldv38H79u3bPCnkjFMCKYGUQEogJZASSAmkBFICKYGUQEcJHHjggeWAAw448f8A2ZBb8cHsBPUAAAAASUVORK5CYII="/>
          <p:cNvSpPr>
            <a:spLocks noChangeAspect="1" noChangeArrowheads="1"/>
          </p:cNvSpPr>
          <p:nvPr/>
        </p:nvSpPr>
        <p:spPr bwMode="auto">
          <a:xfrm>
            <a:off x="152400" y="93494"/>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aphicFrame>
        <p:nvGraphicFramePr>
          <p:cNvPr id="22" name="Content Placeholder 21"/>
          <p:cNvGraphicFramePr>
            <a:graphicFrameLocks noGrp="1"/>
          </p:cNvGraphicFramePr>
          <p:nvPr>
            <p:ph idx="1"/>
            <p:extLst>
              <p:ext uri="{D42A27DB-BD31-4B8C-83A1-F6EECF244321}">
                <p14:modId xmlns:p14="http://schemas.microsoft.com/office/powerpoint/2010/main" val="985996740"/>
              </p:ext>
            </p:extLst>
          </p:nvPr>
        </p:nvGraphicFramePr>
        <p:xfrm>
          <a:off x="694507" y="1541430"/>
          <a:ext cx="10957561" cy="4441357"/>
        </p:xfrm>
        <a:graphic>
          <a:graphicData uri="http://schemas.openxmlformats.org/drawingml/2006/table">
            <a:tbl>
              <a:tblPr/>
              <a:tblGrid>
                <a:gridCol w="10957561">
                  <a:extLst>
                    <a:ext uri="{9D8B030D-6E8A-4147-A177-3AD203B41FA5}">
                      <a16:colId xmlns:a16="http://schemas.microsoft.com/office/drawing/2014/main" val="2128967160"/>
                    </a:ext>
                  </a:extLst>
                </a:gridCol>
              </a:tblGrid>
              <a:tr h="4441357">
                <a:tc>
                  <a:txBody>
                    <a:bodyPr/>
                    <a:lstStyle/>
                    <a:p>
                      <a:pPr algn="l" fontAlgn="b"/>
                      <a:r>
                        <a:rPr lang="en-US" sz="1100" b="0" i="0" u="none" strike="noStrike" dirty="0" smtClean="0">
                          <a:solidFill>
                            <a:srgbClr val="000000"/>
                          </a:solidFill>
                          <a:effectLst/>
                          <a:latin typeface="Calibri" panose="020F0502020204030204" pitchFamily="34" charset="0"/>
                        </a:rPr>
                        <a:t>Graph 1: The percentage of patients out of total qualifying patients in the OU IM clinic who have documented colon cancer screening done or reason why deferred. The goal for meaningful use is 70%.</a:t>
                      </a:r>
                      <a:endParaRPr lang="en-US" sz="1100" b="0" i="0" u="none" strike="noStrike" dirty="0">
                        <a:solidFill>
                          <a:srgbClr val="000000"/>
                        </a:solidFill>
                        <a:effectLst/>
                        <a:latin typeface="Calibri" panose="020F0502020204030204" pitchFamily="34" charset="0"/>
                      </a:endParaRPr>
                    </a:p>
                  </a:txBody>
                  <a:tcPr marL="8957" marR="8957" marT="8957" marB="42994" anchor="b">
                    <a:lnL>
                      <a:noFill/>
                    </a:lnL>
                    <a:lnR>
                      <a:noFill/>
                    </a:lnR>
                    <a:lnT>
                      <a:noFill/>
                    </a:lnT>
                    <a:lnB>
                      <a:noFill/>
                    </a:lnB>
                  </a:tcPr>
                </a:tc>
                <a:extLst>
                  <a:ext uri="{0D108BD9-81ED-4DB2-BD59-A6C34878D82A}">
                    <a16:rowId xmlns:a16="http://schemas.microsoft.com/office/drawing/2014/main" val="1980358947"/>
                  </a:ext>
                </a:extLst>
              </a:tr>
            </a:tbl>
          </a:graphicData>
        </a:graphic>
      </p:graphicFrame>
      <p:pic>
        <p:nvPicPr>
          <p:cNvPr id="23" name="Content Placeholder 8"/>
          <p:cNvPicPr>
            <a:picLocks noChangeAspect="1"/>
          </p:cNvPicPr>
          <p:nvPr/>
        </p:nvPicPr>
        <p:blipFill>
          <a:blip r:embed="rId5"/>
          <a:stretch>
            <a:fillRect/>
          </a:stretch>
        </p:blipFill>
        <p:spPr>
          <a:xfrm>
            <a:off x="694507" y="1315534"/>
            <a:ext cx="10894423" cy="4138726"/>
          </a:xfrm>
          <a:prstGeom prst="rect">
            <a:avLst/>
          </a:prstGeom>
        </p:spPr>
      </p:pic>
      <p:pic>
        <p:nvPicPr>
          <p:cNvPr id="10" name="Audio 9">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430000" y="6096000"/>
            <a:ext cx="609600" cy="609600"/>
          </a:xfrm>
          <a:prstGeom prst="rect">
            <a:avLst/>
          </a:prstGeom>
        </p:spPr>
      </p:pic>
    </p:spTree>
    <p:extLst>
      <p:ext uri="{BB962C8B-B14F-4D97-AF65-F5344CB8AC3E}">
        <p14:creationId xmlns:p14="http://schemas.microsoft.com/office/powerpoint/2010/main" val="3001689217"/>
      </p:ext>
    </p:extLst>
  </p:cSld>
  <p:clrMapOvr>
    <a:masterClrMapping/>
  </p:clrMapOvr>
  <mc:AlternateContent xmlns:mc="http://schemas.openxmlformats.org/markup-compatibility/2006" xmlns:p14="http://schemas.microsoft.com/office/powerpoint/2010/main">
    <mc:Choice Requires="p14">
      <p:transition spd="slow" p14:dur="2000" advTm="53575"/>
    </mc:Choice>
    <mc:Fallback xmlns="">
      <p:transition spd="slow" advTm="5357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anose="020B0604020202020204" pitchFamily="34" charset="0"/>
                <a:cs typeface="Arial" panose="020B0604020202020204" pitchFamily="34" charset="0"/>
              </a:rPr>
              <a:t>Results</a:t>
            </a:r>
            <a:endParaRPr lang="en-US"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lstStyle/>
          <a:p>
            <a:r>
              <a:rPr lang="en-US" dirty="0" smtClean="0"/>
              <a:t> Following the </a:t>
            </a:r>
            <a:r>
              <a:rPr lang="en-US" dirty="0"/>
              <a:t>implementation of the first PDSA cycle the percentage of patients out of total qualifying patients in the OU IM clinic who have documented colon cancer screening done or had reason why deferred remained at 65.1%. </a:t>
            </a:r>
            <a:endParaRPr lang="en-US" dirty="0" smtClean="0"/>
          </a:p>
          <a:p>
            <a:r>
              <a:rPr lang="en-US" dirty="0" smtClean="0"/>
              <a:t>There </a:t>
            </a:r>
            <a:r>
              <a:rPr lang="en-US" dirty="0"/>
              <a:t>were no significant increases or decreases in the total percentage</a:t>
            </a:r>
            <a:r>
              <a:rPr lang="en-US" dirty="0" smtClean="0"/>
              <a:t>.</a:t>
            </a:r>
          </a:p>
          <a:p>
            <a:r>
              <a:rPr lang="en-US" dirty="0" smtClean="0"/>
              <a:t>Following the onset of the COVID-19 </a:t>
            </a:r>
            <a:r>
              <a:rPr lang="en-US" dirty="0"/>
              <a:t>pandemic, the percentage decreased to as low as 62.7%. </a:t>
            </a:r>
            <a:endParaRPr lang="en-US" dirty="0">
              <a:latin typeface="Arial" panose="020B0604020202020204" pitchFamily="34" charset="0"/>
              <a:cs typeface="Arial" panose="020B0604020202020204" pitchFamily="34" charset="0"/>
            </a:endParaRPr>
          </a:p>
        </p:txBody>
      </p:sp>
      <p:sp>
        <p:nvSpPr>
          <p:cNvPr id="4" name="Rectangle 3"/>
          <p:cNvSpPr/>
          <p:nvPr/>
        </p:nvSpPr>
        <p:spPr>
          <a:xfrm>
            <a:off x="0" y="0"/>
            <a:ext cx="12192000" cy="186489"/>
          </a:xfrm>
          <a:prstGeom prst="rect">
            <a:avLst/>
          </a:prstGeom>
          <a:solidFill>
            <a:srgbClr val="A31F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0" y="6388768"/>
            <a:ext cx="12192000" cy="469231"/>
          </a:xfrm>
          <a:prstGeom prst="rect">
            <a:avLst/>
          </a:prstGeom>
          <a:solidFill>
            <a:srgbClr val="A31F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4"/>
          <a:stretch>
            <a:fillRect/>
          </a:stretch>
        </p:blipFill>
        <p:spPr>
          <a:xfrm>
            <a:off x="10656411" y="6438412"/>
            <a:ext cx="1394778" cy="369941"/>
          </a:xfrm>
          <a:prstGeom prst="rect">
            <a:avLst/>
          </a:prstGeom>
        </p:spPr>
      </p:pic>
      <p:pic>
        <p:nvPicPr>
          <p:cNvPr id="10" name="Audio 9">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430000" y="6096000"/>
            <a:ext cx="609600" cy="609600"/>
          </a:xfrm>
          <a:prstGeom prst="rect">
            <a:avLst/>
          </a:prstGeom>
        </p:spPr>
      </p:pic>
    </p:spTree>
    <p:extLst>
      <p:ext uri="{BB962C8B-B14F-4D97-AF65-F5344CB8AC3E}">
        <p14:creationId xmlns:p14="http://schemas.microsoft.com/office/powerpoint/2010/main" val="2766261790"/>
      </p:ext>
    </p:extLst>
  </p:cSld>
  <p:clrMapOvr>
    <a:masterClrMapping/>
  </p:clrMapOvr>
  <mc:AlternateContent xmlns:mc="http://schemas.openxmlformats.org/markup-compatibility/2006" xmlns:p14="http://schemas.microsoft.com/office/powerpoint/2010/main">
    <mc:Choice Requires="p14">
      <p:transition spd="slow" p14:dur="2000" advTm="30055"/>
    </mc:Choice>
    <mc:Fallback xmlns="">
      <p:transition spd="slow" advTm="3005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anose="020B0604020202020204" pitchFamily="34" charset="0"/>
                <a:cs typeface="Arial" panose="020B0604020202020204" pitchFamily="34" charset="0"/>
              </a:rPr>
              <a:t>Conclusion</a:t>
            </a:r>
            <a:endParaRPr lang="en-US"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lstStyle/>
          <a:p>
            <a:r>
              <a:rPr lang="en-US" dirty="0"/>
              <a:t>There was neither a significant increase or decrease in colon cancer screening in the five months following implementation of the first PDSA cycle. </a:t>
            </a:r>
            <a:endParaRPr lang="en-US" dirty="0" smtClean="0"/>
          </a:p>
          <a:p>
            <a:r>
              <a:rPr lang="en-US" dirty="0" smtClean="0"/>
              <a:t>A dramatic </a:t>
            </a:r>
            <a:r>
              <a:rPr lang="en-US" dirty="0"/>
              <a:t>decrease following the onset of COVID-19 pandemic </a:t>
            </a:r>
            <a:r>
              <a:rPr lang="en-US" dirty="0" smtClean="0"/>
              <a:t>was observed due </a:t>
            </a:r>
            <a:r>
              <a:rPr lang="en-US" dirty="0"/>
              <a:t>to lack of office visits, and elective procedures</a:t>
            </a:r>
            <a:endParaRPr lang="en-US" dirty="0">
              <a:latin typeface="Arial" panose="020B0604020202020204" pitchFamily="34" charset="0"/>
              <a:cs typeface="Arial" panose="020B0604020202020204" pitchFamily="34" charset="0"/>
            </a:endParaRPr>
          </a:p>
        </p:txBody>
      </p:sp>
      <p:sp>
        <p:nvSpPr>
          <p:cNvPr id="4" name="Rectangle 3"/>
          <p:cNvSpPr/>
          <p:nvPr/>
        </p:nvSpPr>
        <p:spPr>
          <a:xfrm>
            <a:off x="0" y="0"/>
            <a:ext cx="12192000" cy="186489"/>
          </a:xfrm>
          <a:prstGeom prst="rect">
            <a:avLst/>
          </a:prstGeom>
          <a:solidFill>
            <a:srgbClr val="A31F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0" y="6388768"/>
            <a:ext cx="12192000" cy="469231"/>
          </a:xfrm>
          <a:prstGeom prst="rect">
            <a:avLst/>
          </a:prstGeom>
          <a:solidFill>
            <a:srgbClr val="A31F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4"/>
          <a:stretch>
            <a:fillRect/>
          </a:stretch>
        </p:blipFill>
        <p:spPr>
          <a:xfrm>
            <a:off x="10656411" y="6438412"/>
            <a:ext cx="1394778" cy="369941"/>
          </a:xfrm>
          <a:prstGeom prst="rect">
            <a:avLst/>
          </a:prstGeom>
        </p:spPr>
      </p:pic>
      <p:pic>
        <p:nvPicPr>
          <p:cNvPr id="7" name="Audio 6">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430000" y="6096000"/>
            <a:ext cx="609600" cy="609600"/>
          </a:xfrm>
          <a:prstGeom prst="rect">
            <a:avLst/>
          </a:prstGeom>
        </p:spPr>
      </p:pic>
    </p:spTree>
    <p:extLst>
      <p:ext uri="{BB962C8B-B14F-4D97-AF65-F5344CB8AC3E}">
        <p14:creationId xmlns:p14="http://schemas.microsoft.com/office/powerpoint/2010/main" val="1929329340"/>
      </p:ext>
    </p:extLst>
  </p:cSld>
  <p:clrMapOvr>
    <a:masterClrMapping/>
  </p:clrMapOvr>
  <mc:AlternateContent xmlns:mc="http://schemas.openxmlformats.org/markup-compatibility/2006" xmlns:p14="http://schemas.microsoft.com/office/powerpoint/2010/main">
    <mc:Choice Requires="p14">
      <p:transition spd="slow" p14:dur="2000" advTm="33568"/>
    </mc:Choice>
    <mc:Fallback xmlns="">
      <p:transition spd="slow" advTm="3356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anose="020B0604020202020204" pitchFamily="34" charset="0"/>
                <a:cs typeface="Arial" panose="020B0604020202020204" pitchFamily="34" charset="0"/>
              </a:rPr>
              <a:t>Discussion</a:t>
            </a:r>
            <a:endParaRPr lang="en-US"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lstStyle/>
          <a:p>
            <a:r>
              <a:rPr lang="en-US" dirty="0" smtClean="0"/>
              <a:t> In March 2020 the American Cancer society recommended that all routine (</a:t>
            </a:r>
            <a:r>
              <a:rPr lang="en-US" dirty="0" err="1" smtClean="0"/>
              <a:t>nondiagnostic</a:t>
            </a:r>
            <a:r>
              <a:rPr lang="en-US" dirty="0" smtClean="0"/>
              <a:t>) cancer screenings be suspended in the wake of the COVID-19 pandemic.</a:t>
            </a:r>
            <a:endParaRPr lang="en-US" dirty="0">
              <a:latin typeface="Arial" panose="020B0604020202020204" pitchFamily="34" charset="0"/>
              <a:cs typeface="Arial" panose="020B0604020202020204" pitchFamily="34" charset="0"/>
            </a:endParaRPr>
          </a:p>
          <a:p>
            <a:r>
              <a:rPr lang="en-US" dirty="0" smtClean="0">
                <a:latin typeface="Arial" panose="020B0604020202020204" pitchFamily="34" charset="0"/>
                <a:cs typeface="Arial" panose="020B0604020202020204" pitchFamily="34" charset="0"/>
              </a:rPr>
              <a:t>As a result, screening rates decreased by 86% relative to the average before January 2020. </a:t>
            </a:r>
          </a:p>
          <a:p>
            <a:r>
              <a:rPr lang="en-US" dirty="0" smtClean="0">
                <a:latin typeface="Arial" panose="020B0604020202020204" pitchFamily="34" charset="0"/>
                <a:cs typeface="Arial" panose="020B0604020202020204" pitchFamily="34" charset="0"/>
              </a:rPr>
              <a:t>A focus on FIT like testing may be beneficial moving forward to reduce rates of missed cancers. </a:t>
            </a:r>
            <a:endParaRPr lang="en-US" dirty="0" smtClean="0"/>
          </a:p>
        </p:txBody>
      </p:sp>
      <p:sp>
        <p:nvSpPr>
          <p:cNvPr id="4" name="Rectangle 3"/>
          <p:cNvSpPr/>
          <p:nvPr/>
        </p:nvSpPr>
        <p:spPr>
          <a:xfrm>
            <a:off x="0" y="0"/>
            <a:ext cx="12192000" cy="186489"/>
          </a:xfrm>
          <a:prstGeom prst="rect">
            <a:avLst/>
          </a:prstGeom>
          <a:solidFill>
            <a:srgbClr val="A31F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0" y="6388768"/>
            <a:ext cx="12192000" cy="469231"/>
          </a:xfrm>
          <a:prstGeom prst="rect">
            <a:avLst/>
          </a:prstGeom>
          <a:solidFill>
            <a:srgbClr val="A31F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4"/>
          <a:stretch>
            <a:fillRect/>
          </a:stretch>
        </p:blipFill>
        <p:spPr>
          <a:xfrm>
            <a:off x="10656411" y="6438412"/>
            <a:ext cx="1394778" cy="369941"/>
          </a:xfrm>
          <a:prstGeom prst="rect">
            <a:avLst/>
          </a:prstGeom>
        </p:spPr>
      </p:pic>
      <p:pic>
        <p:nvPicPr>
          <p:cNvPr id="13" name="Audio 1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430000" y="6096000"/>
            <a:ext cx="609600" cy="609600"/>
          </a:xfrm>
          <a:prstGeom prst="rect">
            <a:avLst/>
          </a:prstGeom>
        </p:spPr>
      </p:pic>
    </p:spTree>
    <p:extLst>
      <p:ext uri="{BB962C8B-B14F-4D97-AF65-F5344CB8AC3E}">
        <p14:creationId xmlns:p14="http://schemas.microsoft.com/office/powerpoint/2010/main" val="1605980991"/>
      </p:ext>
    </p:extLst>
  </p:cSld>
  <p:clrMapOvr>
    <a:masterClrMapping/>
  </p:clrMapOvr>
  <mc:AlternateContent xmlns:mc="http://schemas.openxmlformats.org/markup-compatibility/2006" xmlns:p14="http://schemas.microsoft.com/office/powerpoint/2010/main">
    <mc:Choice Requires="p14">
      <p:transition spd="slow" p14:dur="2000" advTm="37557"/>
    </mc:Choice>
    <mc:Fallback xmlns="">
      <p:transition spd="slow" advTm="3755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3"/>
                </p:tgtEl>
              </p:cMediaNode>
            </p:audio>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1201</TotalTime>
  <Words>505</Words>
  <Application>Microsoft Office PowerPoint</Application>
  <PresentationFormat>Widescreen</PresentationFormat>
  <Paragraphs>38</Paragraphs>
  <Slides>11</Slides>
  <Notes>0</Notes>
  <HiddenSlides>0</HiddenSlides>
  <MMClips>10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Calibri Light</vt:lpstr>
      <vt:lpstr>Office Theme</vt:lpstr>
      <vt:lpstr>Increasing Colon Cancer Screening in the OU –Tulsa Internal Medicine Outpatient Clinic</vt:lpstr>
      <vt:lpstr>Introduction</vt:lpstr>
      <vt:lpstr>Aim statement</vt:lpstr>
      <vt:lpstr>Methods</vt:lpstr>
      <vt:lpstr>Methods</vt:lpstr>
      <vt:lpstr>Data collection</vt:lpstr>
      <vt:lpstr>Results</vt:lpstr>
      <vt:lpstr>Conclusion</vt:lpstr>
      <vt:lpstr>Discussion</vt:lpstr>
      <vt:lpstr>Questions</vt:lpstr>
      <vt:lpstr>Bibliography</vt:lpstr>
    </vt:vector>
  </TitlesOfParts>
  <Company>OU Tulsa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project</dc:title>
  <dc:creator>Rodriguez, Kristin A.  (HSC)</dc:creator>
  <cp:lastModifiedBy>Guillory, Cynthia D (HSC)</cp:lastModifiedBy>
  <cp:revision>17</cp:revision>
  <dcterms:created xsi:type="dcterms:W3CDTF">2018-09-06T15:41:27Z</dcterms:created>
  <dcterms:modified xsi:type="dcterms:W3CDTF">2020-10-26T17:21:38Z</dcterms:modified>
</cp:coreProperties>
</file>