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tif" ContentType="image/tif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46.xml" ContentType="application/vnd.openxmlformats-officedocument.presentationml.tags+xml"/>
  <Override PartName="/ppt/notesSlides/notesSlide2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1.xml" ContentType="application/vnd.openxmlformats-officedocument.presentationml.notesSlide+xml"/>
  <Override PartName="/ppt/tags/tag4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81"/>
  </p:notesMasterIdLst>
  <p:handoutMasterIdLst>
    <p:handoutMasterId r:id="rId82"/>
  </p:handoutMasterIdLst>
  <p:sldIdLst>
    <p:sldId id="701" r:id="rId2"/>
    <p:sldId id="781" r:id="rId3"/>
    <p:sldId id="798" r:id="rId4"/>
    <p:sldId id="871" r:id="rId5"/>
    <p:sldId id="810" r:id="rId6"/>
    <p:sldId id="782" r:id="rId7"/>
    <p:sldId id="783" r:id="rId8"/>
    <p:sldId id="784" r:id="rId9"/>
    <p:sldId id="785" r:id="rId10"/>
    <p:sldId id="931" r:id="rId11"/>
    <p:sldId id="787" r:id="rId12"/>
    <p:sldId id="788" r:id="rId13"/>
    <p:sldId id="789" r:id="rId14"/>
    <p:sldId id="796" r:id="rId15"/>
    <p:sldId id="790" r:id="rId16"/>
    <p:sldId id="793" r:id="rId17"/>
    <p:sldId id="794" r:id="rId18"/>
    <p:sldId id="795" r:id="rId19"/>
    <p:sldId id="872" r:id="rId20"/>
    <p:sldId id="873" r:id="rId21"/>
    <p:sldId id="874" r:id="rId22"/>
    <p:sldId id="875" r:id="rId23"/>
    <p:sldId id="876" r:id="rId24"/>
    <p:sldId id="877" r:id="rId25"/>
    <p:sldId id="878" r:id="rId26"/>
    <p:sldId id="879" r:id="rId27"/>
    <p:sldId id="880" r:id="rId28"/>
    <p:sldId id="881" r:id="rId29"/>
    <p:sldId id="882" r:id="rId30"/>
    <p:sldId id="883" r:id="rId31"/>
    <p:sldId id="884" r:id="rId32"/>
    <p:sldId id="885" r:id="rId33"/>
    <p:sldId id="886" r:id="rId34"/>
    <p:sldId id="887" r:id="rId35"/>
    <p:sldId id="888" r:id="rId36"/>
    <p:sldId id="889" r:id="rId37"/>
    <p:sldId id="890" r:id="rId38"/>
    <p:sldId id="891" r:id="rId39"/>
    <p:sldId id="892" r:id="rId40"/>
    <p:sldId id="893" r:id="rId41"/>
    <p:sldId id="894" r:id="rId42"/>
    <p:sldId id="895" r:id="rId43"/>
    <p:sldId id="896" r:id="rId44"/>
    <p:sldId id="897" r:id="rId45"/>
    <p:sldId id="898" r:id="rId46"/>
    <p:sldId id="899" r:id="rId47"/>
    <p:sldId id="900" r:id="rId48"/>
    <p:sldId id="901" r:id="rId49"/>
    <p:sldId id="902" r:id="rId50"/>
    <p:sldId id="903" r:id="rId51"/>
    <p:sldId id="904" r:id="rId52"/>
    <p:sldId id="905" r:id="rId53"/>
    <p:sldId id="906" r:id="rId54"/>
    <p:sldId id="907" r:id="rId55"/>
    <p:sldId id="908" r:id="rId56"/>
    <p:sldId id="909" r:id="rId57"/>
    <p:sldId id="910" r:id="rId58"/>
    <p:sldId id="911" r:id="rId59"/>
    <p:sldId id="912" r:id="rId60"/>
    <p:sldId id="913" r:id="rId61"/>
    <p:sldId id="914" r:id="rId62"/>
    <p:sldId id="915" r:id="rId63"/>
    <p:sldId id="916" r:id="rId64"/>
    <p:sldId id="917" r:id="rId65"/>
    <p:sldId id="918" r:id="rId66"/>
    <p:sldId id="919" r:id="rId67"/>
    <p:sldId id="920" r:id="rId68"/>
    <p:sldId id="921" r:id="rId69"/>
    <p:sldId id="922" r:id="rId70"/>
    <p:sldId id="923" r:id="rId71"/>
    <p:sldId id="924" r:id="rId72"/>
    <p:sldId id="925" r:id="rId73"/>
    <p:sldId id="926" r:id="rId74"/>
    <p:sldId id="800" r:id="rId75"/>
    <p:sldId id="801" r:id="rId76"/>
    <p:sldId id="803" r:id="rId77"/>
    <p:sldId id="799" r:id="rId78"/>
    <p:sldId id="467" r:id="rId79"/>
    <p:sldId id="930" r:id="rId80"/>
  </p:sldIdLst>
  <p:sldSz cx="9144000" cy="6858000" type="screen4x3"/>
  <p:notesSz cx="6858000" cy="9144000"/>
  <p:custDataLst>
    <p:tags r:id="rId83"/>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CCFF"/>
    <a:srgbClr val="CC99FF"/>
    <a:srgbClr val="800080"/>
    <a:srgbClr val="CC6600"/>
    <a:srgbClr val="008000"/>
    <a:srgbClr val="A50021"/>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8" autoAdjust="0"/>
    <p:restoredTop sz="93475" autoAdjust="0"/>
  </p:normalViewPr>
  <p:slideViewPr>
    <p:cSldViewPr>
      <p:cViewPr varScale="1">
        <p:scale>
          <a:sx n="122" d="100"/>
          <a:sy n="122" d="100"/>
        </p:scale>
        <p:origin x="1920"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1484"/>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handoutMaster" Target="handoutMasters/handoutMaster1.xml"/><Relationship Id="rId83" Type="http://schemas.openxmlformats.org/officeDocument/2006/relationships/tags" Target="tags/tag1.xml"/><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a:t>
            </a:fld>
            <a:endParaRPr lang="en-US"/>
          </a:p>
        </p:txBody>
      </p:sp>
    </p:spTree>
    <p:extLst>
      <p:ext uri="{BB962C8B-B14F-4D97-AF65-F5344CB8AC3E}">
        <p14:creationId xmlns:p14="http://schemas.microsoft.com/office/powerpoint/2010/main" val="1018798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12</a:t>
            </a:fld>
            <a:endParaRPr lang="en-US"/>
          </a:p>
        </p:txBody>
      </p:sp>
    </p:spTree>
    <p:extLst>
      <p:ext uri="{BB962C8B-B14F-4D97-AF65-F5344CB8AC3E}">
        <p14:creationId xmlns:p14="http://schemas.microsoft.com/office/powerpoint/2010/main" val="1754685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13</a:t>
            </a:fld>
            <a:endParaRPr lang="en-US"/>
          </a:p>
        </p:txBody>
      </p:sp>
    </p:spTree>
    <p:extLst>
      <p:ext uri="{BB962C8B-B14F-4D97-AF65-F5344CB8AC3E}">
        <p14:creationId xmlns:p14="http://schemas.microsoft.com/office/powerpoint/2010/main" val="3070591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14</a:t>
            </a:fld>
            <a:endParaRPr lang="en-US"/>
          </a:p>
        </p:txBody>
      </p:sp>
    </p:spTree>
    <p:extLst>
      <p:ext uri="{BB962C8B-B14F-4D97-AF65-F5344CB8AC3E}">
        <p14:creationId xmlns:p14="http://schemas.microsoft.com/office/powerpoint/2010/main" val="1170729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15</a:t>
            </a:fld>
            <a:endParaRPr lang="en-US"/>
          </a:p>
        </p:txBody>
      </p:sp>
    </p:spTree>
    <p:extLst>
      <p:ext uri="{BB962C8B-B14F-4D97-AF65-F5344CB8AC3E}">
        <p14:creationId xmlns:p14="http://schemas.microsoft.com/office/powerpoint/2010/main" val="81503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16</a:t>
            </a:fld>
            <a:endParaRPr lang="en-US"/>
          </a:p>
        </p:txBody>
      </p:sp>
    </p:spTree>
    <p:extLst>
      <p:ext uri="{BB962C8B-B14F-4D97-AF65-F5344CB8AC3E}">
        <p14:creationId xmlns:p14="http://schemas.microsoft.com/office/powerpoint/2010/main" val="788155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17</a:t>
            </a:fld>
            <a:endParaRPr lang="en-US"/>
          </a:p>
        </p:txBody>
      </p:sp>
    </p:spTree>
    <p:extLst>
      <p:ext uri="{BB962C8B-B14F-4D97-AF65-F5344CB8AC3E}">
        <p14:creationId xmlns:p14="http://schemas.microsoft.com/office/powerpoint/2010/main" val="2285178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18</a:t>
            </a:fld>
            <a:endParaRPr lang="en-US"/>
          </a:p>
        </p:txBody>
      </p:sp>
    </p:spTree>
    <p:extLst>
      <p:ext uri="{BB962C8B-B14F-4D97-AF65-F5344CB8AC3E}">
        <p14:creationId xmlns:p14="http://schemas.microsoft.com/office/powerpoint/2010/main" val="2034161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74</a:t>
            </a:fld>
            <a:endParaRPr lang="en-US"/>
          </a:p>
        </p:txBody>
      </p:sp>
    </p:spTree>
    <p:extLst>
      <p:ext uri="{BB962C8B-B14F-4D97-AF65-F5344CB8AC3E}">
        <p14:creationId xmlns:p14="http://schemas.microsoft.com/office/powerpoint/2010/main" val="2174125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75</a:t>
            </a:fld>
            <a:endParaRPr lang="en-US"/>
          </a:p>
        </p:txBody>
      </p:sp>
    </p:spTree>
    <p:extLst>
      <p:ext uri="{BB962C8B-B14F-4D97-AF65-F5344CB8AC3E}">
        <p14:creationId xmlns:p14="http://schemas.microsoft.com/office/powerpoint/2010/main" val="1432150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76</a:t>
            </a:fld>
            <a:endParaRPr lang="en-US"/>
          </a:p>
        </p:txBody>
      </p:sp>
    </p:spTree>
    <p:extLst>
      <p:ext uri="{BB962C8B-B14F-4D97-AF65-F5344CB8AC3E}">
        <p14:creationId xmlns:p14="http://schemas.microsoft.com/office/powerpoint/2010/main" val="211358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a:t>
            </a:fld>
            <a:endParaRPr lang="en-US"/>
          </a:p>
        </p:txBody>
      </p:sp>
    </p:spTree>
    <p:extLst>
      <p:ext uri="{BB962C8B-B14F-4D97-AF65-F5344CB8AC3E}">
        <p14:creationId xmlns:p14="http://schemas.microsoft.com/office/powerpoint/2010/main" val="1843308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77</a:t>
            </a:fld>
            <a:endParaRPr lang="en-US"/>
          </a:p>
        </p:txBody>
      </p:sp>
    </p:spTree>
    <p:extLst>
      <p:ext uri="{BB962C8B-B14F-4D97-AF65-F5344CB8AC3E}">
        <p14:creationId xmlns:p14="http://schemas.microsoft.com/office/powerpoint/2010/main" val="967250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78</a:t>
            </a:fld>
            <a:endParaRPr lang="en-US"/>
          </a:p>
        </p:txBody>
      </p:sp>
    </p:spTree>
    <p:extLst>
      <p:ext uri="{BB962C8B-B14F-4D97-AF65-F5344CB8AC3E}">
        <p14:creationId xmlns:p14="http://schemas.microsoft.com/office/powerpoint/2010/main" val="1049533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a:t>
            </a:fld>
            <a:endParaRPr lang="en-US"/>
          </a:p>
        </p:txBody>
      </p:sp>
    </p:spTree>
    <p:extLst>
      <p:ext uri="{BB962C8B-B14F-4D97-AF65-F5344CB8AC3E}">
        <p14:creationId xmlns:p14="http://schemas.microsoft.com/office/powerpoint/2010/main" val="3455060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a:t>
            </a:fld>
            <a:endParaRPr lang="en-US"/>
          </a:p>
        </p:txBody>
      </p:sp>
    </p:spTree>
    <p:extLst>
      <p:ext uri="{BB962C8B-B14F-4D97-AF65-F5344CB8AC3E}">
        <p14:creationId xmlns:p14="http://schemas.microsoft.com/office/powerpoint/2010/main" val="4263363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a:t>
            </a:fld>
            <a:endParaRPr lang="en-US"/>
          </a:p>
        </p:txBody>
      </p:sp>
    </p:spTree>
    <p:extLst>
      <p:ext uri="{BB962C8B-B14F-4D97-AF65-F5344CB8AC3E}">
        <p14:creationId xmlns:p14="http://schemas.microsoft.com/office/powerpoint/2010/main" val="3129081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a:t>
            </a:fld>
            <a:endParaRPr lang="en-US"/>
          </a:p>
        </p:txBody>
      </p:sp>
    </p:spTree>
    <p:extLst>
      <p:ext uri="{BB962C8B-B14F-4D97-AF65-F5344CB8AC3E}">
        <p14:creationId xmlns:p14="http://schemas.microsoft.com/office/powerpoint/2010/main" val="919421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a:t>
            </a:fld>
            <a:endParaRPr lang="en-US"/>
          </a:p>
        </p:txBody>
      </p:sp>
    </p:spTree>
    <p:extLst>
      <p:ext uri="{BB962C8B-B14F-4D97-AF65-F5344CB8AC3E}">
        <p14:creationId xmlns:p14="http://schemas.microsoft.com/office/powerpoint/2010/main" val="506242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a:t>
            </a:fld>
            <a:endParaRPr lang="en-US"/>
          </a:p>
        </p:txBody>
      </p:sp>
    </p:spTree>
    <p:extLst>
      <p:ext uri="{BB962C8B-B14F-4D97-AF65-F5344CB8AC3E}">
        <p14:creationId xmlns:p14="http://schemas.microsoft.com/office/powerpoint/2010/main" val="2933402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11</a:t>
            </a:fld>
            <a:endParaRPr lang="en-US"/>
          </a:p>
        </p:txBody>
      </p:sp>
    </p:spTree>
    <p:extLst>
      <p:ext uri="{BB962C8B-B14F-4D97-AF65-F5344CB8AC3E}">
        <p14:creationId xmlns:p14="http://schemas.microsoft.com/office/powerpoint/2010/main" val="216446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tiff"/><Relationship Id="rId19"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228600" y="6127899"/>
            <a:ext cx="776288" cy="5476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4" name="Picture 13"/>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460500" y="6364488"/>
            <a:ext cx="1663700" cy="283823"/>
          </a:xfrm>
          <a:prstGeom prst="rect">
            <a:avLst/>
          </a:prstGeom>
        </p:spPr>
      </p:pic>
      <p:pic>
        <p:nvPicPr>
          <p:cNvPr id="94210" name="Picture 2" descr="SiPE logo"/>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79375" y="579008"/>
            <a:ext cx="517525" cy="39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ttp://www.oneocii.okepscor.org/wp-content/uploads/2014/02/Logo2-260x100.png"/>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6707189" y="6178341"/>
            <a:ext cx="1251302" cy="481271"/>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xml"/><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tif"/><Relationship Id="rId8" Type="http://schemas.openxmlformats.org/officeDocument/2006/relationships/image" Target="../media/image4.jpeg"/><Relationship Id="rId9" Type="http://schemas.openxmlformats.org/officeDocument/2006/relationships/image" Target="../media/image5.pn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rtmp://stream3.onenet.net/live/mp4:sipe-wowz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mailto:sipe2015@gmail.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hyperlink" Target="http://www.linuxclustersinstitute.org/workshops/" TargetMode="External"/><Relationship Id="rId4" Type="http://schemas.openxmlformats.org/officeDocument/2006/relationships/hyperlink" Target="https://conferences.xsede.org/xsede15" TargetMode="External"/><Relationship Id="rId5" Type="http://schemas.openxmlformats.org/officeDocument/2006/relationships/hyperlink" Target="http://www.mcs.anl.gov/ieeecluster2015/" TargetMode="External"/><Relationship Id="rId6" Type="http://schemas.openxmlformats.org/officeDocument/2006/relationships/hyperlink" Target="http://sc15.supercomputing.org/"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wmf"/><Relationship Id="rId3" Type="http://schemas.openxmlformats.org/officeDocument/2006/relationships/image" Target="../media/image10.wmf"/></Relationships>
</file>

<file path=ppt/slides/_rels/slide21.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1.wmf"/><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8k1UOEYIQRo" TargetMode="External"/></Relationships>
</file>

<file path=ppt/slides/_rels/slide28.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scer.ou.edu/education/"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oscer.ou.edu/education/" TargetMode="External"/></Relationships>
</file>

<file path=ppt/slides/_rels/slide50.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tags" Target="../tags/tag35.x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tags" Target="../tags/tag39.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tags" Target="../tags/tag40.x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tags" Target="../tags/tag41.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0.xml.rels><?xml version="1.0" encoding="UTF-8" standalone="yes"?>
<Relationships xmlns="http://schemas.openxmlformats.org/package/2006/relationships"><Relationship Id="rId1" Type="http://schemas.openxmlformats.org/officeDocument/2006/relationships/tags" Target="../tags/tag42.x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tags" Target="../tags/tag43.xml"/><Relationship Id="rId2"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tags" Target="../tags/tag44.xml"/><Relationship Id="rId2"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tags" Target="../tags/tag45.xml"/><Relationship Id="rId2"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76.xml.rels><?xml version="1.0" encoding="UTF-8" standalone="yes"?>
<Relationships xmlns="http://schemas.openxmlformats.org/package/2006/relationships"><Relationship Id="rId3" Type="http://schemas.openxmlformats.org/officeDocument/2006/relationships/hyperlink" Target="http://www.linuxclustersinstitute.org/workshops/" TargetMode="External"/><Relationship Id="rId4" Type="http://schemas.openxmlformats.org/officeDocument/2006/relationships/hyperlink" Target="https://conferences.xsede.org/xsede15" TargetMode="External"/><Relationship Id="rId5" Type="http://schemas.openxmlformats.org/officeDocument/2006/relationships/hyperlink" Target="http://www.mcs.anl.gov/ieeecluster2015/" TargetMode="External"/><Relationship Id="rId6" Type="http://schemas.openxmlformats.org/officeDocument/2006/relationships/hyperlink" Target="http://sc15.supercomputing.org/"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77.xml.rels><?xml version="1.0" encoding="UTF-8" standalone="yes"?>
<Relationships xmlns="http://schemas.openxmlformats.org/package/2006/relationships"><Relationship Id="rId11" Type="http://schemas.openxmlformats.org/officeDocument/2006/relationships/image" Target="../media/image19.jpeg"/><Relationship Id="rId12" Type="http://schemas.openxmlformats.org/officeDocument/2006/relationships/image" Target="../media/image20.jpeg"/><Relationship Id="rId13" Type="http://schemas.openxmlformats.org/officeDocument/2006/relationships/image" Target="../media/image21.png"/><Relationship Id="rId14" Type="http://schemas.openxmlformats.org/officeDocument/2006/relationships/image" Target="../media/image22.png"/><Relationship Id="rId15" Type="http://schemas.openxmlformats.org/officeDocument/2006/relationships/image" Target="../media/image23.jpeg"/><Relationship Id="rId1" Type="http://schemas.openxmlformats.org/officeDocument/2006/relationships/tags" Target="../tags/tag46.xml"/><Relationship Id="rId2" Type="http://schemas.openxmlformats.org/officeDocument/2006/relationships/slideLayout" Target="../slideLayouts/slideLayout2.xml"/><Relationship Id="rId3" Type="http://schemas.openxmlformats.org/officeDocument/2006/relationships/notesSlide" Target="../notesSlides/notesSlide20.xml"/><Relationship Id="rId4" Type="http://schemas.openxmlformats.org/officeDocument/2006/relationships/image" Target="../media/image12.jpeg"/><Relationship Id="rId5" Type="http://schemas.openxmlformats.org/officeDocument/2006/relationships/image" Target="../media/image13.pn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17.jpeg"/><Relationship Id="rId10" Type="http://schemas.openxmlformats.org/officeDocument/2006/relationships/image" Target="../media/image18.jpe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21.xml"/><Relationship Id="rId5" Type="http://schemas.openxmlformats.org/officeDocument/2006/relationships/hyperlink" Target="http://www.oscer.ou.edu/" TargetMode="External"/><Relationship Id="rId1" Type="http://schemas.openxmlformats.org/officeDocument/2006/relationships/tags" Target="../tags/tag47.xml"/><Relationship Id="rId2" Type="http://schemas.openxmlformats.org/officeDocument/2006/relationships/tags" Target="../tags/tag48.xml"/></Relationships>
</file>

<file path=ppt/slides/_rels/slide79.xml.rels><?xml version="1.0" encoding="UTF-8" standalone="yes"?>
<Relationships xmlns="http://schemas.openxmlformats.org/package/2006/relationships"><Relationship Id="rId1" Type="http://schemas.openxmlformats.org/officeDocument/2006/relationships/tags" Target="../tags/tag49.x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jwplayer.onenet.net/stream6/sipe.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1000" y="4724400"/>
            <a:ext cx="152400" cy="1676400"/>
          </a:xfrm>
          <a:prstGeom prst="rect">
            <a:avLst/>
          </a:prstGeom>
          <a:solidFill>
            <a:schemeClr val="bg1"/>
          </a:solidFill>
          <a:ln w="9525">
            <a:noFill/>
            <a:miter lim="800000"/>
            <a:headEnd/>
            <a:tailEnd/>
          </a:ln>
        </p:spPr>
        <p:txBody>
          <a:bodyPr wrap="none" anchor="ctr"/>
          <a:lstStyle/>
          <a:p>
            <a:endParaRPr lang="en-US"/>
          </a:p>
        </p:txBody>
      </p:sp>
      <p:sp>
        <p:nvSpPr>
          <p:cNvPr id="449540" name="Rectangle 4"/>
          <p:cNvSpPr>
            <a:spLocks noGrp="1" noChangeArrowheads="1"/>
          </p:cNvSpPr>
          <p:nvPr>
            <p:ph type="ctrTitle"/>
          </p:nvPr>
        </p:nvSpPr>
        <p:spPr>
          <a:xfrm>
            <a:off x="685800" y="933448"/>
            <a:ext cx="7924800" cy="2362200"/>
          </a:xfrm>
        </p:spPr>
        <p:txBody>
          <a:bodyPr/>
          <a:lstStyle/>
          <a:p>
            <a:pPr eaLnBrk="1" hangingPunct="1">
              <a:lnSpc>
                <a:spcPct val="80000"/>
              </a:lnSpc>
              <a:defRPr/>
            </a:pPr>
            <a:r>
              <a:rPr lang="en-US" sz="4800" dirty="0" smtClean="0">
                <a:effectLst>
                  <a:outerShdw blurRad="38100" dist="38100" dir="2700000" algn="tl">
                    <a:srgbClr val="C0C0C0"/>
                  </a:outerShdw>
                </a:effectLst>
                <a:latin typeface="Arial Black" pitchFamily="34" charset="0"/>
              </a:rPr>
              <a:t>Supercomputing</a:t>
            </a:r>
            <a:br>
              <a:rPr lang="en-US" sz="4800" dirty="0" smtClean="0">
                <a:effectLst>
                  <a:outerShdw blurRad="38100" dist="38100" dir="2700000" algn="tl">
                    <a:srgbClr val="C0C0C0"/>
                  </a:outerShdw>
                </a:effectLst>
                <a:latin typeface="Arial Black" pitchFamily="34" charset="0"/>
              </a:rPr>
            </a:br>
            <a:r>
              <a:rPr lang="en-US" sz="4800" dirty="0" smtClean="0">
                <a:effectLst>
                  <a:outerShdw blurRad="38100" dist="38100" dir="2700000" algn="tl">
                    <a:srgbClr val="C0C0C0"/>
                  </a:outerShdw>
                </a:effectLst>
                <a:latin typeface="Arial Black" pitchFamily="34" charset="0"/>
              </a:rPr>
              <a:t>in Plain English</a:t>
            </a:r>
            <a:br>
              <a:rPr lang="en-US" sz="4800" dirty="0" smtClean="0">
                <a:effectLst>
                  <a:outerShdw blurRad="38100" dist="38100" dir="2700000" algn="tl">
                    <a:srgbClr val="C0C0C0"/>
                  </a:outerShdw>
                </a:effectLst>
                <a:latin typeface="Arial Black" pitchFamily="34" charset="0"/>
              </a:rPr>
            </a:br>
            <a:r>
              <a:rPr lang="en-US" sz="3600" dirty="0" smtClean="0">
                <a:solidFill>
                  <a:schemeClr val="tx1"/>
                </a:solidFill>
              </a:rPr>
              <a:t>Distributed Multiprocessing</a:t>
            </a:r>
            <a:endParaRPr lang="en-US" sz="5400" dirty="0" smtClean="0">
              <a:effectLst>
                <a:outerShdw blurRad="38100" dist="38100" dir="2700000" algn="tl">
                  <a:srgbClr val="C0C0C0"/>
                </a:outerShdw>
              </a:effectLst>
              <a:latin typeface="Arial Black" pitchFamily="34" charset="0"/>
            </a:endParaRPr>
          </a:p>
        </p:txBody>
      </p:sp>
      <p:sp>
        <p:nvSpPr>
          <p:cNvPr id="11268" name="Rectangle 5"/>
          <p:cNvSpPr>
            <a:spLocks noGrp="1" noChangeArrowheads="1"/>
          </p:cNvSpPr>
          <p:nvPr>
            <p:ph type="subTitle" idx="1"/>
          </p:nvPr>
        </p:nvSpPr>
        <p:spPr>
          <a:xfrm>
            <a:off x="344128" y="3238500"/>
            <a:ext cx="8495072" cy="1600200"/>
          </a:xfrm>
        </p:spPr>
        <p:txBody>
          <a:bodyPr/>
          <a:lstStyle/>
          <a:p>
            <a:pPr eaLnBrk="1" hangingPunct="1">
              <a:lnSpc>
                <a:spcPct val="90000"/>
              </a:lnSpc>
              <a:spcBef>
                <a:spcPts val="0"/>
              </a:spcBef>
            </a:pPr>
            <a:r>
              <a:rPr lang="en-US" b="1" dirty="0" smtClean="0"/>
              <a:t>Henry Neeman, Director</a:t>
            </a:r>
          </a:p>
          <a:p>
            <a:pPr eaLnBrk="1" hangingPunct="1">
              <a:lnSpc>
                <a:spcPct val="90000"/>
              </a:lnSpc>
              <a:spcBef>
                <a:spcPts val="0"/>
              </a:spcBef>
            </a:pPr>
            <a:r>
              <a:rPr lang="en-US" sz="1700" b="1" dirty="0" smtClean="0"/>
              <a:t>Director, OU Supercomputing Center for Education &amp; Research (OSCER)</a:t>
            </a:r>
          </a:p>
          <a:p>
            <a:pPr eaLnBrk="1" hangingPunct="1">
              <a:lnSpc>
                <a:spcPct val="90000"/>
              </a:lnSpc>
              <a:spcBef>
                <a:spcPts val="0"/>
              </a:spcBef>
            </a:pPr>
            <a:r>
              <a:rPr lang="en-US" sz="1700" b="1" dirty="0" smtClean="0"/>
              <a:t>Assistant Vice President, Information Technology – Research Strategy Advisor</a:t>
            </a:r>
          </a:p>
          <a:p>
            <a:pPr eaLnBrk="1" hangingPunct="1">
              <a:lnSpc>
                <a:spcPct val="90000"/>
              </a:lnSpc>
              <a:spcBef>
                <a:spcPts val="0"/>
              </a:spcBef>
            </a:pPr>
            <a:r>
              <a:rPr lang="en-US" sz="1700" b="1" dirty="0" smtClean="0"/>
              <a:t>Associate Professor, College of Engineering</a:t>
            </a:r>
          </a:p>
          <a:p>
            <a:pPr eaLnBrk="1" hangingPunct="1">
              <a:lnSpc>
                <a:spcPct val="90000"/>
              </a:lnSpc>
              <a:spcBef>
                <a:spcPts val="0"/>
              </a:spcBef>
            </a:pPr>
            <a:r>
              <a:rPr lang="en-US" sz="1700" b="1" dirty="0" smtClean="0"/>
              <a:t>Adjunct Associate Professor, School of Computer Science</a:t>
            </a:r>
          </a:p>
          <a:p>
            <a:pPr eaLnBrk="1" hangingPunct="1">
              <a:lnSpc>
                <a:spcPct val="90000"/>
              </a:lnSpc>
              <a:spcBef>
                <a:spcPts val="0"/>
              </a:spcBef>
            </a:pPr>
            <a:r>
              <a:rPr lang="en-US" sz="1700" b="1" dirty="0" smtClean="0"/>
              <a:t>University of Oklahoma</a:t>
            </a:r>
          </a:p>
          <a:p>
            <a:pPr eaLnBrk="1" hangingPunct="1">
              <a:lnSpc>
                <a:spcPct val="90000"/>
              </a:lnSpc>
              <a:spcBef>
                <a:spcPts val="0"/>
              </a:spcBef>
            </a:pPr>
            <a:r>
              <a:rPr lang="en-US" sz="1700" b="1" dirty="0" smtClean="0"/>
              <a:t>Tuesday March 3 2015</a:t>
            </a:r>
          </a:p>
        </p:txBody>
      </p:sp>
      <p:sp>
        <p:nvSpPr>
          <p:cNvPr id="11270" name="Rectangle 8"/>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11273" name="Picture 6" descr="ou201_logo"/>
          <p:cNvPicPr>
            <a:picLocks noChangeAspect="1" noChangeArrowheads="1"/>
          </p:cNvPicPr>
          <p:nvPr/>
        </p:nvPicPr>
        <p:blipFill>
          <a:blip r:embed="rId5" cstate="print"/>
          <a:srcRect/>
          <a:stretch>
            <a:fillRect/>
          </a:stretch>
        </p:blipFill>
        <p:spPr bwMode="auto">
          <a:xfrm>
            <a:off x="2357112" y="5361693"/>
            <a:ext cx="588818" cy="781653"/>
          </a:xfrm>
          <a:prstGeom prst="rect">
            <a:avLst/>
          </a:prstGeom>
          <a:noFill/>
          <a:ln w="9525">
            <a:noFill/>
            <a:miter lim="800000"/>
            <a:headEnd/>
            <a:tailEnd/>
          </a:ln>
        </p:spPr>
      </p:pic>
      <p:pic>
        <p:nvPicPr>
          <p:cNvPr id="11274" name="Picture 7" descr="oscer_logo_crimson_20060918"/>
          <p:cNvPicPr>
            <a:picLocks noChangeAspect="1" noChangeArrowheads="1"/>
          </p:cNvPicPr>
          <p:nvPr/>
        </p:nvPicPr>
        <p:blipFill>
          <a:blip r:embed="rId6" cstate="print"/>
          <a:srcRect/>
          <a:stretch>
            <a:fillRect/>
          </a:stretch>
        </p:blipFill>
        <p:spPr bwMode="auto">
          <a:xfrm>
            <a:off x="3004812" y="5181600"/>
            <a:ext cx="1483086" cy="1066800"/>
          </a:xfrm>
          <a:prstGeom prst="rect">
            <a:avLst/>
          </a:prstGeom>
          <a:noFill/>
          <a:ln w="9525">
            <a:noFill/>
            <a:miter lim="800000"/>
            <a:headEnd/>
            <a:tailEnd/>
          </a:ln>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1345" y="5196849"/>
            <a:ext cx="3652055" cy="623032"/>
          </a:xfrm>
          <a:prstGeom prst="rect">
            <a:avLst/>
          </a:prstGeom>
        </p:spPr>
      </p:pic>
      <p:pic>
        <p:nvPicPr>
          <p:cNvPr id="95234" name="Picture 2" descr="SiPE log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4128" y="4863264"/>
            <a:ext cx="2012984" cy="1550988"/>
          </a:xfrm>
          <a:prstGeom prst="rect">
            <a:avLst/>
          </a:prstGeom>
          <a:noFill/>
          <a:extLst>
            <a:ext uri="{909E8E84-426E-40DD-AFC4-6F175D3DCCD1}">
              <a14:hiddenFill xmlns:a14="http://schemas.microsoft.com/office/drawing/2010/main">
                <a:solidFill>
                  <a:srgbClr val="FFFFFF"/>
                </a:solidFill>
              </a14:hiddenFill>
            </a:ext>
          </a:extLst>
        </p:spPr>
      </p:pic>
      <p:pic>
        <p:nvPicPr>
          <p:cNvPr id="95236" name="Picture 4" descr="http://www.oneocii.okepscor.org/wp-content/uploads/2014/02/Logo2-260x100.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82053" y="5819881"/>
            <a:ext cx="1890637" cy="72716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RTMP</a:t>
            </a:r>
            <a:endParaRPr lang="en-US" dirty="0"/>
          </a:p>
        </p:txBody>
      </p:sp>
      <p:sp>
        <p:nvSpPr>
          <p:cNvPr id="3" name="Content Placeholder 2"/>
          <p:cNvSpPr>
            <a:spLocks noGrp="1"/>
          </p:cNvSpPr>
          <p:nvPr>
            <p:ph idx="1"/>
          </p:nvPr>
        </p:nvSpPr>
        <p:spPr/>
        <p:txBody>
          <a:bodyPr/>
          <a:lstStyle/>
          <a:p>
            <a:pPr marL="0" indent="0">
              <a:buNone/>
            </a:pPr>
            <a:r>
              <a:rPr lang="en-US" dirty="0" smtClean="0"/>
              <a:t>If you have a video player that can handle RTMP, you can watch the </a:t>
            </a:r>
            <a:r>
              <a:rPr lang="en-US" dirty="0" err="1" smtClean="0"/>
              <a:t>Wowza</a:t>
            </a:r>
            <a:r>
              <a:rPr lang="en-US" dirty="0" smtClean="0"/>
              <a:t> feed that way:</a:t>
            </a:r>
          </a:p>
          <a:p>
            <a:pPr marL="0" indent="0">
              <a:buNone/>
            </a:pPr>
            <a:r>
              <a:rPr lang="en-US" sz="2200" dirty="0" smtClean="0">
                <a:latin typeface="Courier New" panose="02070309020205020404" pitchFamily="49" charset="0"/>
                <a:cs typeface="Courier New" panose="02070309020205020404" pitchFamily="49" charset="0"/>
                <a:hlinkClick r:id="rId2"/>
              </a:rPr>
              <a:t>rtmp://stream3.onenet.net/live/mp4:sipe-wowza</a:t>
            </a:r>
            <a:endParaRPr lang="en-US" sz="2200"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10</a:t>
            </a:fld>
            <a:endParaRPr lang="en-US"/>
          </a:p>
        </p:txBody>
      </p:sp>
    </p:spTree>
    <p:extLst>
      <p:ext uri="{BB962C8B-B14F-4D97-AF65-F5344CB8AC3E}">
        <p14:creationId xmlns:p14="http://schemas.microsoft.com/office/powerpoint/2010/main" val="237871328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40FEA5B2-C75C-4B5B-98BE-64AAADC248CE}" type="slidenum">
              <a:rPr lang="en-US"/>
              <a:pPr/>
              <a:t>11</a:t>
            </a:fld>
            <a:endParaRPr lang="en-US"/>
          </a:p>
        </p:txBody>
      </p:sp>
      <p:sp>
        <p:nvSpPr>
          <p:cNvPr id="454658" name="Rectangle 2"/>
          <p:cNvSpPr>
            <a:spLocks noGrp="1" noChangeArrowheads="1"/>
          </p:cNvSpPr>
          <p:nvPr>
            <p:ph type="title"/>
          </p:nvPr>
        </p:nvSpPr>
        <p:spPr/>
        <p:txBody>
          <a:bodyPr/>
          <a:lstStyle/>
          <a:p>
            <a:r>
              <a:rPr lang="en-US" sz="3600" dirty="0" smtClean="0"/>
              <a:t>Toll Free Phone </a:t>
            </a:r>
            <a:r>
              <a:rPr lang="en-US" sz="3600" dirty="0"/>
              <a:t>Bridge</a:t>
            </a:r>
          </a:p>
        </p:txBody>
      </p:sp>
      <p:sp>
        <p:nvSpPr>
          <p:cNvPr id="454659" name="Rectangle 3"/>
          <p:cNvSpPr>
            <a:spLocks noGrp="1" noChangeArrowheads="1"/>
          </p:cNvSpPr>
          <p:nvPr>
            <p:ph type="body" idx="1"/>
          </p:nvPr>
        </p:nvSpPr>
        <p:spPr>
          <a:xfrm>
            <a:off x="533400" y="1371600"/>
            <a:ext cx="8077200" cy="4648200"/>
          </a:xfrm>
        </p:spPr>
        <p:txBody>
          <a:bodyPr/>
          <a:lstStyle/>
          <a:p>
            <a:pPr>
              <a:buFont typeface="Wingdings" pitchFamily="2" charset="2"/>
              <a:buNone/>
            </a:pPr>
            <a:r>
              <a:rPr lang="en-US" b="1" dirty="0" smtClean="0"/>
              <a:t>IF ALL ELSE FAILS</a:t>
            </a:r>
            <a:r>
              <a:rPr lang="en-US" dirty="0" smtClean="0"/>
              <a:t>, </a:t>
            </a:r>
            <a:r>
              <a:rPr lang="en-US" dirty="0"/>
              <a:t>you can </a:t>
            </a:r>
            <a:r>
              <a:rPr lang="en-US" dirty="0" smtClean="0"/>
              <a:t>use our </a:t>
            </a:r>
            <a:r>
              <a:rPr lang="en-US" dirty="0"/>
              <a:t>toll free phone bridge:</a:t>
            </a:r>
          </a:p>
          <a:p>
            <a:pPr algn="ctr">
              <a:buFont typeface="Wingdings" pitchFamily="2" charset="2"/>
              <a:buNone/>
            </a:pPr>
            <a:r>
              <a:rPr lang="en-US" dirty="0" smtClean="0"/>
              <a:t>800-832-0736</a:t>
            </a:r>
            <a:endParaRPr lang="en-US" dirty="0"/>
          </a:p>
          <a:p>
            <a:pPr algn="ctr">
              <a:buFont typeface="Wingdings" pitchFamily="2" charset="2"/>
              <a:buNone/>
            </a:pPr>
            <a:r>
              <a:rPr lang="en-US" dirty="0" smtClean="0"/>
              <a:t>* 623 2874 #</a:t>
            </a:r>
            <a:endParaRPr lang="en-US" dirty="0"/>
          </a:p>
          <a:p>
            <a:pPr>
              <a:buFont typeface="Wingdings" pitchFamily="2" charset="2"/>
              <a:buNone/>
            </a:pPr>
            <a:r>
              <a:rPr lang="en-US" dirty="0"/>
              <a:t>Please mute yourself and use the phone to listen.</a:t>
            </a:r>
          </a:p>
          <a:p>
            <a:pPr>
              <a:buFont typeface="Wingdings" pitchFamily="2" charset="2"/>
              <a:buNone/>
            </a:pPr>
            <a:r>
              <a:rPr lang="en-US" dirty="0"/>
              <a:t>Don’t worry, we’ll call out slide numbers as we go.</a:t>
            </a:r>
          </a:p>
          <a:p>
            <a:pPr>
              <a:buFont typeface="Wingdings" pitchFamily="2" charset="2"/>
              <a:buNone/>
            </a:pPr>
            <a:r>
              <a:rPr lang="en-US" dirty="0"/>
              <a:t>Please use the phone bridge </a:t>
            </a:r>
            <a:r>
              <a:rPr lang="en-US" b="1" u="sng" dirty="0"/>
              <a:t>ONLY</a:t>
            </a:r>
            <a:r>
              <a:rPr lang="en-US" dirty="0"/>
              <a:t> if you cannot connect any other way: the phone bridge </a:t>
            </a:r>
            <a:r>
              <a:rPr lang="en-US" dirty="0" smtClean="0"/>
              <a:t>can handle only 100 simultaneous connections, and we have over 500 participants.</a:t>
            </a:r>
            <a:endParaRPr lang="en-US" dirty="0"/>
          </a:p>
          <a:p>
            <a:pPr>
              <a:buFont typeface="Wingdings" pitchFamily="2" charset="2"/>
              <a:buNone/>
            </a:pPr>
            <a:r>
              <a:rPr lang="en-US" dirty="0"/>
              <a:t>Many thanks to </a:t>
            </a:r>
            <a:r>
              <a:rPr lang="en-US" dirty="0" smtClean="0"/>
              <a:t>OU CIO Loretta Early for </a:t>
            </a:r>
            <a:r>
              <a:rPr lang="en-US" dirty="0"/>
              <a:t>providing the toll free phone bridge</a:t>
            </a:r>
            <a:r>
              <a:rPr lang="en-US" dirty="0" smtClean="0"/>
              <a:t>.</a:t>
            </a:r>
          </a:p>
          <a:p>
            <a:pPr>
              <a:buFont typeface="Wingdings" pitchFamily="2" charset="2"/>
              <a:buNone/>
            </a:pPr>
            <a:r>
              <a:rPr lang="en-US" b="1" dirty="0" smtClean="0"/>
              <a:t>PLEASE MUTE YOURSELF.</a:t>
            </a:r>
            <a:endParaRPr lang="en-US" b="1" dirty="0"/>
          </a:p>
        </p:txBody>
      </p:sp>
    </p:spTree>
    <p:extLst>
      <p:ext uri="{BB962C8B-B14F-4D97-AF65-F5344CB8AC3E}">
        <p14:creationId xmlns:p14="http://schemas.microsoft.com/office/powerpoint/2010/main" val="217841220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4BF37389-4EFB-484B-AB5A-BD4F84D9F3C6}" type="slidenum">
              <a:rPr lang="en-US"/>
              <a:pPr/>
              <a:t>12</a:t>
            </a:fld>
            <a:endParaRPr lang="en-US"/>
          </a:p>
        </p:txBody>
      </p:sp>
      <p:sp>
        <p:nvSpPr>
          <p:cNvPr id="465922" name="Rectangle 2"/>
          <p:cNvSpPr>
            <a:spLocks noGrp="1" noChangeArrowheads="1"/>
          </p:cNvSpPr>
          <p:nvPr>
            <p:ph type="title"/>
          </p:nvPr>
        </p:nvSpPr>
        <p:spPr/>
        <p:txBody>
          <a:bodyPr/>
          <a:lstStyle/>
          <a:p>
            <a:r>
              <a:rPr lang="en-US" sz="3600" dirty="0"/>
              <a:t>Please Mute Yourself</a:t>
            </a:r>
          </a:p>
        </p:txBody>
      </p:sp>
      <p:sp>
        <p:nvSpPr>
          <p:cNvPr id="465923" name="Rectangle 3"/>
          <p:cNvSpPr>
            <a:spLocks noGrp="1" noChangeArrowheads="1"/>
          </p:cNvSpPr>
          <p:nvPr>
            <p:ph type="body" idx="1"/>
          </p:nvPr>
        </p:nvSpPr>
        <p:spPr/>
        <p:txBody>
          <a:bodyPr/>
          <a:lstStyle/>
          <a:p>
            <a:pPr>
              <a:buFont typeface="Wingdings" pitchFamily="2" charset="2"/>
              <a:buNone/>
            </a:pPr>
            <a:r>
              <a:rPr lang="en-US" dirty="0"/>
              <a:t>No matter how you connect, </a:t>
            </a:r>
            <a:r>
              <a:rPr lang="en-US" b="1" u="sng" dirty="0" smtClean="0"/>
              <a:t>PLEASE MUTE YOURSELF</a:t>
            </a:r>
            <a:r>
              <a:rPr lang="en-US" dirty="0" smtClean="0"/>
              <a:t>,  so </a:t>
            </a:r>
            <a:r>
              <a:rPr lang="en-US" dirty="0"/>
              <a:t>that we cannot hear you</a:t>
            </a:r>
            <a:r>
              <a:rPr lang="en-US" dirty="0" smtClean="0"/>
              <a:t>.</a:t>
            </a:r>
          </a:p>
          <a:p>
            <a:pPr>
              <a:buFont typeface="Wingdings" pitchFamily="2" charset="2"/>
              <a:buNone/>
            </a:pPr>
            <a:r>
              <a:rPr lang="en-US" dirty="0" smtClean="0"/>
              <a:t>(For </a:t>
            </a:r>
            <a:r>
              <a:rPr lang="en-US" dirty="0" err="1" smtClean="0"/>
              <a:t>Wowza</a:t>
            </a:r>
            <a:r>
              <a:rPr lang="en-US" dirty="0" smtClean="0"/>
              <a:t>, you don’t need to do that, because the information only goes from us to you, not from you to us.)</a:t>
            </a:r>
            <a:endParaRPr lang="en-US" dirty="0"/>
          </a:p>
          <a:p>
            <a:pPr>
              <a:buFont typeface="Wingdings" pitchFamily="2" charset="2"/>
              <a:buNone/>
            </a:pPr>
            <a:r>
              <a:rPr lang="en-US" dirty="0"/>
              <a:t>At OU, we will turn off the sound on all conferencing technologies.</a:t>
            </a:r>
          </a:p>
          <a:p>
            <a:pPr>
              <a:buFont typeface="Wingdings" pitchFamily="2" charset="2"/>
              <a:buNone/>
            </a:pPr>
            <a:r>
              <a:rPr lang="en-US" dirty="0"/>
              <a:t>That way, we won’t have problems with echo cancellation.</a:t>
            </a:r>
          </a:p>
          <a:p>
            <a:pPr>
              <a:buFont typeface="Wingdings" pitchFamily="2" charset="2"/>
              <a:buNone/>
            </a:pPr>
            <a:r>
              <a:rPr lang="en-US" dirty="0"/>
              <a:t>Of course, that means we cannot </a:t>
            </a:r>
            <a:r>
              <a:rPr lang="en-US"/>
              <a:t>hear </a:t>
            </a:r>
            <a:r>
              <a:rPr lang="en-US" smtClean="0"/>
              <a:t>questions</a:t>
            </a:r>
            <a:r>
              <a:rPr lang="en-US" dirty="0"/>
              <a:t>.</a:t>
            </a:r>
          </a:p>
          <a:p>
            <a:pPr>
              <a:buFont typeface="Wingdings" pitchFamily="2" charset="2"/>
              <a:buNone/>
            </a:pPr>
            <a:r>
              <a:rPr lang="en-US" dirty="0"/>
              <a:t>So </a:t>
            </a:r>
            <a:r>
              <a:rPr lang="en-US"/>
              <a:t>for </a:t>
            </a:r>
            <a:r>
              <a:rPr lang="en-US" smtClean="0"/>
              <a:t>questions</a:t>
            </a:r>
            <a:r>
              <a:rPr lang="en-US" dirty="0"/>
              <a:t>, you’ll need to send </a:t>
            </a:r>
            <a:r>
              <a:rPr lang="en-US" dirty="0" smtClean="0"/>
              <a:t>e-mail.</a:t>
            </a:r>
          </a:p>
          <a:p>
            <a:pPr>
              <a:buFont typeface="Wingdings" pitchFamily="2" charset="2"/>
              <a:buNone/>
            </a:pPr>
            <a:r>
              <a:rPr lang="en-US" b="1" dirty="0" smtClean="0"/>
              <a:t>PLEASE MUTE YOURSELF.</a:t>
            </a:r>
          </a:p>
          <a:p>
            <a:pPr>
              <a:buFont typeface="Wingdings" pitchFamily="2" charset="2"/>
              <a:buNone/>
            </a:pPr>
            <a:r>
              <a:rPr lang="en-US" b="1" dirty="0" smtClean="0"/>
              <a:t>PLEASE MUTE YOURSELF.</a:t>
            </a:r>
            <a:endParaRPr lang="en-US" b="1" dirty="0"/>
          </a:p>
        </p:txBody>
      </p:sp>
    </p:spTree>
    <p:extLst>
      <p:ext uri="{BB962C8B-B14F-4D97-AF65-F5344CB8AC3E}">
        <p14:creationId xmlns:p14="http://schemas.microsoft.com/office/powerpoint/2010/main" val="390142995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3C4F5EC7-229E-472C-A577-0EE5257C4F8A}" type="slidenum">
              <a:rPr lang="en-US"/>
              <a:pPr/>
              <a:t>13</a:t>
            </a:fld>
            <a:endParaRPr lang="en-US"/>
          </a:p>
        </p:txBody>
      </p:sp>
      <p:sp>
        <p:nvSpPr>
          <p:cNvPr id="455682" name="Rectangle 2"/>
          <p:cNvSpPr>
            <a:spLocks noGrp="1" noChangeArrowheads="1"/>
          </p:cNvSpPr>
          <p:nvPr>
            <p:ph type="title"/>
          </p:nvPr>
        </p:nvSpPr>
        <p:spPr/>
        <p:txBody>
          <a:bodyPr/>
          <a:lstStyle/>
          <a:p>
            <a:r>
              <a:rPr lang="en-US" sz="3600" smtClean="0"/>
              <a:t>Questions </a:t>
            </a:r>
            <a:r>
              <a:rPr lang="en-US" sz="3600" dirty="0" smtClean="0"/>
              <a:t>via E-mail Only</a:t>
            </a:r>
            <a:endParaRPr lang="en-US" sz="3600" dirty="0"/>
          </a:p>
        </p:txBody>
      </p:sp>
      <p:sp>
        <p:nvSpPr>
          <p:cNvPr id="455683" name="Rectangle 3"/>
          <p:cNvSpPr>
            <a:spLocks noGrp="1" noChangeArrowheads="1"/>
          </p:cNvSpPr>
          <p:nvPr>
            <p:ph type="body" idx="1"/>
          </p:nvPr>
        </p:nvSpPr>
        <p:spPr/>
        <p:txBody>
          <a:bodyPr/>
          <a:lstStyle/>
          <a:p>
            <a:pPr>
              <a:lnSpc>
                <a:spcPct val="90000"/>
              </a:lnSpc>
              <a:buFont typeface="Wingdings" pitchFamily="2" charset="2"/>
              <a:buNone/>
            </a:pPr>
            <a:r>
              <a:rPr lang="en-US"/>
              <a:t>Ask </a:t>
            </a:r>
            <a:r>
              <a:rPr lang="en-US" smtClean="0"/>
              <a:t>questions </a:t>
            </a:r>
            <a:r>
              <a:rPr lang="en-US" dirty="0" smtClean="0"/>
              <a:t>by sending e-mail to:</a:t>
            </a:r>
          </a:p>
          <a:p>
            <a:pPr>
              <a:lnSpc>
                <a:spcPct val="90000"/>
              </a:lnSpc>
              <a:buFont typeface="Wingdings" pitchFamily="2" charset="2"/>
              <a:buNone/>
            </a:pPr>
            <a:endParaRPr lang="en-US" dirty="0" smtClean="0"/>
          </a:p>
          <a:p>
            <a:pPr algn="ctr">
              <a:lnSpc>
                <a:spcPct val="90000"/>
              </a:lnSpc>
              <a:buFont typeface="Wingdings" pitchFamily="2" charset="2"/>
              <a:buNone/>
            </a:pPr>
            <a:r>
              <a:rPr lang="en-US" dirty="0" smtClean="0">
                <a:latin typeface="Courier New" pitchFamily="49" charset="0"/>
                <a:cs typeface="Courier New" pitchFamily="49" charset="0"/>
                <a:hlinkClick r:id="rId3"/>
              </a:rPr>
              <a:t>sipe2015@gmail.com</a:t>
            </a:r>
            <a:endParaRPr lang="en-US" dirty="0"/>
          </a:p>
          <a:p>
            <a:pPr>
              <a:lnSpc>
                <a:spcPct val="80000"/>
              </a:lnSpc>
              <a:buFont typeface="Wingdings" pitchFamily="2" charset="2"/>
              <a:buNone/>
            </a:pPr>
            <a:endParaRPr lang="en-US" dirty="0"/>
          </a:p>
          <a:p>
            <a:pPr>
              <a:lnSpc>
                <a:spcPct val="80000"/>
              </a:lnSpc>
              <a:buFont typeface="Wingdings" pitchFamily="2" charset="2"/>
              <a:buNone/>
            </a:pPr>
            <a:r>
              <a:rPr lang="en-US"/>
              <a:t>All </a:t>
            </a:r>
            <a:r>
              <a:rPr lang="en-US" smtClean="0"/>
              <a:t>questions </a:t>
            </a:r>
            <a:r>
              <a:rPr lang="en-US" dirty="0"/>
              <a:t>will be read out loud and then answered out loud</a:t>
            </a:r>
            <a:r>
              <a:rPr lang="en-US" dirty="0" smtClean="0"/>
              <a:t>.</a:t>
            </a:r>
          </a:p>
          <a:p>
            <a:pPr>
              <a:lnSpc>
                <a:spcPct val="80000"/>
              </a:lnSpc>
              <a:buFont typeface="Wingdings" pitchFamily="2" charset="2"/>
              <a:buNone/>
            </a:pPr>
            <a:endParaRPr lang="en-US" dirty="0"/>
          </a:p>
          <a:p>
            <a:pPr>
              <a:lnSpc>
                <a:spcPct val="80000"/>
              </a:lnSpc>
              <a:buFont typeface="Wingdings" pitchFamily="2" charset="2"/>
              <a:buNone/>
            </a:pPr>
            <a:r>
              <a:rPr lang="en-US" b="1" dirty="0" smtClean="0"/>
              <a:t>PLEASE MUTE YOURSELF.</a:t>
            </a:r>
            <a:endParaRPr lang="en-US" b="1" dirty="0"/>
          </a:p>
        </p:txBody>
      </p:sp>
    </p:spTree>
    <p:extLst>
      <p:ext uri="{BB962C8B-B14F-4D97-AF65-F5344CB8AC3E}">
        <p14:creationId xmlns:p14="http://schemas.microsoft.com/office/powerpoint/2010/main" val="249654222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Onsite: Talent Release Form</a:t>
            </a:r>
            <a:endParaRPr lang="en-US" dirty="0"/>
          </a:p>
        </p:txBody>
      </p:sp>
      <p:sp>
        <p:nvSpPr>
          <p:cNvPr id="3" name="Content Placeholder 2"/>
          <p:cNvSpPr>
            <a:spLocks noGrp="1"/>
          </p:cNvSpPr>
          <p:nvPr>
            <p:ph idx="1"/>
          </p:nvPr>
        </p:nvSpPr>
        <p:spPr/>
        <p:txBody>
          <a:bodyPr/>
          <a:lstStyle/>
          <a:p>
            <a:pPr marL="0" indent="0">
              <a:buNone/>
            </a:pPr>
            <a:r>
              <a:rPr lang="en-US" dirty="0" smtClean="0"/>
              <a:t>If you’re attending onsite, you </a:t>
            </a:r>
            <a:r>
              <a:rPr lang="en-US" b="1" u="sng" dirty="0" smtClean="0"/>
              <a:t>MUST</a:t>
            </a:r>
            <a:r>
              <a:rPr lang="en-US" dirty="0" smtClean="0"/>
              <a:t> do one of the following:</a:t>
            </a:r>
          </a:p>
          <a:p>
            <a:r>
              <a:rPr lang="en-US" dirty="0" smtClean="0"/>
              <a:t>complete and sign the Talent Release Form,</a:t>
            </a:r>
          </a:p>
          <a:p>
            <a:pPr marL="0" indent="0">
              <a:buNone/>
            </a:pPr>
            <a:r>
              <a:rPr lang="en-US" b="1" dirty="0" smtClean="0"/>
              <a:t>OR</a:t>
            </a:r>
          </a:p>
          <a:p>
            <a:r>
              <a:rPr lang="en-US" dirty="0" smtClean="0"/>
              <a:t>sit behind the cameras (where you can’t be seen) and don’t talk at all.</a:t>
            </a:r>
          </a:p>
          <a:p>
            <a:pPr marL="0" indent="0">
              <a:buNone/>
            </a:pPr>
            <a:endParaRPr lang="en-US" dirty="0"/>
          </a:p>
          <a:p>
            <a:pPr marL="0" indent="0">
              <a:buNone/>
            </a:pPr>
            <a:r>
              <a:rPr lang="en-US" dirty="0" smtClean="0"/>
              <a:t>If you aren’t onsite, then </a:t>
            </a:r>
            <a:r>
              <a:rPr lang="en-US" b="1" dirty="0" smtClean="0"/>
              <a:t>PLEASE </a:t>
            </a:r>
            <a:r>
              <a:rPr lang="en-US" b="1" dirty="0"/>
              <a:t>MUTE YOURSELF.</a:t>
            </a:r>
          </a:p>
          <a:p>
            <a:pPr marL="0" indent="0">
              <a:buNone/>
            </a:pPr>
            <a:endParaRPr lang="en-US" dirty="0"/>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14</a:t>
            </a:fld>
            <a:endParaRPr lang="en-US"/>
          </a:p>
        </p:txBody>
      </p:sp>
    </p:spTree>
    <p:extLst>
      <p:ext uri="{BB962C8B-B14F-4D97-AF65-F5344CB8AC3E}">
        <p14:creationId xmlns:p14="http://schemas.microsoft.com/office/powerpoint/2010/main" val="245737700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effectLst>
                  <a:outerShdw blurRad="38100" dist="38100" dir="2700000" algn="tl">
                    <a:srgbClr val="000000">
                      <a:alpha val="43137"/>
                    </a:srgbClr>
                  </a:outerShdw>
                </a:effectLst>
              </a:rPr>
              <a:t>TENTATIVE</a:t>
            </a:r>
            <a:r>
              <a:rPr lang="en-US" dirty="0" smtClean="0">
                <a:effectLst>
                  <a:outerShdw blurRad="38100" dist="38100" dir="2700000" algn="tl">
                    <a:srgbClr val="000000">
                      <a:alpha val="43137"/>
                    </a:srgbClr>
                  </a:outerShdw>
                </a:effectLst>
              </a:rPr>
              <a:t> </a:t>
            </a:r>
            <a:r>
              <a:rPr lang="en-US" dirty="0" smtClean="0"/>
              <a:t>Schedule</a:t>
            </a:r>
            <a:endParaRPr lang="en-US" dirty="0"/>
          </a:p>
        </p:txBody>
      </p:sp>
      <p:sp>
        <p:nvSpPr>
          <p:cNvPr id="3" name="Content Placeholder 2"/>
          <p:cNvSpPr>
            <a:spLocks noGrp="1"/>
          </p:cNvSpPr>
          <p:nvPr>
            <p:ph idx="1"/>
          </p:nvPr>
        </p:nvSpPr>
        <p:spPr>
          <a:xfrm>
            <a:off x="609600" y="1371600"/>
            <a:ext cx="8001000" cy="4648200"/>
          </a:xfrm>
        </p:spPr>
        <p:txBody>
          <a:bodyPr/>
          <a:lstStyle/>
          <a:p>
            <a:pPr marL="0" indent="0">
              <a:spcBef>
                <a:spcPts val="0"/>
              </a:spcBef>
              <a:buNone/>
            </a:pPr>
            <a:r>
              <a:rPr lang="en-US" sz="2200" dirty="0"/>
              <a:t>Tue Jan </a:t>
            </a:r>
            <a:r>
              <a:rPr lang="en-US" sz="2200" dirty="0" smtClean="0"/>
              <a:t>20: Overview: </a:t>
            </a:r>
            <a:r>
              <a:rPr lang="en-US" sz="2200" dirty="0"/>
              <a:t>What the Heck is Supercomputing?</a:t>
            </a:r>
          </a:p>
          <a:p>
            <a:pPr marL="0" indent="0">
              <a:spcBef>
                <a:spcPts val="0"/>
              </a:spcBef>
              <a:buNone/>
            </a:pPr>
            <a:r>
              <a:rPr lang="en-US" sz="2200" dirty="0"/>
              <a:t>Tue </a:t>
            </a:r>
            <a:r>
              <a:rPr lang="en-US" sz="2200" dirty="0" smtClean="0"/>
              <a:t>Jan 27: </a:t>
            </a:r>
            <a:r>
              <a:rPr lang="en-US" sz="2200" dirty="0"/>
              <a:t>The Tyranny of the Storage Hierarchy</a:t>
            </a:r>
          </a:p>
          <a:p>
            <a:pPr marL="0" indent="0">
              <a:spcBef>
                <a:spcPts val="0"/>
              </a:spcBef>
              <a:buNone/>
            </a:pPr>
            <a:r>
              <a:rPr lang="en-US" sz="2200" dirty="0"/>
              <a:t>Tue Feb </a:t>
            </a:r>
            <a:r>
              <a:rPr lang="en-US" sz="2200" dirty="0" smtClean="0"/>
              <a:t>3: </a:t>
            </a:r>
            <a:r>
              <a:rPr lang="en-US" sz="2200" dirty="0"/>
              <a:t>Instruction Level Parallelism</a:t>
            </a:r>
          </a:p>
          <a:p>
            <a:pPr marL="0" indent="0">
              <a:spcBef>
                <a:spcPts val="0"/>
              </a:spcBef>
              <a:buNone/>
            </a:pPr>
            <a:r>
              <a:rPr lang="en-US" sz="2200" dirty="0"/>
              <a:t>Tue </a:t>
            </a:r>
            <a:r>
              <a:rPr lang="en-US" sz="2200" dirty="0" smtClean="0"/>
              <a:t>Feb 10: </a:t>
            </a:r>
            <a:r>
              <a:rPr lang="en-US" sz="2200" dirty="0"/>
              <a:t>Stupid Compiler Tricks</a:t>
            </a:r>
          </a:p>
          <a:p>
            <a:pPr marL="0" indent="0">
              <a:spcBef>
                <a:spcPts val="0"/>
              </a:spcBef>
              <a:buNone/>
            </a:pPr>
            <a:r>
              <a:rPr lang="en-US" sz="2200" dirty="0"/>
              <a:t>Tue </a:t>
            </a:r>
            <a:r>
              <a:rPr lang="en-US" sz="2200" dirty="0" smtClean="0"/>
              <a:t>Feb 17: Shared Memory </a:t>
            </a:r>
            <a:r>
              <a:rPr lang="en-US" sz="2200" dirty="0"/>
              <a:t>Multithreading</a:t>
            </a:r>
          </a:p>
          <a:p>
            <a:pPr marL="0" indent="0">
              <a:spcBef>
                <a:spcPts val="0"/>
              </a:spcBef>
              <a:buNone/>
            </a:pPr>
            <a:r>
              <a:rPr lang="en-US" sz="2200" dirty="0" smtClean="0"/>
              <a:t>Tue March 3: </a:t>
            </a:r>
            <a:r>
              <a:rPr lang="en-US" sz="2200" dirty="0"/>
              <a:t>Distributed Multiprocessing</a:t>
            </a:r>
          </a:p>
          <a:p>
            <a:pPr marL="0" indent="0">
              <a:spcBef>
                <a:spcPts val="0"/>
              </a:spcBef>
              <a:buNone/>
            </a:pPr>
            <a:r>
              <a:rPr lang="en-US" sz="2200" dirty="0"/>
              <a:t>Tue March </a:t>
            </a:r>
            <a:r>
              <a:rPr lang="en-US" sz="2200" dirty="0" smtClean="0"/>
              <a:t>10: </a:t>
            </a:r>
            <a:r>
              <a:rPr lang="en-US" sz="2200" dirty="0"/>
              <a:t>Applications and Types of Parallelism</a:t>
            </a:r>
          </a:p>
          <a:p>
            <a:pPr marL="0" indent="0">
              <a:spcBef>
                <a:spcPts val="0"/>
              </a:spcBef>
              <a:buNone/>
            </a:pPr>
            <a:r>
              <a:rPr lang="en-US" sz="2200" dirty="0" smtClean="0"/>
              <a:t>Tue </a:t>
            </a:r>
            <a:r>
              <a:rPr lang="en-US" sz="2200" dirty="0"/>
              <a:t>March </a:t>
            </a:r>
            <a:r>
              <a:rPr lang="en-US" sz="2200" dirty="0" smtClean="0"/>
              <a:t>17: </a:t>
            </a:r>
            <a:r>
              <a:rPr lang="en-US" sz="2200" b="1" dirty="0"/>
              <a:t>NO SESSION </a:t>
            </a:r>
            <a:r>
              <a:rPr lang="en-US" sz="2200" dirty="0"/>
              <a:t>(OU's Spring Break)</a:t>
            </a:r>
          </a:p>
          <a:p>
            <a:pPr marL="0" indent="0">
              <a:spcBef>
                <a:spcPts val="0"/>
              </a:spcBef>
              <a:buNone/>
            </a:pPr>
            <a:r>
              <a:rPr lang="en-US" sz="2200" dirty="0" smtClean="0"/>
              <a:t>Tue March 24: </a:t>
            </a:r>
            <a:r>
              <a:rPr lang="en-US" sz="2200" b="1" dirty="0" smtClean="0"/>
              <a:t>NO SESSION </a:t>
            </a:r>
            <a:r>
              <a:rPr lang="en-US" sz="2200" dirty="0" smtClean="0"/>
              <a:t>(Henry has a huge grant proposal due)</a:t>
            </a:r>
            <a:endParaRPr lang="en-US" sz="2200" dirty="0"/>
          </a:p>
          <a:p>
            <a:pPr marL="0" indent="0">
              <a:spcBef>
                <a:spcPts val="0"/>
              </a:spcBef>
              <a:buNone/>
            </a:pPr>
            <a:r>
              <a:rPr lang="en-US" sz="2200" dirty="0"/>
              <a:t>Tue March </a:t>
            </a:r>
            <a:r>
              <a:rPr lang="en-US" sz="2200" dirty="0" smtClean="0"/>
              <a:t>31: </a:t>
            </a:r>
            <a:r>
              <a:rPr lang="en-US" sz="2200" dirty="0"/>
              <a:t>Multicore Madness</a:t>
            </a:r>
          </a:p>
          <a:p>
            <a:pPr marL="0" indent="0">
              <a:spcBef>
                <a:spcPts val="0"/>
              </a:spcBef>
              <a:buNone/>
            </a:pPr>
            <a:r>
              <a:rPr lang="en-US" sz="2200" dirty="0" smtClean="0"/>
              <a:t>Tue Apr 7: </a:t>
            </a:r>
            <a:r>
              <a:rPr lang="en-US" sz="2200" dirty="0"/>
              <a:t>High Throughput Computing</a:t>
            </a:r>
          </a:p>
          <a:p>
            <a:pPr marL="0" indent="0">
              <a:spcBef>
                <a:spcPts val="0"/>
              </a:spcBef>
              <a:buNone/>
            </a:pPr>
            <a:r>
              <a:rPr lang="en-US" sz="2200" dirty="0" smtClean="0"/>
              <a:t>Tue </a:t>
            </a:r>
            <a:r>
              <a:rPr lang="en-US" sz="2200" dirty="0"/>
              <a:t>Apr </a:t>
            </a:r>
            <a:r>
              <a:rPr lang="en-US" sz="2200" dirty="0" smtClean="0"/>
              <a:t>14: </a:t>
            </a:r>
            <a:r>
              <a:rPr lang="en-US" sz="2200" dirty="0"/>
              <a:t>GPGPU: Number Crunching in Your Graphics Card</a:t>
            </a:r>
          </a:p>
          <a:p>
            <a:pPr marL="0" indent="0">
              <a:spcBef>
                <a:spcPts val="0"/>
              </a:spcBef>
              <a:buNone/>
            </a:pPr>
            <a:r>
              <a:rPr lang="en-US" sz="2200" dirty="0"/>
              <a:t>Tue Apr </a:t>
            </a:r>
            <a:r>
              <a:rPr lang="en-US" sz="2200" dirty="0" smtClean="0"/>
              <a:t>21: </a:t>
            </a:r>
            <a:r>
              <a:rPr lang="en-US" sz="2200" dirty="0"/>
              <a:t>Grab Bag: Scientific Libraries, I/O Libraries, </a:t>
            </a:r>
            <a:r>
              <a:rPr lang="en-US" sz="2200" dirty="0" smtClean="0"/>
              <a:t>Visualization</a:t>
            </a:r>
            <a:endParaRPr lang="en-US" sz="2200" dirty="0"/>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15</a:t>
            </a:fld>
            <a:endParaRPr lang="en-US"/>
          </a:p>
        </p:txBody>
      </p:sp>
    </p:spTree>
    <p:extLst>
      <p:ext uri="{BB962C8B-B14F-4D97-AF65-F5344CB8AC3E}">
        <p14:creationId xmlns:p14="http://schemas.microsoft.com/office/powerpoint/2010/main" val="266607194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63FE677A-EF37-4970-9B49-8180FA10AF29}" type="slidenum">
              <a:rPr lang="en-US"/>
              <a:pPr/>
              <a:t>16</a:t>
            </a:fld>
            <a:endParaRPr lang="en-US"/>
          </a:p>
        </p:txBody>
      </p:sp>
      <p:sp>
        <p:nvSpPr>
          <p:cNvPr id="468994" name="Rectangle 2"/>
          <p:cNvSpPr>
            <a:spLocks noGrp="1" noChangeArrowheads="1"/>
          </p:cNvSpPr>
          <p:nvPr>
            <p:ph type="title"/>
          </p:nvPr>
        </p:nvSpPr>
        <p:spPr/>
        <p:txBody>
          <a:bodyPr/>
          <a:lstStyle/>
          <a:p>
            <a:r>
              <a:rPr lang="en-US" sz="3600" dirty="0"/>
              <a:t>Thanks for helping!</a:t>
            </a:r>
          </a:p>
        </p:txBody>
      </p:sp>
      <p:sp>
        <p:nvSpPr>
          <p:cNvPr id="468995" name="Rectangle 3"/>
          <p:cNvSpPr>
            <a:spLocks noGrp="1" noChangeArrowheads="1"/>
          </p:cNvSpPr>
          <p:nvPr>
            <p:ph type="body" idx="1"/>
          </p:nvPr>
        </p:nvSpPr>
        <p:spPr/>
        <p:txBody>
          <a:bodyPr/>
          <a:lstStyle/>
          <a:p>
            <a:pPr>
              <a:lnSpc>
                <a:spcPct val="90000"/>
              </a:lnSpc>
            </a:pPr>
            <a:r>
              <a:rPr lang="en-US" dirty="0" smtClean="0"/>
              <a:t>OU IT</a:t>
            </a:r>
          </a:p>
          <a:p>
            <a:pPr lvl="1">
              <a:lnSpc>
                <a:spcPct val="90000"/>
              </a:lnSpc>
            </a:pPr>
            <a:r>
              <a:rPr lang="en-US" dirty="0" smtClean="0"/>
              <a:t>OSCER </a:t>
            </a:r>
            <a:r>
              <a:rPr lang="en-US" dirty="0"/>
              <a:t>operations staff (Brandon George, Dave Akin, Brett Zimmerman, Josh </a:t>
            </a:r>
            <a:r>
              <a:rPr lang="en-US" dirty="0" smtClean="0"/>
              <a:t>Alexander, Patrick Calhoun)</a:t>
            </a:r>
          </a:p>
          <a:p>
            <a:pPr lvl="1">
              <a:lnSpc>
                <a:spcPct val="90000"/>
              </a:lnSpc>
            </a:pPr>
            <a:r>
              <a:rPr lang="en-US" dirty="0" smtClean="0"/>
              <a:t>Horst </a:t>
            </a:r>
            <a:r>
              <a:rPr lang="en-US" dirty="0" err="1" smtClean="0"/>
              <a:t>Severini</a:t>
            </a:r>
            <a:r>
              <a:rPr lang="en-US" dirty="0" smtClean="0"/>
              <a:t>, OSCER Associate Director for Remote &amp; Heterogeneous Computing</a:t>
            </a:r>
          </a:p>
          <a:p>
            <a:pPr lvl="1">
              <a:lnSpc>
                <a:spcPct val="90000"/>
              </a:lnSpc>
            </a:pPr>
            <a:r>
              <a:rPr lang="en-US" dirty="0" smtClean="0"/>
              <a:t>Debi </a:t>
            </a:r>
            <a:r>
              <a:rPr lang="en-US" dirty="0" err="1" smtClean="0"/>
              <a:t>Gentis</a:t>
            </a:r>
            <a:r>
              <a:rPr lang="en-US" dirty="0" smtClean="0"/>
              <a:t>, OSCER Coordinator</a:t>
            </a:r>
            <a:endParaRPr lang="en-US" dirty="0"/>
          </a:p>
          <a:p>
            <a:pPr lvl="1">
              <a:lnSpc>
                <a:spcPct val="90000"/>
              </a:lnSpc>
            </a:pPr>
            <a:r>
              <a:rPr lang="en-US" dirty="0" smtClean="0"/>
              <a:t>Jim Summers</a:t>
            </a:r>
          </a:p>
          <a:p>
            <a:pPr lvl="1">
              <a:lnSpc>
                <a:spcPct val="90000"/>
              </a:lnSpc>
            </a:pPr>
            <a:r>
              <a:rPr lang="en-US" dirty="0" smtClean="0"/>
              <a:t>The OU IT network team</a:t>
            </a:r>
            <a:endParaRPr lang="en-US" dirty="0"/>
          </a:p>
          <a:p>
            <a:pPr>
              <a:lnSpc>
                <a:spcPct val="90000"/>
              </a:lnSpc>
            </a:pPr>
            <a:r>
              <a:rPr lang="en-US" dirty="0" smtClean="0"/>
              <a:t>James Deaton</a:t>
            </a:r>
            <a:r>
              <a:rPr lang="en-US" dirty="0"/>
              <a:t>, Skyler </a:t>
            </a:r>
            <a:r>
              <a:rPr lang="en-US" dirty="0" smtClean="0"/>
              <a:t>Donahue, Jeremy Wright </a:t>
            </a:r>
            <a:r>
              <a:rPr lang="en-US" dirty="0"/>
              <a:t>and Steven </a:t>
            </a:r>
            <a:r>
              <a:rPr lang="en-US" dirty="0" smtClean="0"/>
              <a:t>Haldeman, </a:t>
            </a:r>
            <a:r>
              <a:rPr lang="en-US" dirty="0" err="1" smtClean="0"/>
              <a:t>OneNet</a:t>
            </a:r>
            <a:endParaRPr lang="en-US" dirty="0" smtClean="0"/>
          </a:p>
          <a:p>
            <a:pPr>
              <a:lnSpc>
                <a:spcPct val="90000"/>
              </a:lnSpc>
            </a:pPr>
            <a:r>
              <a:rPr lang="en-US" dirty="0" smtClean="0"/>
              <a:t>Kay Avila, U Iowa</a:t>
            </a:r>
          </a:p>
          <a:p>
            <a:pPr>
              <a:lnSpc>
                <a:spcPct val="90000"/>
              </a:lnSpc>
            </a:pPr>
            <a:r>
              <a:rPr lang="en-US" dirty="0" smtClean="0"/>
              <a:t>Stephen Harrell, Purdue U</a:t>
            </a:r>
          </a:p>
        </p:txBody>
      </p:sp>
    </p:spTree>
    <p:extLst>
      <p:ext uri="{BB962C8B-B14F-4D97-AF65-F5344CB8AC3E}">
        <p14:creationId xmlns:p14="http://schemas.microsoft.com/office/powerpoint/2010/main" val="426206888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9A66C146-843B-48F7-A792-92EF9FF3154A}" type="slidenum">
              <a:rPr lang="en-US"/>
              <a:pPr/>
              <a:t>17</a:t>
            </a:fld>
            <a:endParaRPr lang="en-US"/>
          </a:p>
        </p:txBody>
      </p:sp>
      <p:sp>
        <p:nvSpPr>
          <p:cNvPr id="537602" name="Rectangle 2"/>
          <p:cNvSpPr>
            <a:spLocks noGrp="1" noChangeArrowheads="1"/>
          </p:cNvSpPr>
          <p:nvPr>
            <p:ph type="title"/>
          </p:nvPr>
        </p:nvSpPr>
        <p:spPr/>
        <p:txBody>
          <a:bodyPr/>
          <a:lstStyle/>
          <a:p>
            <a:r>
              <a:rPr lang="en-US" sz="3600"/>
              <a:t>This is an experiment!</a:t>
            </a:r>
          </a:p>
        </p:txBody>
      </p:sp>
      <p:sp>
        <p:nvSpPr>
          <p:cNvPr id="537603" name="Rectangle 3"/>
          <p:cNvSpPr>
            <a:spLocks noGrp="1" noChangeArrowheads="1"/>
          </p:cNvSpPr>
          <p:nvPr>
            <p:ph type="body" idx="1"/>
          </p:nvPr>
        </p:nvSpPr>
        <p:spPr/>
        <p:txBody>
          <a:bodyPr/>
          <a:lstStyle/>
          <a:p>
            <a:pPr>
              <a:buFont typeface="Wingdings" pitchFamily="2" charset="2"/>
              <a:buNone/>
            </a:pPr>
            <a:r>
              <a:rPr lang="en-US" dirty="0"/>
              <a:t>It’s the nature of these kinds of videoconferences that </a:t>
            </a:r>
            <a:r>
              <a:rPr lang="en-US" b="1" dirty="0"/>
              <a:t>FAILURES ARE GUARANTEED TO HAPPEN!       NO PROMISES!</a:t>
            </a:r>
          </a:p>
          <a:p>
            <a:pPr>
              <a:buFont typeface="Wingdings" pitchFamily="2" charset="2"/>
              <a:buNone/>
            </a:pPr>
            <a:r>
              <a:rPr lang="en-US" dirty="0"/>
              <a:t>So, please bear with us. Hopefully everything will work out well enough.</a:t>
            </a:r>
          </a:p>
          <a:p>
            <a:pPr>
              <a:buFont typeface="Wingdings" pitchFamily="2" charset="2"/>
              <a:buNone/>
            </a:pPr>
            <a:r>
              <a:rPr lang="en-US" dirty="0"/>
              <a:t>If you lose your connection, you can retry the same kind of connection, or try connecting another way.</a:t>
            </a:r>
          </a:p>
          <a:p>
            <a:pPr>
              <a:buFont typeface="Wingdings" pitchFamily="2" charset="2"/>
              <a:buNone/>
            </a:pPr>
            <a:r>
              <a:rPr lang="en-US" dirty="0"/>
              <a:t>Remember, if all else fails, you always have the toll free phone bridge to fall back on</a:t>
            </a:r>
            <a:r>
              <a:rPr lang="en-US" dirty="0" smtClean="0"/>
              <a:t>.</a:t>
            </a:r>
          </a:p>
          <a:p>
            <a:pPr>
              <a:buFont typeface="Wingdings" pitchFamily="2" charset="2"/>
              <a:buNone/>
            </a:pPr>
            <a:endParaRPr lang="en-US" dirty="0"/>
          </a:p>
          <a:p>
            <a:pPr>
              <a:buNone/>
            </a:pPr>
            <a:r>
              <a:rPr lang="en-US" b="1" dirty="0"/>
              <a:t>PLEASE MUTE YOURSELF</a:t>
            </a:r>
            <a:r>
              <a:rPr lang="en-US" b="1" dirty="0" smtClean="0"/>
              <a:t>.</a:t>
            </a:r>
            <a:endParaRPr lang="en-US" b="1" dirty="0"/>
          </a:p>
        </p:txBody>
      </p:sp>
    </p:spTree>
    <p:extLst>
      <p:ext uri="{BB962C8B-B14F-4D97-AF65-F5344CB8AC3E}">
        <p14:creationId xmlns:p14="http://schemas.microsoft.com/office/powerpoint/2010/main" val="55251406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in 2015!</a:t>
            </a:r>
            <a:endParaRPr lang="en-US" dirty="0"/>
          </a:p>
        </p:txBody>
      </p:sp>
      <p:sp>
        <p:nvSpPr>
          <p:cNvPr id="3" name="Content Placeholder 2"/>
          <p:cNvSpPr>
            <a:spLocks noGrp="1"/>
          </p:cNvSpPr>
          <p:nvPr>
            <p:ph idx="1"/>
          </p:nvPr>
        </p:nvSpPr>
        <p:spPr>
          <a:xfrm>
            <a:off x="392112" y="1339056"/>
            <a:ext cx="8478838" cy="4648200"/>
          </a:xfrm>
        </p:spPr>
        <p:txBody>
          <a:bodyPr/>
          <a:lstStyle/>
          <a:p>
            <a:pPr marL="457200" indent="-457200">
              <a:spcBef>
                <a:spcPts val="0"/>
              </a:spcBef>
              <a:buClrTx/>
              <a:buSzPct val="100000"/>
              <a:buNone/>
            </a:pPr>
            <a:r>
              <a:rPr lang="en-US" sz="1900" dirty="0" smtClean="0"/>
              <a:t>Linux Clusters Institute workshop May 18-22 2015 @ OU</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3"/>
              </a:rPr>
              <a:t>http://www.linuxclustersinstitute.org/workshops/</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Great Plains Network Annual Meeting, May 27-29, Kansas City</a:t>
            </a:r>
          </a:p>
          <a:p>
            <a:pPr marL="457200" indent="-457200">
              <a:spcBef>
                <a:spcPts val="0"/>
              </a:spcBef>
              <a:buClrTx/>
              <a:buSzPct val="100000"/>
              <a:buNone/>
            </a:pPr>
            <a:r>
              <a:rPr lang="en-US" sz="1900" dirty="0"/>
              <a:t>Advanced Cyberinfrastructure Research &amp; Education Facilitators (ACI-REF) Virtual </a:t>
            </a:r>
            <a:r>
              <a:rPr lang="en-US" sz="1900" dirty="0" smtClean="0"/>
              <a:t>Residency May 31 - June 6 2015</a:t>
            </a:r>
          </a:p>
          <a:p>
            <a:pPr marL="457200" indent="-457200">
              <a:spcBef>
                <a:spcPts val="0"/>
              </a:spcBef>
              <a:buClrTx/>
              <a:buSzPct val="100000"/>
              <a:buNone/>
            </a:pPr>
            <a:r>
              <a:rPr lang="en-US" sz="1900" dirty="0" smtClean="0"/>
              <a:t>XSEDE2015, July 26-30, St. Louis MO</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4"/>
              </a:rPr>
              <a:t>https://conferences.xsede.org/xsede15</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IEEE Cluster 2015, Sep 23-27, Chicago IL</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5"/>
              </a:rPr>
              <a:t>http://www.mcs.anl.gov/ieeecluster2015/</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OKLAHOMA SUPERCOMPUTING SYMPOSIUM 2015, </a:t>
            </a:r>
            <a:r>
              <a:rPr lang="en-US" sz="1900" b="1" dirty="0" smtClean="0"/>
              <a:t>Sep 22-23 2015 </a:t>
            </a:r>
            <a:r>
              <a:rPr lang="en-US" sz="1900" dirty="0" smtClean="0"/>
              <a:t>@ OU</a:t>
            </a:r>
          </a:p>
          <a:p>
            <a:pPr marL="457200" indent="-457200">
              <a:spcBef>
                <a:spcPts val="0"/>
              </a:spcBef>
              <a:buClrTx/>
              <a:buSzPct val="100000"/>
              <a:buNone/>
            </a:pPr>
            <a:r>
              <a:rPr lang="en-US" sz="1900" dirty="0" smtClean="0"/>
              <a:t>SC13, Nov 15-20 2015, Austin TX</a:t>
            </a:r>
          </a:p>
          <a:p>
            <a:pPr marL="457200" indent="-457200">
              <a:spcBef>
                <a:spcPts val="0"/>
              </a:spcBef>
              <a:buClrTx/>
              <a:buSzPct val="100000"/>
              <a:buNone/>
            </a:pPr>
            <a:r>
              <a:rPr lang="en-US" sz="1900" dirty="0"/>
              <a:t>	</a:t>
            </a:r>
            <a:r>
              <a:rPr lang="en-US" sz="1500" dirty="0">
                <a:latin typeface="Courier New" panose="02070309020205020404" pitchFamily="49" charset="0"/>
                <a:cs typeface="Courier New" panose="02070309020205020404" pitchFamily="49" charset="0"/>
                <a:hlinkClick r:id="rId6"/>
              </a:rPr>
              <a:t>http://sc15.supercomputing.org/</a:t>
            </a:r>
            <a:endParaRPr lang="en-US" sz="1500" dirty="0">
              <a:latin typeface="Courier New" panose="02070309020205020404" pitchFamily="49" charset="0"/>
              <a:cs typeface="Courier New" panose="02070309020205020404" pitchFamily="49" charset="0"/>
            </a:endParaRPr>
          </a:p>
          <a:p>
            <a:pPr marL="457200" indent="-457200">
              <a:spcBef>
                <a:spcPts val="0"/>
              </a:spcBef>
              <a:buClrTx/>
              <a:buSzPct val="100000"/>
              <a:buNone/>
            </a:pPr>
            <a:endParaRPr lang="en-US" sz="1400" b="1" dirty="0" smtClean="0"/>
          </a:p>
          <a:p>
            <a:pPr marL="457200" indent="-457200">
              <a:spcBef>
                <a:spcPts val="0"/>
              </a:spcBef>
              <a:buClrTx/>
              <a:buSzPct val="100000"/>
              <a:buNone/>
            </a:pPr>
            <a:r>
              <a:rPr lang="en-US" b="1" dirty="0" smtClean="0"/>
              <a:t>PLEASE </a:t>
            </a:r>
            <a:r>
              <a:rPr lang="en-US" b="1" dirty="0"/>
              <a:t>MUTE YOURSELF.</a:t>
            </a:r>
          </a:p>
          <a:p>
            <a:pPr marL="457200" indent="-457200">
              <a:spcBef>
                <a:spcPts val="0"/>
              </a:spcBef>
              <a:buClrTx/>
              <a:buSzPct val="100000"/>
              <a:buNone/>
            </a:pPr>
            <a:endParaRPr lang="en-US" sz="15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18</a:t>
            </a:fld>
            <a:endParaRPr lang="en-US"/>
          </a:p>
        </p:txBody>
      </p:sp>
    </p:spTree>
    <p:extLst>
      <p:ext uri="{BB962C8B-B14F-4D97-AF65-F5344CB8AC3E}">
        <p14:creationId xmlns:p14="http://schemas.microsoft.com/office/powerpoint/2010/main" val="316720392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ea typeface="ＭＳ Ｐゴシック" pitchFamily="1" charset="-128"/>
              </a:rPr>
              <a:t>Outline</a:t>
            </a:r>
          </a:p>
        </p:txBody>
      </p:sp>
      <p:sp>
        <p:nvSpPr>
          <p:cNvPr id="38915" name="Rectangle 3"/>
          <p:cNvSpPr>
            <a:spLocks noGrp="1" noChangeArrowheads="1"/>
          </p:cNvSpPr>
          <p:nvPr>
            <p:ph idx="1"/>
          </p:nvPr>
        </p:nvSpPr>
        <p:spPr>
          <a:xfrm>
            <a:off x="381000" y="1371600"/>
            <a:ext cx="8382000" cy="4648200"/>
          </a:xfrm>
        </p:spPr>
        <p:txBody>
          <a:bodyPr/>
          <a:lstStyle/>
          <a:p>
            <a:r>
              <a:rPr lang="en-US" dirty="0" smtClean="0">
                <a:ea typeface="ＭＳ Ｐゴシック" pitchFamily="1" charset="-128"/>
              </a:rPr>
              <a:t>The Desert Islands Analogy</a:t>
            </a:r>
          </a:p>
          <a:p>
            <a:r>
              <a:rPr lang="en-US" dirty="0" smtClean="0">
                <a:ea typeface="ＭＳ Ｐゴシック" pitchFamily="1" charset="-128"/>
              </a:rPr>
              <a:t>Distributed Parallelism</a:t>
            </a:r>
          </a:p>
          <a:p>
            <a:r>
              <a:rPr lang="en-US" dirty="0" smtClean="0">
                <a:ea typeface="ＭＳ Ｐゴシック" pitchFamily="1" charset="-128"/>
              </a:rPr>
              <a:t>MPI</a:t>
            </a:r>
          </a:p>
        </p:txBody>
      </p:sp>
      <p:sp>
        <p:nvSpPr>
          <p:cNvPr id="3891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38917" name="Slide Number Placeholder 4"/>
          <p:cNvSpPr>
            <a:spLocks noGrp="1"/>
          </p:cNvSpPr>
          <p:nvPr>
            <p:ph type="sldNum" sz="quarter" idx="11"/>
          </p:nvPr>
        </p:nvSpPr>
        <p:spPr>
          <a:noFill/>
        </p:spPr>
        <p:txBody>
          <a:bodyPr/>
          <a:lstStyle/>
          <a:p>
            <a:fld id="{75774010-0DEF-4837-94FF-70614DBF6A7F}" type="slidenum">
              <a:rPr lang="en-US"/>
              <a:pPr/>
              <a:t>19</a:t>
            </a:fld>
            <a:endParaRPr lang="en-US"/>
          </a:p>
        </p:txBody>
      </p:sp>
    </p:spTree>
    <p:custDataLst>
      <p:tags r:id="rId1"/>
    </p:custDataLst>
    <p:extLst>
      <p:ext uri="{BB962C8B-B14F-4D97-AF65-F5344CB8AC3E}">
        <p14:creationId xmlns:p14="http://schemas.microsoft.com/office/powerpoint/2010/main" val="3729358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BAF78582-057A-4635-8143-9FB397AB0807}" type="slidenum">
              <a:rPr lang="en-US"/>
              <a:pPr/>
              <a:t>2</a:t>
            </a:fld>
            <a:endParaRPr lang="en-US"/>
          </a:p>
        </p:txBody>
      </p:sp>
      <p:sp>
        <p:nvSpPr>
          <p:cNvPr id="450562" name="Rectangle 2"/>
          <p:cNvSpPr>
            <a:spLocks noGrp="1" noChangeArrowheads="1"/>
          </p:cNvSpPr>
          <p:nvPr>
            <p:ph type="title"/>
          </p:nvPr>
        </p:nvSpPr>
        <p:spPr/>
        <p:txBody>
          <a:bodyPr/>
          <a:lstStyle/>
          <a:p>
            <a:r>
              <a:rPr lang="en-US" sz="3600" dirty="0"/>
              <a:t>This is an experiment!</a:t>
            </a:r>
          </a:p>
        </p:txBody>
      </p:sp>
      <p:sp>
        <p:nvSpPr>
          <p:cNvPr id="450563" name="Rectangle 3"/>
          <p:cNvSpPr>
            <a:spLocks noGrp="1" noChangeArrowheads="1"/>
          </p:cNvSpPr>
          <p:nvPr>
            <p:ph type="body" idx="1"/>
          </p:nvPr>
        </p:nvSpPr>
        <p:spPr/>
        <p:txBody>
          <a:bodyPr/>
          <a:lstStyle/>
          <a:p>
            <a:pPr>
              <a:buFont typeface="Wingdings" pitchFamily="2" charset="2"/>
              <a:buNone/>
            </a:pPr>
            <a:r>
              <a:rPr lang="en-US"/>
              <a:t>It’s the nature of these kinds of videoconferences that </a:t>
            </a:r>
            <a:r>
              <a:rPr lang="en-US" b="1"/>
              <a:t>FAILURES ARE GUARANTEED TO HAPPEN!       NO PROMISES!</a:t>
            </a:r>
          </a:p>
          <a:p>
            <a:pPr>
              <a:buFont typeface="Wingdings" pitchFamily="2" charset="2"/>
              <a:buNone/>
            </a:pPr>
            <a:r>
              <a:rPr lang="en-US"/>
              <a:t>So, please bear with us. Hopefully everything will work out well enough.</a:t>
            </a:r>
          </a:p>
          <a:p>
            <a:pPr>
              <a:buFont typeface="Wingdings" pitchFamily="2" charset="2"/>
              <a:buNone/>
            </a:pPr>
            <a:r>
              <a:rPr lang="en-US"/>
              <a:t>If you lose your connection, you can retry the same kind of connection, or try connecting another way.</a:t>
            </a:r>
          </a:p>
          <a:p>
            <a:pPr>
              <a:buFont typeface="Wingdings" pitchFamily="2" charset="2"/>
              <a:buNone/>
            </a:pPr>
            <a:r>
              <a:rPr lang="en-US"/>
              <a:t>Remember, if all else fails, you always have the toll free phone bridge to fall back on.</a:t>
            </a:r>
          </a:p>
        </p:txBody>
      </p:sp>
    </p:spTree>
    <p:extLst>
      <p:ext uri="{BB962C8B-B14F-4D97-AF65-F5344CB8AC3E}">
        <p14:creationId xmlns:p14="http://schemas.microsoft.com/office/powerpoint/2010/main" val="407947645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914400" y="1295400"/>
            <a:ext cx="7772400" cy="1866900"/>
          </a:xfrm>
        </p:spPr>
        <p:txBody>
          <a:bodyPr/>
          <a:lstStyle/>
          <a:p>
            <a:r>
              <a:rPr lang="en-US" sz="6000" smtClean="0">
                <a:ea typeface="ＭＳ Ｐゴシック" pitchFamily="1" charset="-128"/>
              </a:rPr>
              <a:t>The Desert Islands </a:t>
            </a:r>
            <a:br>
              <a:rPr lang="en-US" sz="6000" smtClean="0">
                <a:ea typeface="ＭＳ Ｐゴシック" pitchFamily="1" charset="-128"/>
              </a:rPr>
            </a:br>
            <a:r>
              <a:rPr lang="en-US" sz="6000" smtClean="0">
                <a:ea typeface="ＭＳ Ｐゴシック" pitchFamily="1" charset="-128"/>
              </a:rPr>
              <a:t>Analogy</a:t>
            </a:r>
          </a:p>
        </p:txBody>
      </p:sp>
      <p:pic>
        <p:nvPicPr>
          <p:cNvPr id="39939" name="Picture 3"/>
          <p:cNvPicPr>
            <a:picLocks noChangeAspect="1" noChangeArrowheads="1"/>
          </p:cNvPicPr>
          <p:nvPr/>
        </p:nvPicPr>
        <p:blipFill>
          <a:blip r:embed="rId2" cstate="print"/>
          <a:srcRect/>
          <a:stretch>
            <a:fillRect/>
          </a:stretch>
        </p:blipFill>
        <p:spPr bwMode="auto">
          <a:xfrm>
            <a:off x="1295400" y="4343400"/>
            <a:ext cx="1657350" cy="1797050"/>
          </a:xfrm>
          <a:prstGeom prst="rect">
            <a:avLst/>
          </a:prstGeom>
          <a:noFill/>
          <a:ln w="9525">
            <a:noFill/>
            <a:miter lim="800000"/>
            <a:headEnd/>
            <a:tailEnd/>
          </a:ln>
        </p:spPr>
      </p:pic>
      <p:pic>
        <p:nvPicPr>
          <p:cNvPr id="39940" name="Picture 4"/>
          <p:cNvPicPr>
            <a:picLocks noChangeAspect="1" noChangeArrowheads="1"/>
          </p:cNvPicPr>
          <p:nvPr/>
        </p:nvPicPr>
        <p:blipFill>
          <a:blip r:embed="rId3" cstate="print"/>
          <a:srcRect/>
          <a:stretch>
            <a:fillRect/>
          </a:stretch>
        </p:blipFill>
        <p:spPr bwMode="auto">
          <a:xfrm>
            <a:off x="6400800" y="4724400"/>
            <a:ext cx="1447800" cy="1233488"/>
          </a:xfrm>
          <a:prstGeom prst="rect">
            <a:avLst/>
          </a:prstGeom>
          <a:noFill/>
          <a:ln w="9525">
            <a:noFill/>
            <a:miter lim="800000"/>
            <a:headEnd/>
            <a:tailEnd/>
          </a:ln>
        </p:spPr>
      </p:pic>
    </p:spTree>
    <p:extLst>
      <p:ext uri="{BB962C8B-B14F-4D97-AF65-F5344CB8AC3E}">
        <p14:creationId xmlns:p14="http://schemas.microsoft.com/office/powerpoint/2010/main" val="3449711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ea typeface="ＭＳ Ｐゴシック" pitchFamily="1" charset="-128"/>
              </a:rPr>
              <a:t>An Island Hut</a:t>
            </a:r>
          </a:p>
        </p:txBody>
      </p:sp>
      <p:sp>
        <p:nvSpPr>
          <p:cNvPr id="40963" name="Rectangle 3"/>
          <p:cNvSpPr>
            <a:spLocks noGrp="1" noChangeArrowheads="1"/>
          </p:cNvSpPr>
          <p:nvPr>
            <p:ph idx="1"/>
          </p:nvPr>
        </p:nvSpPr>
        <p:spPr>
          <a:xfrm>
            <a:off x="533400" y="1295400"/>
            <a:ext cx="6096000" cy="5029200"/>
          </a:xfrm>
        </p:spPr>
        <p:txBody>
          <a:bodyPr/>
          <a:lstStyle/>
          <a:p>
            <a:r>
              <a:rPr lang="en-US" smtClean="0">
                <a:ea typeface="ＭＳ Ｐゴシック" pitchFamily="1" charset="-128"/>
              </a:rPr>
              <a:t>Imagine you’re on an island in a little hut.</a:t>
            </a:r>
          </a:p>
          <a:p>
            <a:r>
              <a:rPr lang="en-US" smtClean="0">
                <a:ea typeface="ＭＳ Ｐゴシック" pitchFamily="1" charset="-128"/>
              </a:rPr>
              <a:t>Inside the hut is a desk.</a:t>
            </a:r>
          </a:p>
          <a:p>
            <a:r>
              <a:rPr lang="en-US" smtClean="0">
                <a:ea typeface="ＭＳ Ｐゴシック" pitchFamily="1" charset="-128"/>
              </a:rPr>
              <a:t>On the desk is:</a:t>
            </a:r>
          </a:p>
          <a:p>
            <a:pPr lvl="1"/>
            <a:r>
              <a:rPr lang="en-US" smtClean="0">
                <a:ea typeface="ＭＳ Ｐゴシック" pitchFamily="1" charset="-128"/>
              </a:rPr>
              <a:t>a </a:t>
            </a:r>
            <a:r>
              <a:rPr lang="en-US" b="1" u="sng" smtClean="0">
                <a:solidFill>
                  <a:schemeClr val="folHlink"/>
                </a:solidFill>
                <a:ea typeface="ＭＳ Ｐゴシック" pitchFamily="1" charset="-128"/>
              </a:rPr>
              <a:t>phone</a:t>
            </a:r>
            <a:r>
              <a:rPr lang="en-US" smtClean="0">
                <a:ea typeface="ＭＳ Ｐゴシック" pitchFamily="1" charset="-128"/>
              </a:rPr>
              <a:t>;</a:t>
            </a:r>
          </a:p>
          <a:p>
            <a:pPr lvl="1"/>
            <a:r>
              <a:rPr lang="en-US" smtClean="0">
                <a:ea typeface="ＭＳ Ｐゴシック" pitchFamily="1" charset="-128"/>
              </a:rPr>
              <a:t>a </a:t>
            </a:r>
            <a:r>
              <a:rPr lang="en-US" b="1" u="sng" smtClean="0">
                <a:solidFill>
                  <a:schemeClr val="folHlink"/>
                </a:solidFill>
                <a:ea typeface="ＭＳ Ｐゴシック" pitchFamily="1" charset="-128"/>
              </a:rPr>
              <a:t>pencil</a:t>
            </a:r>
            <a:r>
              <a:rPr lang="en-US" smtClean="0">
                <a:ea typeface="ＭＳ Ｐゴシック" pitchFamily="1" charset="-128"/>
              </a:rPr>
              <a:t>;</a:t>
            </a:r>
          </a:p>
          <a:p>
            <a:pPr lvl="1"/>
            <a:r>
              <a:rPr lang="en-US" smtClean="0">
                <a:ea typeface="ＭＳ Ｐゴシック" pitchFamily="1" charset="-128"/>
              </a:rPr>
              <a:t>a </a:t>
            </a:r>
            <a:r>
              <a:rPr lang="en-US" b="1" u="sng" smtClean="0">
                <a:solidFill>
                  <a:schemeClr val="folHlink"/>
                </a:solidFill>
                <a:ea typeface="ＭＳ Ｐゴシック" pitchFamily="1" charset="-128"/>
              </a:rPr>
              <a:t>calculator</a:t>
            </a:r>
            <a:r>
              <a:rPr lang="en-US" smtClean="0">
                <a:ea typeface="ＭＳ Ｐゴシック" pitchFamily="1" charset="-128"/>
              </a:rPr>
              <a:t>;</a:t>
            </a:r>
          </a:p>
          <a:p>
            <a:pPr lvl="1"/>
            <a:r>
              <a:rPr lang="en-US" smtClean="0">
                <a:ea typeface="ＭＳ Ｐゴシック" pitchFamily="1" charset="-128"/>
              </a:rPr>
              <a:t>a piece of paper with </a:t>
            </a:r>
            <a:r>
              <a:rPr lang="en-US" b="1" u="sng" smtClean="0">
                <a:solidFill>
                  <a:schemeClr val="folHlink"/>
                </a:solidFill>
                <a:ea typeface="ＭＳ Ｐゴシック" pitchFamily="1" charset="-128"/>
              </a:rPr>
              <a:t>instructions</a:t>
            </a:r>
            <a:r>
              <a:rPr lang="en-US" smtClean="0">
                <a:ea typeface="ＭＳ Ｐゴシック" pitchFamily="1" charset="-128"/>
              </a:rPr>
              <a:t>;</a:t>
            </a:r>
          </a:p>
          <a:p>
            <a:pPr lvl="1"/>
            <a:r>
              <a:rPr lang="en-US" smtClean="0">
                <a:ea typeface="ＭＳ Ｐゴシック" pitchFamily="1" charset="-128"/>
              </a:rPr>
              <a:t>a piece of paper with </a:t>
            </a:r>
            <a:r>
              <a:rPr lang="en-US" b="1" u="sng" smtClean="0">
                <a:solidFill>
                  <a:schemeClr val="folHlink"/>
                </a:solidFill>
                <a:ea typeface="ＭＳ Ｐゴシック" pitchFamily="1" charset="-128"/>
              </a:rPr>
              <a:t>numbers</a:t>
            </a:r>
            <a:r>
              <a:rPr lang="en-US" smtClean="0">
                <a:ea typeface="ＭＳ Ｐゴシック" pitchFamily="1" charset="-128"/>
              </a:rPr>
              <a:t> (data).</a:t>
            </a:r>
          </a:p>
          <a:p>
            <a:endParaRPr lang="en-US" smtClean="0">
              <a:ea typeface="ＭＳ Ｐゴシック" pitchFamily="1" charset="-128"/>
            </a:endParaRPr>
          </a:p>
        </p:txBody>
      </p:sp>
      <p:sp>
        <p:nvSpPr>
          <p:cNvPr id="409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0965" name="Slide Number Placeholder 4"/>
          <p:cNvSpPr>
            <a:spLocks noGrp="1"/>
          </p:cNvSpPr>
          <p:nvPr>
            <p:ph type="sldNum" sz="quarter" idx="11"/>
          </p:nvPr>
        </p:nvSpPr>
        <p:spPr>
          <a:noFill/>
        </p:spPr>
        <p:txBody>
          <a:bodyPr/>
          <a:lstStyle/>
          <a:p>
            <a:fld id="{4AAA3566-4666-4336-A975-3270970246EF}" type="slidenum">
              <a:rPr lang="en-US"/>
              <a:pPr/>
              <a:t>21</a:t>
            </a:fld>
            <a:endParaRPr lang="en-US"/>
          </a:p>
        </p:txBody>
      </p:sp>
      <p:pic>
        <p:nvPicPr>
          <p:cNvPr id="40966" name="Picture 4"/>
          <p:cNvPicPr>
            <a:picLocks noChangeAspect="1" noChangeArrowheads="1"/>
          </p:cNvPicPr>
          <p:nvPr/>
        </p:nvPicPr>
        <p:blipFill>
          <a:blip r:embed="rId2" cstate="print"/>
          <a:srcRect/>
          <a:stretch>
            <a:fillRect/>
          </a:stretch>
        </p:blipFill>
        <p:spPr bwMode="auto">
          <a:xfrm>
            <a:off x="5181600" y="2133600"/>
            <a:ext cx="1657350" cy="1797050"/>
          </a:xfrm>
          <a:prstGeom prst="rect">
            <a:avLst/>
          </a:prstGeom>
          <a:noFill/>
          <a:ln w="9525">
            <a:noFill/>
            <a:miter lim="800000"/>
            <a:headEnd/>
            <a:tailEnd/>
          </a:ln>
        </p:spPr>
      </p:pic>
      <p:pic>
        <p:nvPicPr>
          <p:cNvPr id="40967" name="Picture 5"/>
          <p:cNvPicPr>
            <a:picLocks noChangeAspect="1" noChangeArrowheads="1"/>
          </p:cNvPicPr>
          <p:nvPr/>
        </p:nvPicPr>
        <p:blipFill>
          <a:blip r:embed="rId3" cstate="print"/>
          <a:srcRect/>
          <a:stretch>
            <a:fillRect/>
          </a:stretch>
        </p:blipFill>
        <p:spPr bwMode="auto">
          <a:xfrm>
            <a:off x="3429000" y="2362200"/>
            <a:ext cx="1447800" cy="1233488"/>
          </a:xfrm>
          <a:prstGeom prst="rect">
            <a:avLst/>
          </a:prstGeom>
          <a:noFill/>
          <a:ln w="9525">
            <a:noFill/>
            <a:miter lim="800000"/>
            <a:headEnd/>
            <a:tailEnd/>
          </a:ln>
        </p:spPr>
      </p:pic>
      <p:pic>
        <p:nvPicPr>
          <p:cNvPr id="40968" name="Picture 6" descr="MCj04242240000[1]"/>
          <p:cNvPicPr>
            <a:picLocks noChangeAspect="1" noChangeArrowheads="1"/>
          </p:cNvPicPr>
          <p:nvPr/>
        </p:nvPicPr>
        <p:blipFill>
          <a:blip r:embed="rId4" cstate="print"/>
          <a:srcRect/>
          <a:stretch>
            <a:fillRect/>
          </a:stretch>
        </p:blipFill>
        <p:spPr bwMode="auto">
          <a:xfrm>
            <a:off x="2819400" y="2895600"/>
            <a:ext cx="379413" cy="544513"/>
          </a:xfrm>
          <a:prstGeom prst="rect">
            <a:avLst/>
          </a:prstGeom>
          <a:noFill/>
          <a:ln w="9525">
            <a:noFill/>
            <a:miter lim="800000"/>
            <a:headEnd/>
            <a:tailEnd/>
          </a:ln>
        </p:spPr>
      </p:pic>
      <p:sp>
        <p:nvSpPr>
          <p:cNvPr id="40969" name="Text Box 7"/>
          <p:cNvSpPr txBox="1">
            <a:spLocks noChangeArrowheads="1"/>
          </p:cNvSpPr>
          <p:nvPr/>
        </p:nvSpPr>
        <p:spPr bwMode="auto">
          <a:xfrm>
            <a:off x="381000" y="4692650"/>
            <a:ext cx="5105400" cy="1400640"/>
          </a:xfrm>
          <a:prstGeom prst="rect">
            <a:avLst/>
          </a:prstGeom>
          <a:noFill/>
          <a:ln w="12700">
            <a:solidFill>
              <a:schemeClr val="hlink"/>
            </a:solidFill>
            <a:miter lim="800000"/>
            <a:headEnd/>
            <a:tailEnd/>
          </a:ln>
        </p:spPr>
        <p:txBody>
          <a:bodyPr wrap="square">
            <a:spAutoFit/>
          </a:bodyPr>
          <a:lstStyle/>
          <a:p>
            <a:pPr algn="l">
              <a:lnSpc>
                <a:spcPct val="70000"/>
              </a:lnSpc>
              <a:spcBef>
                <a:spcPct val="50000"/>
              </a:spcBef>
            </a:pPr>
            <a:r>
              <a:rPr lang="en-US" sz="1400" b="1" u="sng" dirty="0"/>
              <a:t>Instructions: What to Do</a:t>
            </a:r>
          </a:p>
          <a:p>
            <a:pPr algn="l">
              <a:lnSpc>
                <a:spcPct val="20000"/>
              </a:lnSpc>
              <a:spcBef>
                <a:spcPct val="50000"/>
              </a:spcBef>
            </a:pPr>
            <a:r>
              <a:rPr lang="en-US" sz="900" dirty="0">
                <a:latin typeface="Courier New" pitchFamily="1" charset="0"/>
              </a:rPr>
              <a:t>...</a:t>
            </a:r>
          </a:p>
          <a:p>
            <a:pPr algn="l">
              <a:lnSpc>
                <a:spcPct val="90000"/>
              </a:lnSpc>
              <a:spcBef>
                <a:spcPct val="50000"/>
              </a:spcBef>
            </a:pPr>
            <a:r>
              <a:rPr lang="en-US" sz="900" dirty="0">
                <a:latin typeface="Courier New" pitchFamily="1" charset="0"/>
              </a:rPr>
              <a:t>Add the number in slot 27 to the number in slot 239,</a:t>
            </a:r>
          </a:p>
          <a:p>
            <a:pPr algn="l">
              <a:lnSpc>
                <a:spcPct val="30000"/>
              </a:lnSpc>
              <a:spcBef>
                <a:spcPct val="50000"/>
              </a:spcBef>
            </a:pPr>
            <a:r>
              <a:rPr lang="en-US" sz="900" dirty="0">
                <a:latin typeface="Courier New" pitchFamily="1" charset="0"/>
              </a:rPr>
              <a:t>  and put the result in slot 71.</a:t>
            </a:r>
          </a:p>
          <a:p>
            <a:pPr algn="l">
              <a:lnSpc>
                <a:spcPct val="50000"/>
              </a:lnSpc>
              <a:spcBef>
                <a:spcPct val="50000"/>
              </a:spcBef>
            </a:pPr>
            <a:r>
              <a:rPr lang="en-US" sz="900" dirty="0">
                <a:latin typeface="Courier New" pitchFamily="1" charset="0"/>
              </a:rPr>
              <a:t>if the number in slot 71 is equal to the number in slot 118 then</a:t>
            </a:r>
          </a:p>
          <a:p>
            <a:pPr algn="l">
              <a:lnSpc>
                <a:spcPct val="60000"/>
              </a:lnSpc>
              <a:spcBef>
                <a:spcPct val="50000"/>
              </a:spcBef>
            </a:pPr>
            <a:r>
              <a:rPr lang="en-US" sz="900" dirty="0">
                <a:latin typeface="Courier New" pitchFamily="1" charset="0"/>
              </a:rPr>
              <a:t>  Call 555-0127 and leave a voicemail containing the number in slot 962.</a:t>
            </a:r>
          </a:p>
          <a:p>
            <a:pPr algn="l">
              <a:lnSpc>
                <a:spcPct val="30000"/>
              </a:lnSpc>
              <a:spcBef>
                <a:spcPct val="50000"/>
              </a:spcBef>
            </a:pPr>
            <a:r>
              <a:rPr lang="en-US" sz="900" dirty="0">
                <a:latin typeface="Courier New" pitchFamily="1" charset="0"/>
              </a:rPr>
              <a:t>else</a:t>
            </a:r>
          </a:p>
          <a:p>
            <a:pPr algn="l">
              <a:lnSpc>
                <a:spcPct val="40000"/>
              </a:lnSpc>
              <a:spcBef>
                <a:spcPct val="50000"/>
              </a:spcBef>
            </a:pPr>
            <a:r>
              <a:rPr lang="en-US" sz="900" dirty="0">
                <a:latin typeface="Courier New" pitchFamily="1" charset="0"/>
              </a:rPr>
              <a:t>  Call your voicemail box and collect a voicemail from 555-0063,</a:t>
            </a:r>
          </a:p>
          <a:p>
            <a:pPr algn="l">
              <a:lnSpc>
                <a:spcPct val="40000"/>
              </a:lnSpc>
              <a:spcBef>
                <a:spcPct val="50000"/>
              </a:spcBef>
            </a:pPr>
            <a:r>
              <a:rPr lang="en-US" sz="900" dirty="0">
                <a:latin typeface="Courier New" pitchFamily="1" charset="0"/>
              </a:rPr>
              <a:t>    and put that number in slot 715.</a:t>
            </a:r>
          </a:p>
          <a:p>
            <a:pPr algn="l">
              <a:lnSpc>
                <a:spcPct val="0"/>
              </a:lnSpc>
              <a:spcBef>
                <a:spcPct val="50000"/>
              </a:spcBef>
            </a:pPr>
            <a:r>
              <a:rPr lang="en-US" sz="900" dirty="0">
                <a:latin typeface="Courier New" pitchFamily="1" charset="0"/>
              </a:rPr>
              <a:t>...</a:t>
            </a:r>
          </a:p>
        </p:txBody>
      </p:sp>
      <p:sp>
        <p:nvSpPr>
          <p:cNvPr id="40970" name="Text Box 8"/>
          <p:cNvSpPr txBox="1">
            <a:spLocks noChangeArrowheads="1"/>
          </p:cNvSpPr>
          <p:nvPr/>
        </p:nvSpPr>
        <p:spPr bwMode="auto">
          <a:xfrm>
            <a:off x="7162800" y="3276600"/>
            <a:ext cx="1447800" cy="2463751"/>
          </a:xfrm>
          <a:prstGeom prst="rect">
            <a:avLst/>
          </a:prstGeom>
          <a:noFill/>
          <a:ln w="12700">
            <a:solidFill>
              <a:schemeClr val="folHlink"/>
            </a:solidFill>
            <a:miter lim="800000"/>
            <a:headEnd/>
            <a:tailEnd/>
          </a:ln>
        </p:spPr>
        <p:txBody>
          <a:bodyPr>
            <a:spAutoFit/>
          </a:bodyPr>
          <a:lstStyle/>
          <a:p>
            <a:pPr marL="457200" indent="-457200">
              <a:spcBef>
                <a:spcPct val="50000"/>
              </a:spcBef>
            </a:pPr>
            <a:r>
              <a:rPr lang="en-US" sz="1400" b="1" u="sng" dirty="0"/>
              <a:t>DATA</a:t>
            </a:r>
          </a:p>
          <a:p>
            <a:pPr marL="457200" indent="-457200" algn="l">
              <a:lnSpc>
                <a:spcPct val="70000"/>
              </a:lnSpc>
              <a:spcBef>
                <a:spcPct val="50000"/>
              </a:spcBef>
              <a:buFontTx/>
              <a:buAutoNum type="arabicPeriod"/>
            </a:pPr>
            <a:r>
              <a:rPr lang="en-US" sz="1200" dirty="0">
                <a:latin typeface="Courier New" pitchFamily="1" charset="0"/>
              </a:rPr>
              <a:t>27.3</a:t>
            </a:r>
          </a:p>
          <a:p>
            <a:pPr marL="457200" indent="-457200" algn="l">
              <a:lnSpc>
                <a:spcPct val="70000"/>
              </a:lnSpc>
              <a:spcBef>
                <a:spcPct val="50000"/>
              </a:spcBef>
              <a:buFontTx/>
              <a:buAutoNum type="arabicPeriod"/>
            </a:pPr>
            <a:r>
              <a:rPr lang="en-US" sz="1200" dirty="0">
                <a:latin typeface="Courier New" pitchFamily="1" charset="0"/>
              </a:rPr>
              <a:t>-491.41</a:t>
            </a:r>
          </a:p>
          <a:p>
            <a:pPr marL="457200" indent="-457200" algn="l">
              <a:lnSpc>
                <a:spcPct val="60000"/>
              </a:lnSpc>
              <a:spcBef>
                <a:spcPct val="50000"/>
              </a:spcBef>
              <a:buFontTx/>
              <a:buAutoNum type="arabicPeriod"/>
            </a:pPr>
            <a:r>
              <a:rPr lang="en-US" sz="1200" dirty="0">
                <a:latin typeface="Courier New" pitchFamily="1" charset="0"/>
              </a:rPr>
              <a:t>24</a:t>
            </a:r>
          </a:p>
          <a:p>
            <a:pPr marL="457200" indent="-457200" algn="l">
              <a:lnSpc>
                <a:spcPct val="70000"/>
              </a:lnSpc>
              <a:spcBef>
                <a:spcPct val="50000"/>
              </a:spcBef>
              <a:buFontTx/>
              <a:buAutoNum type="arabicPeriod"/>
            </a:pPr>
            <a:r>
              <a:rPr lang="en-US" sz="1200" dirty="0">
                <a:latin typeface="Courier New" pitchFamily="1" charset="0"/>
              </a:rPr>
              <a:t>-1e-05</a:t>
            </a:r>
          </a:p>
          <a:p>
            <a:pPr marL="457200" indent="-457200" algn="l">
              <a:lnSpc>
                <a:spcPct val="70000"/>
              </a:lnSpc>
              <a:spcBef>
                <a:spcPct val="50000"/>
              </a:spcBef>
              <a:buFontTx/>
              <a:buAutoNum type="arabicPeriod"/>
            </a:pPr>
            <a:r>
              <a:rPr lang="en-US" sz="1200" dirty="0">
                <a:latin typeface="Courier New" pitchFamily="1" charset="0"/>
              </a:rPr>
              <a:t>141.41</a:t>
            </a:r>
          </a:p>
          <a:p>
            <a:pPr marL="457200" indent="-457200" algn="l">
              <a:lnSpc>
                <a:spcPct val="70000"/>
              </a:lnSpc>
              <a:spcBef>
                <a:spcPct val="50000"/>
              </a:spcBef>
              <a:buFontTx/>
              <a:buAutoNum type="arabicPeriod"/>
            </a:pPr>
            <a:r>
              <a:rPr lang="en-US" sz="1200" dirty="0">
                <a:latin typeface="Courier New" pitchFamily="1" charset="0"/>
              </a:rPr>
              <a:t>0</a:t>
            </a:r>
          </a:p>
          <a:p>
            <a:pPr marL="457200" indent="-457200" algn="l">
              <a:lnSpc>
                <a:spcPct val="70000"/>
              </a:lnSpc>
              <a:spcBef>
                <a:spcPct val="50000"/>
              </a:spcBef>
              <a:buFontTx/>
              <a:buAutoNum type="arabicPeriod"/>
            </a:pPr>
            <a:r>
              <a:rPr lang="en-US" sz="1200" dirty="0">
                <a:latin typeface="Courier New" pitchFamily="1" charset="0"/>
              </a:rPr>
              <a:t>4167</a:t>
            </a:r>
          </a:p>
          <a:p>
            <a:pPr marL="457200" indent="-457200" algn="l">
              <a:lnSpc>
                <a:spcPct val="70000"/>
              </a:lnSpc>
              <a:spcBef>
                <a:spcPct val="50000"/>
              </a:spcBef>
              <a:buFontTx/>
              <a:buAutoNum type="arabicPeriod"/>
            </a:pPr>
            <a:r>
              <a:rPr lang="en-US" sz="1200" dirty="0">
                <a:latin typeface="Courier New" pitchFamily="1" charset="0"/>
              </a:rPr>
              <a:t>94.14</a:t>
            </a:r>
          </a:p>
          <a:p>
            <a:pPr marL="457200" indent="-457200" algn="l">
              <a:lnSpc>
                <a:spcPct val="70000"/>
              </a:lnSpc>
              <a:spcBef>
                <a:spcPct val="50000"/>
              </a:spcBef>
              <a:buFontTx/>
              <a:buAutoNum type="arabicPeriod"/>
            </a:pPr>
            <a:r>
              <a:rPr lang="en-US" sz="1200" dirty="0">
                <a:latin typeface="Courier New" pitchFamily="1" charset="0"/>
              </a:rPr>
              <a:t>-518.481</a:t>
            </a:r>
          </a:p>
          <a:p>
            <a:pPr marL="457200" indent="-457200" algn="l">
              <a:lnSpc>
                <a:spcPct val="30000"/>
              </a:lnSpc>
              <a:spcBef>
                <a:spcPct val="50000"/>
              </a:spcBef>
            </a:pPr>
            <a:r>
              <a:rPr lang="en-US" sz="1200" dirty="0">
                <a:latin typeface="Courier New" pitchFamily="1" charset="0"/>
              </a:rPr>
              <a:t>...</a:t>
            </a:r>
          </a:p>
        </p:txBody>
      </p:sp>
    </p:spTree>
    <p:extLst>
      <p:ext uri="{BB962C8B-B14F-4D97-AF65-F5344CB8AC3E}">
        <p14:creationId xmlns:p14="http://schemas.microsoft.com/office/powerpoint/2010/main" val="14165962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ea typeface="ＭＳ Ｐゴシック" pitchFamily="1" charset="-128"/>
              </a:rPr>
              <a:t>Instructions</a:t>
            </a:r>
          </a:p>
        </p:txBody>
      </p:sp>
      <p:sp>
        <p:nvSpPr>
          <p:cNvPr id="41987" name="Rectangle 3"/>
          <p:cNvSpPr>
            <a:spLocks noGrp="1" noChangeArrowheads="1"/>
          </p:cNvSpPr>
          <p:nvPr>
            <p:ph idx="1"/>
          </p:nvPr>
        </p:nvSpPr>
        <p:spPr>
          <a:xfrm>
            <a:off x="609600" y="1441450"/>
            <a:ext cx="7775575" cy="4367213"/>
          </a:xfrm>
        </p:spPr>
        <p:txBody>
          <a:bodyPr/>
          <a:lstStyle/>
          <a:p>
            <a:pPr>
              <a:buFont typeface="Wingdings" pitchFamily="1" charset="2"/>
              <a:buNone/>
            </a:pPr>
            <a:r>
              <a:rPr lang="en-US" smtClean="0">
                <a:ea typeface="ＭＳ Ｐゴシック" pitchFamily="1" charset="-128"/>
              </a:rPr>
              <a:t>The </a:t>
            </a:r>
            <a:r>
              <a:rPr lang="en-US" b="1" u="sng" smtClean="0">
                <a:ea typeface="ＭＳ Ｐゴシック" pitchFamily="1" charset="-128"/>
              </a:rPr>
              <a:t>instructions</a:t>
            </a:r>
            <a:r>
              <a:rPr lang="en-US" smtClean="0">
                <a:ea typeface="ＭＳ Ｐゴシック" pitchFamily="1" charset="-128"/>
              </a:rPr>
              <a:t> are split into two kinds:</a:t>
            </a:r>
          </a:p>
          <a:p>
            <a:pPr>
              <a:lnSpc>
                <a:spcPct val="70000"/>
              </a:lnSpc>
            </a:pPr>
            <a:r>
              <a:rPr lang="en-US" b="1" u="sng" smtClean="0">
                <a:ea typeface="ＭＳ Ｐゴシック" pitchFamily="1" charset="-128"/>
              </a:rPr>
              <a:t>Arithmetic/Logical</a:t>
            </a:r>
            <a:r>
              <a:rPr lang="en-US" smtClean="0">
                <a:ea typeface="ＭＳ Ｐゴシック" pitchFamily="1" charset="-128"/>
              </a:rPr>
              <a:t> – for example:</a:t>
            </a:r>
          </a:p>
          <a:p>
            <a:pPr lvl="1">
              <a:lnSpc>
                <a:spcPct val="80000"/>
              </a:lnSpc>
            </a:pPr>
            <a:r>
              <a:rPr lang="en-US" sz="2400" smtClean="0">
                <a:ea typeface="ＭＳ Ｐゴシック" pitchFamily="1" charset="-128"/>
              </a:rPr>
              <a:t>Add the number in slot 27 to the number in slot 239, and put the result in slot 71.</a:t>
            </a:r>
          </a:p>
          <a:p>
            <a:pPr lvl="1">
              <a:lnSpc>
                <a:spcPct val="90000"/>
              </a:lnSpc>
            </a:pPr>
            <a:r>
              <a:rPr lang="en-US" sz="2400" smtClean="0">
                <a:ea typeface="ＭＳ Ｐゴシック" pitchFamily="1" charset="-128"/>
              </a:rPr>
              <a:t>Compare the number in slot 71 to the number in slot 118, to see whether they are equal.</a:t>
            </a:r>
          </a:p>
          <a:p>
            <a:pPr>
              <a:lnSpc>
                <a:spcPct val="70000"/>
              </a:lnSpc>
            </a:pPr>
            <a:r>
              <a:rPr lang="en-US" b="1" u="sng" smtClean="0">
                <a:ea typeface="ＭＳ Ｐゴシック" pitchFamily="1" charset="-128"/>
              </a:rPr>
              <a:t>Communication</a:t>
            </a:r>
            <a:r>
              <a:rPr lang="en-US" smtClean="0">
                <a:ea typeface="ＭＳ Ｐゴシック" pitchFamily="1" charset="-128"/>
              </a:rPr>
              <a:t> – for example:</a:t>
            </a:r>
          </a:p>
          <a:p>
            <a:pPr lvl="1">
              <a:lnSpc>
                <a:spcPct val="90000"/>
              </a:lnSpc>
            </a:pPr>
            <a:r>
              <a:rPr lang="en-US" sz="2400" smtClean="0">
                <a:ea typeface="ＭＳ Ｐゴシック" pitchFamily="1" charset="-128"/>
              </a:rPr>
              <a:t>Call 555-0127 and leave a voicemail containing the number in slot 962.</a:t>
            </a:r>
          </a:p>
          <a:p>
            <a:pPr lvl="1"/>
            <a:r>
              <a:rPr lang="en-US" sz="2400" smtClean="0">
                <a:ea typeface="ＭＳ Ｐゴシック" pitchFamily="1" charset="-128"/>
              </a:rPr>
              <a:t>Call your voicemail box and collect a voicemail from 555-0063, and put that number in slot 715.</a:t>
            </a:r>
          </a:p>
        </p:txBody>
      </p:sp>
      <p:sp>
        <p:nvSpPr>
          <p:cNvPr id="419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1989" name="Slide Number Placeholder 4"/>
          <p:cNvSpPr>
            <a:spLocks noGrp="1"/>
          </p:cNvSpPr>
          <p:nvPr>
            <p:ph type="sldNum" sz="quarter" idx="11"/>
          </p:nvPr>
        </p:nvSpPr>
        <p:spPr>
          <a:noFill/>
        </p:spPr>
        <p:txBody>
          <a:bodyPr/>
          <a:lstStyle/>
          <a:p>
            <a:fld id="{0AE7A8FC-F69C-41D7-83FC-4E3E71785F0C}" type="slidenum">
              <a:rPr lang="en-US"/>
              <a:pPr/>
              <a:t>22</a:t>
            </a:fld>
            <a:endParaRPr lang="en-US"/>
          </a:p>
        </p:txBody>
      </p:sp>
    </p:spTree>
    <p:extLst>
      <p:ext uri="{BB962C8B-B14F-4D97-AF65-F5344CB8AC3E}">
        <p14:creationId xmlns:p14="http://schemas.microsoft.com/office/powerpoint/2010/main" val="3032356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ea typeface="ＭＳ Ｐゴシック" pitchFamily="1" charset="-128"/>
              </a:rPr>
              <a:t>Is There Anybody Out There?</a:t>
            </a:r>
          </a:p>
        </p:txBody>
      </p:sp>
      <p:sp>
        <p:nvSpPr>
          <p:cNvPr id="43011"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mtClean="0">
                <a:ea typeface="ＭＳ Ｐゴシック" pitchFamily="1" charset="-128"/>
              </a:rPr>
              <a:t>If you’re in a hut on an island, you </a:t>
            </a:r>
            <a:r>
              <a:rPr lang="en-US" b="1" u="sng" smtClean="0">
                <a:ea typeface="ＭＳ Ｐゴシック" pitchFamily="1" charset="-128"/>
              </a:rPr>
              <a:t>aren’t specifically aware</a:t>
            </a:r>
            <a:r>
              <a:rPr lang="en-US" smtClean="0">
                <a:ea typeface="ＭＳ Ｐゴシック" pitchFamily="1" charset="-128"/>
              </a:rPr>
              <a:t> of anyone else.</a:t>
            </a:r>
          </a:p>
          <a:p>
            <a:pPr>
              <a:buFont typeface="Wingdings" pitchFamily="1" charset="2"/>
              <a:buNone/>
            </a:pPr>
            <a:r>
              <a:rPr lang="en-US" smtClean="0">
                <a:ea typeface="ＭＳ Ｐゴシック" pitchFamily="1" charset="-128"/>
              </a:rPr>
              <a:t>Especially, you don’t know whether anyone else is working on the same problem as you are, and you don’t know who’s at the other end of the phone line.</a:t>
            </a:r>
          </a:p>
          <a:p>
            <a:pPr>
              <a:buFont typeface="Wingdings" pitchFamily="1" charset="2"/>
              <a:buNone/>
            </a:pPr>
            <a:r>
              <a:rPr lang="en-US" smtClean="0">
                <a:ea typeface="ＭＳ Ｐゴシック" pitchFamily="1" charset="-128"/>
              </a:rPr>
              <a:t>All you know is what to do with the voicemails you get, and what phone numbers to send voicemails to.</a:t>
            </a:r>
          </a:p>
        </p:txBody>
      </p:sp>
      <p:sp>
        <p:nvSpPr>
          <p:cNvPr id="430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3013" name="Slide Number Placeholder 4"/>
          <p:cNvSpPr>
            <a:spLocks noGrp="1"/>
          </p:cNvSpPr>
          <p:nvPr>
            <p:ph type="sldNum" sz="quarter" idx="11"/>
          </p:nvPr>
        </p:nvSpPr>
        <p:spPr>
          <a:noFill/>
        </p:spPr>
        <p:txBody>
          <a:bodyPr/>
          <a:lstStyle/>
          <a:p>
            <a:fld id="{717CEB0A-6C70-4F13-BEC9-B1DFADEFD49D}" type="slidenum">
              <a:rPr lang="en-US"/>
              <a:pPr/>
              <a:t>23</a:t>
            </a:fld>
            <a:endParaRPr lang="en-US"/>
          </a:p>
        </p:txBody>
      </p:sp>
    </p:spTree>
    <p:extLst>
      <p:ext uri="{BB962C8B-B14F-4D97-AF65-F5344CB8AC3E}">
        <p14:creationId xmlns:p14="http://schemas.microsoft.com/office/powerpoint/2010/main" val="3598915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ea typeface="ＭＳ Ｐゴシック" pitchFamily="1" charset="-128"/>
              </a:rPr>
              <a:t>Someone Might Be Out There</a:t>
            </a:r>
          </a:p>
        </p:txBody>
      </p:sp>
      <p:sp>
        <p:nvSpPr>
          <p:cNvPr id="44035" name="Rectangle 3"/>
          <p:cNvSpPr>
            <a:spLocks noGrp="1" noChangeArrowheads="1"/>
          </p:cNvSpPr>
          <p:nvPr>
            <p:ph idx="1"/>
          </p:nvPr>
        </p:nvSpPr>
        <p:spPr>
          <a:xfrm>
            <a:off x="609600" y="1371600"/>
            <a:ext cx="7850188" cy="4648200"/>
          </a:xfrm>
        </p:spPr>
        <p:txBody>
          <a:bodyPr/>
          <a:lstStyle/>
          <a:p>
            <a:pPr>
              <a:buFont typeface="Wingdings" pitchFamily="1" charset="2"/>
              <a:buNone/>
            </a:pPr>
            <a:r>
              <a:rPr lang="en-US" smtClean="0">
                <a:ea typeface="ＭＳ Ｐゴシック" pitchFamily="1" charset="-128"/>
              </a:rPr>
              <a:t>Now suppose that Horst is on another island somewhere, in the same kind of hut, with the same kind of equipment.</a:t>
            </a:r>
          </a:p>
          <a:p>
            <a:pPr>
              <a:buFont typeface="Wingdings" pitchFamily="1" charset="2"/>
              <a:buNone/>
            </a:pPr>
            <a:r>
              <a:rPr lang="en-US" smtClean="0">
                <a:ea typeface="ＭＳ Ｐゴシック" pitchFamily="1" charset="-128"/>
              </a:rPr>
              <a:t>Suppose that he has the same list of instructions as you, but a different set of numbers (both data and phone numbers).</a:t>
            </a:r>
          </a:p>
          <a:p>
            <a:pPr>
              <a:buFont typeface="Wingdings" pitchFamily="1" charset="2"/>
              <a:buNone/>
            </a:pPr>
            <a:r>
              <a:rPr lang="en-US" smtClean="0">
                <a:ea typeface="ＭＳ Ｐゴシック" pitchFamily="1" charset="-128"/>
              </a:rPr>
              <a:t>Like you, he doesn’t know whether there’s anyone else working on his problem.</a:t>
            </a:r>
          </a:p>
        </p:txBody>
      </p:sp>
      <p:sp>
        <p:nvSpPr>
          <p:cNvPr id="440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4037" name="Slide Number Placeholder 4"/>
          <p:cNvSpPr>
            <a:spLocks noGrp="1"/>
          </p:cNvSpPr>
          <p:nvPr>
            <p:ph type="sldNum" sz="quarter" idx="11"/>
          </p:nvPr>
        </p:nvSpPr>
        <p:spPr>
          <a:noFill/>
        </p:spPr>
        <p:txBody>
          <a:bodyPr/>
          <a:lstStyle/>
          <a:p>
            <a:fld id="{044AFB95-B6EE-443E-A0CA-F4668996E9D4}" type="slidenum">
              <a:rPr lang="en-US"/>
              <a:pPr/>
              <a:t>24</a:t>
            </a:fld>
            <a:endParaRPr lang="en-US"/>
          </a:p>
        </p:txBody>
      </p:sp>
    </p:spTree>
    <p:extLst>
      <p:ext uri="{BB962C8B-B14F-4D97-AF65-F5344CB8AC3E}">
        <p14:creationId xmlns:p14="http://schemas.microsoft.com/office/powerpoint/2010/main" val="37869829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ea typeface="ＭＳ Ｐゴシック" pitchFamily="1" charset="-128"/>
              </a:rPr>
              <a:t>Even More People Out There</a:t>
            </a:r>
          </a:p>
        </p:txBody>
      </p:sp>
      <p:sp>
        <p:nvSpPr>
          <p:cNvPr id="45059"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mtClean="0">
                <a:ea typeface="ＭＳ Ｐゴシック" pitchFamily="1" charset="-128"/>
              </a:rPr>
              <a:t>Now suppose that Bruce and Dee are also in huts on islands.</a:t>
            </a:r>
          </a:p>
          <a:p>
            <a:pPr>
              <a:buFont typeface="Wingdings" pitchFamily="1" charset="2"/>
              <a:buNone/>
            </a:pPr>
            <a:r>
              <a:rPr lang="en-US" smtClean="0">
                <a:ea typeface="ＭＳ Ｐゴシック" pitchFamily="1" charset="-128"/>
              </a:rPr>
              <a:t>Suppose that each of the four has the exact same list of instructions, but different lists of numbers.</a:t>
            </a:r>
          </a:p>
          <a:p>
            <a:pPr>
              <a:buFont typeface="Wingdings" pitchFamily="1" charset="2"/>
              <a:buNone/>
            </a:pPr>
            <a:r>
              <a:rPr lang="en-US" smtClean="0">
                <a:ea typeface="ＭＳ Ｐゴシック" pitchFamily="1" charset="-128"/>
              </a:rPr>
              <a:t>And suppose that the phone numbers that people call are each others’:  that is, your instructions have you call Horst, Bruce and Dee, Horst’s has him call Bruce, Dee and you, and so on.</a:t>
            </a:r>
          </a:p>
          <a:p>
            <a:pPr>
              <a:buFont typeface="Wingdings" pitchFamily="1" charset="2"/>
              <a:buNone/>
            </a:pPr>
            <a:r>
              <a:rPr lang="en-US" smtClean="0">
                <a:ea typeface="ＭＳ Ｐゴシック" pitchFamily="1" charset="-128"/>
              </a:rPr>
              <a:t>Then you might all be </a:t>
            </a:r>
            <a:r>
              <a:rPr lang="en-US" b="1" u="sng" smtClean="0">
                <a:ea typeface="ＭＳ Ｐゴシック" pitchFamily="1" charset="-128"/>
              </a:rPr>
              <a:t>working together on the same problem</a:t>
            </a:r>
            <a:r>
              <a:rPr lang="en-US" smtClean="0">
                <a:ea typeface="ＭＳ Ｐゴシック" pitchFamily="1" charset="-128"/>
              </a:rPr>
              <a:t>.</a:t>
            </a:r>
          </a:p>
        </p:txBody>
      </p:sp>
      <p:sp>
        <p:nvSpPr>
          <p:cNvPr id="450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5061" name="Slide Number Placeholder 4"/>
          <p:cNvSpPr>
            <a:spLocks noGrp="1"/>
          </p:cNvSpPr>
          <p:nvPr>
            <p:ph type="sldNum" sz="quarter" idx="11"/>
          </p:nvPr>
        </p:nvSpPr>
        <p:spPr>
          <a:noFill/>
        </p:spPr>
        <p:txBody>
          <a:bodyPr/>
          <a:lstStyle/>
          <a:p>
            <a:fld id="{08B46677-22E0-45C1-A7AB-6530970593C0}" type="slidenum">
              <a:rPr lang="en-US"/>
              <a:pPr/>
              <a:t>25</a:t>
            </a:fld>
            <a:endParaRPr lang="en-US"/>
          </a:p>
        </p:txBody>
      </p:sp>
    </p:spTree>
    <p:extLst>
      <p:ext uri="{BB962C8B-B14F-4D97-AF65-F5344CB8AC3E}">
        <p14:creationId xmlns:p14="http://schemas.microsoft.com/office/powerpoint/2010/main" val="3541244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ea typeface="ＭＳ Ｐゴシック" pitchFamily="1" charset="-128"/>
              </a:rPr>
              <a:t>All Data Are Private</a:t>
            </a:r>
          </a:p>
        </p:txBody>
      </p:sp>
      <p:sp>
        <p:nvSpPr>
          <p:cNvPr id="46083" name="Rectangle 3"/>
          <p:cNvSpPr>
            <a:spLocks noGrp="1" noChangeArrowheads="1"/>
          </p:cNvSpPr>
          <p:nvPr>
            <p:ph idx="1"/>
          </p:nvPr>
        </p:nvSpPr>
        <p:spPr>
          <a:xfrm>
            <a:off x="609600" y="1371600"/>
            <a:ext cx="7850188" cy="4648200"/>
          </a:xfrm>
        </p:spPr>
        <p:txBody>
          <a:bodyPr/>
          <a:lstStyle/>
          <a:p>
            <a:pPr>
              <a:buFont typeface="Wingdings" pitchFamily="1" charset="2"/>
              <a:buNone/>
            </a:pPr>
            <a:r>
              <a:rPr lang="en-US" smtClean="0">
                <a:ea typeface="ＭＳ Ｐゴシック" pitchFamily="1" charset="-128"/>
              </a:rPr>
              <a:t>Notice that you can’t see Horst’s or Bruce’s or Dee’s numbers, nor can they see yours or each other’s.</a:t>
            </a:r>
          </a:p>
          <a:p>
            <a:pPr>
              <a:buFont typeface="Wingdings" pitchFamily="1" charset="2"/>
              <a:buNone/>
            </a:pPr>
            <a:r>
              <a:rPr lang="en-US" smtClean="0">
                <a:ea typeface="ＭＳ Ｐゴシック" pitchFamily="1" charset="-128"/>
              </a:rPr>
              <a:t>Thus, everyone’s numbers are </a:t>
            </a:r>
            <a:r>
              <a:rPr lang="en-US" b="1" u="sng" smtClean="0">
                <a:solidFill>
                  <a:schemeClr val="folHlink"/>
                </a:solidFill>
                <a:ea typeface="ＭＳ Ｐゴシック" pitchFamily="1" charset="-128"/>
              </a:rPr>
              <a:t>private</a:t>
            </a:r>
            <a:r>
              <a:rPr lang="en-US" smtClean="0">
                <a:ea typeface="ＭＳ Ｐゴシック" pitchFamily="1" charset="-128"/>
              </a:rPr>
              <a:t>: there’s no way for anyone to share numbers, </a:t>
            </a:r>
            <a:r>
              <a:rPr lang="en-US" b="1" u="sng" smtClean="0">
                <a:solidFill>
                  <a:schemeClr val="folHlink"/>
                </a:solidFill>
                <a:ea typeface="ＭＳ Ｐゴシック" pitchFamily="1" charset="-128"/>
              </a:rPr>
              <a:t>except by leaving them in voicemails</a:t>
            </a:r>
            <a:r>
              <a:rPr lang="en-US" smtClean="0">
                <a:ea typeface="ＭＳ Ｐゴシック" pitchFamily="1" charset="-128"/>
              </a:rPr>
              <a:t>.</a:t>
            </a:r>
          </a:p>
        </p:txBody>
      </p:sp>
      <p:sp>
        <p:nvSpPr>
          <p:cNvPr id="460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6085" name="Slide Number Placeholder 4"/>
          <p:cNvSpPr>
            <a:spLocks noGrp="1"/>
          </p:cNvSpPr>
          <p:nvPr>
            <p:ph type="sldNum" sz="quarter" idx="11"/>
          </p:nvPr>
        </p:nvSpPr>
        <p:spPr>
          <a:noFill/>
        </p:spPr>
        <p:txBody>
          <a:bodyPr/>
          <a:lstStyle/>
          <a:p>
            <a:fld id="{3528F447-9AF2-42FA-AB09-00E0A9C6AFD5}" type="slidenum">
              <a:rPr lang="en-US"/>
              <a:pPr/>
              <a:t>26</a:t>
            </a:fld>
            <a:endParaRPr lang="en-US"/>
          </a:p>
        </p:txBody>
      </p:sp>
    </p:spTree>
    <p:extLst>
      <p:ext uri="{BB962C8B-B14F-4D97-AF65-F5344CB8AC3E}">
        <p14:creationId xmlns:p14="http://schemas.microsoft.com/office/powerpoint/2010/main" val="37804682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ea typeface="ＭＳ Ｐゴシック" pitchFamily="1" charset="-128"/>
              </a:rPr>
              <a:t>Long Distance Calls: 2 Costs</a:t>
            </a:r>
          </a:p>
        </p:txBody>
      </p:sp>
      <p:sp>
        <p:nvSpPr>
          <p:cNvPr id="47107" name="Rectangle 3"/>
          <p:cNvSpPr>
            <a:spLocks noGrp="1" noChangeArrowheads="1"/>
          </p:cNvSpPr>
          <p:nvPr>
            <p:ph idx="1"/>
          </p:nvPr>
        </p:nvSpPr>
        <p:spPr>
          <a:xfrm>
            <a:off x="533400" y="1371600"/>
            <a:ext cx="8153400" cy="4648200"/>
          </a:xfrm>
        </p:spPr>
        <p:txBody>
          <a:bodyPr/>
          <a:lstStyle/>
          <a:p>
            <a:pPr>
              <a:buFont typeface="Wingdings" pitchFamily="1" charset="2"/>
              <a:buNone/>
            </a:pPr>
            <a:r>
              <a:rPr lang="en-US" dirty="0" smtClean="0">
                <a:ea typeface="ＭＳ Ｐゴシック" pitchFamily="1" charset="-128"/>
              </a:rPr>
              <a:t>When you make a long distance phone call, you typically have to pay two costs:</a:t>
            </a:r>
          </a:p>
          <a:p>
            <a:r>
              <a:rPr lang="en-US" b="1" u="sng" dirty="0" smtClean="0">
                <a:ea typeface="ＭＳ Ｐゴシック" pitchFamily="1" charset="-128"/>
              </a:rPr>
              <a:t>Connection charge</a:t>
            </a:r>
            <a:r>
              <a:rPr lang="en-US" dirty="0" smtClean="0">
                <a:ea typeface="ＭＳ Ｐゴシック" pitchFamily="1" charset="-128"/>
              </a:rPr>
              <a:t>: the </a:t>
            </a:r>
            <a:r>
              <a:rPr lang="en-US" b="1" u="sng" dirty="0" smtClean="0">
                <a:solidFill>
                  <a:schemeClr val="folHlink"/>
                </a:solidFill>
                <a:ea typeface="ＭＳ Ｐゴシック" pitchFamily="1" charset="-128"/>
              </a:rPr>
              <a:t>fixed</a:t>
            </a:r>
            <a:r>
              <a:rPr lang="en-US" dirty="0" smtClean="0">
                <a:ea typeface="ＭＳ Ｐゴシック" pitchFamily="1" charset="-128"/>
              </a:rPr>
              <a:t> cost of connecting your phone to someone else’s, even if you’re only connected for a second</a:t>
            </a:r>
          </a:p>
          <a:p>
            <a:r>
              <a:rPr lang="en-US" b="1" u="sng" dirty="0" smtClean="0">
                <a:ea typeface="ＭＳ Ｐゴシック" pitchFamily="1" charset="-128"/>
              </a:rPr>
              <a:t>Per-minute charge</a:t>
            </a:r>
            <a:r>
              <a:rPr lang="en-US" dirty="0" smtClean="0">
                <a:ea typeface="ＭＳ Ｐゴシック" pitchFamily="1" charset="-128"/>
              </a:rPr>
              <a:t>: the cost per minute of talking, once you’re connected</a:t>
            </a:r>
          </a:p>
          <a:p>
            <a:pPr>
              <a:buFont typeface="Wingdings" pitchFamily="1" charset="2"/>
              <a:buNone/>
            </a:pPr>
            <a:r>
              <a:rPr lang="en-US" dirty="0" smtClean="0">
                <a:ea typeface="ＭＳ Ｐゴシック" pitchFamily="1" charset="-128"/>
              </a:rPr>
              <a:t>If the connection charge is large, then you want to make as few calls as possible.</a:t>
            </a:r>
          </a:p>
          <a:p>
            <a:pPr>
              <a:buFont typeface="Wingdings" pitchFamily="1" charset="2"/>
              <a:buNone/>
            </a:pPr>
            <a:r>
              <a:rPr lang="en-US" dirty="0" smtClean="0">
                <a:ea typeface="ＭＳ Ｐゴシック" pitchFamily="1" charset="-128"/>
              </a:rPr>
              <a:t>See:</a:t>
            </a:r>
          </a:p>
          <a:p>
            <a:pPr algn="ctr">
              <a:buFont typeface="Wingdings" pitchFamily="1" charset="2"/>
              <a:buNone/>
            </a:pPr>
            <a:r>
              <a:rPr lang="en-US" dirty="0" smtClean="0">
                <a:latin typeface="Courier New" pitchFamily="1" charset="0"/>
                <a:ea typeface="ＭＳ Ｐゴシック" pitchFamily="1" charset="-128"/>
                <a:cs typeface="Courier New" pitchFamily="1" charset="0"/>
                <a:hlinkClick r:id="rId2"/>
              </a:rPr>
              <a:t>http://www.youtube.com/watch?v=8k1UOEYIQRo</a:t>
            </a:r>
            <a:endParaRPr lang="en-US" dirty="0" smtClean="0">
              <a:latin typeface="Courier New" pitchFamily="1" charset="0"/>
              <a:ea typeface="ＭＳ Ｐゴシック" pitchFamily="1" charset="-128"/>
              <a:cs typeface="Courier New" pitchFamily="1" charset="0"/>
            </a:endParaRPr>
          </a:p>
        </p:txBody>
      </p:sp>
      <p:sp>
        <p:nvSpPr>
          <p:cNvPr id="4710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7109" name="Slide Number Placeholder 4"/>
          <p:cNvSpPr>
            <a:spLocks noGrp="1"/>
          </p:cNvSpPr>
          <p:nvPr>
            <p:ph type="sldNum" sz="quarter" idx="11"/>
          </p:nvPr>
        </p:nvSpPr>
        <p:spPr>
          <a:noFill/>
        </p:spPr>
        <p:txBody>
          <a:bodyPr/>
          <a:lstStyle/>
          <a:p>
            <a:fld id="{08AF2A79-957F-4254-AC59-E84F2CA1A8AF}" type="slidenum">
              <a:rPr lang="en-US"/>
              <a:pPr/>
              <a:t>27</a:t>
            </a:fld>
            <a:endParaRPr lang="en-US"/>
          </a:p>
        </p:txBody>
      </p:sp>
    </p:spTree>
    <p:extLst>
      <p:ext uri="{BB962C8B-B14F-4D97-AF65-F5344CB8AC3E}">
        <p14:creationId xmlns:p14="http://schemas.microsoft.com/office/powerpoint/2010/main" val="10559148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990600" y="1295400"/>
            <a:ext cx="7772400" cy="1905000"/>
          </a:xfrm>
        </p:spPr>
        <p:txBody>
          <a:bodyPr/>
          <a:lstStyle/>
          <a:p>
            <a:r>
              <a:rPr lang="en-US" sz="6000" smtClean="0">
                <a:ea typeface="ＭＳ Ｐゴシック" pitchFamily="1" charset="-128"/>
              </a:rPr>
              <a:t>Distributed Parallelism</a:t>
            </a:r>
          </a:p>
        </p:txBody>
      </p:sp>
    </p:spTree>
    <p:custDataLst>
      <p:tags r:id="rId1"/>
    </p:custDataLst>
    <p:extLst>
      <p:ext uri="{BB962C8B-B14F-4D97-AF65-F5344CB8AC3E}">
        <p14:creationId xmlns:p14="http://schemas.microsoft.com/office/powerpoint/2010/main" val="2143396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ea typeface="ＭＳ Ｐゴシック" pitchFamily="1" charset="-128"/>
              </a:rPr>
              <a:t>Like Desert Islands</a:t>
            </a:r>
          </a:p>
        </p:txBody>
      </p:sp>
      <p:sp>
        <p:nvSpPr>
          <p:cNvPr id="49155" name="Rectangle 3"/>
          <p:cNvSpPr>
            <a:spLocks noGrp="1" noChangeArrowheads="1"/>
          </p:cNvSpPr>
          <p:nvPr>
            <p:ph idx="1"/>
          </p:nvPr>
        </p:nvSpPr>
        <p:spPr>
          <a:xfrm>
            <a:off x="533400" y="1371600"/>
            <a:ext cx="8077200" cy="4724400"/>
          </a:xfrm>
        </p:spPr>
        <p:txBody>
          <a:bodyPr/>
          <a:lstStyle/>
          <a:p>
            <a:pPr>
              <a:buFont typeface="Wingdings" pitchFamily="1" charset="2"/>
              <a:buNone/>
            </a:pPr>
            <a:r>
              <a:rPr lang="en-US" smtClean="0">
                <a:ea typeface="ＭＳ Ｐゴシック" pitchFamily="1" charset="-128"/>
              </a:rPr>
              <a:t>Distributed parallelism is very much like the Desert Islands analogy:</a:t>
            </a:r>
          </a:p>
          <a:p>
            <a:r>
              <a:rPr lang="en-US" smtClean="0">
                <a:ea typeface="ＭＳ Ｐゴシック" pitchFamily="1" charset="-128"/>
              </a:rPr>
              <a:t>processes are </a:t>
            </a:r>
            <a:r>
              <a:rPr lang="en-US" b="1" u="sng" smtClean="0">
                <a:solidFill>
                  <a:schemeClr val="folHlink"/>
                </a:solidFill>
                <a:ea typeface="ＭＳ Ｐゴシック" pitchFamily="1" charset="-128"/>
              </a:rPr>
              <a:t>independent</a:t>
            </a:r>
            <a:r>
              <a:rPr lang="en-US" smtClean="0">
                <a:ea typeface="ＭＳ Ｐゴシック" pitchFamily="1" charset="-128"/>
              </a:rPr>
              <a:t> of each other.</a:t>
            </a:r>
          </a:p>
          <a:p>
            <a:r>
              <a:rPr lang="en-US" smtClean="0">
                <a:ea typeface="ＭＳ Ｐゴシック" pitchFamily="1" charset="-128"/>
              </a:rPr>
              <a:t>All data are </a:t>
            </a:r>
            <a:r>
              <a:rPr lang="en-US" b="1" u="sng" smtClean="0">
                <a:solidFill>
                  <a:schemeClr val="folHlink"/>
                </a:solidFill>
                <a:ea typeface="ＭＳ Ｐゴシック" pitchFamily="1" charset="-128"/>
              </a:rPr>
              <a:t>private</a:t>
            </a:r>
            <a:r>
              <a:rPr lang="en-US" smtClean="0">
                <a:ea typeface="ＭＳ Ｐゴシック" pitchFamily="1" charset="-128"/>
              </a:rPr>
              <a:t>.</a:t>
            </a:r>
          </a:p>
          <a:p>
            <a:r>
              <a:rPr lang="en-US" smtClean="0">
                <a:ea typeface="ＭＳ Ｐゴシック" pitchFamily="1" charset="-128"/>
              </a:rPr>
              <a:t>Processes communicate by </a:t>
            </a:r>
            <a:r>
              <a:rPr lang="en-US" b="1" u="sng" smtClean="0">
                <a:solidFill>
                  <a:schemeClr val="folHlink"/>
                </a:solidFill>
                <a:ea typeface="ＭＳ Ｐゴシック" pitchFamily="1" charset="-128"/>
              </a:rPr>
              <a:t>passing messages</a:t>
            </a:r>
            <a:r>
              <a:rPr lang="en-US" smtClean="0">
                <a:ea typeface="ＭＳ Ｐゴシック" pitchFamily="1" charset="-128"/>
              </a:rPr>
              <a:t> (like voicemails).</a:t>
            </a:r>
          </a:p>
          <a:p>
            <a:r>
              <a:rPr lang="en-US" smtClean="0">
                <a:ea typeface="ＭＳ Ｐゴシック" pitchFamily="1" charset="-128"/>
              </a:rPr>
              <a:t>The cost of passing a message is split into:</a:t>
            </a:r>
          </a:p>
          <a:p>
            <a:pPr lvl="1"/>
            <a:r>
              <a:rPr lang="en-US" sz="2600" b="1" i="1" u="sng" smtClean="0">
                <a:solidFill>
                  <a:schemeClr val="folHlink"/>
                </a:solidFill>
                <a:ea typeface="ＭＳ Ｐゴシック" pitchFamily="1" charset="-128"/>
              </a:rPr>
              <a:t>latency</a:t>
            </a:r>
            <a:r>
              <a:rPr lang="en-US" sz="2600" smtClean="0">
                <a:ea typeface="ＭＳ Ｐゴシック" pitchFamily="1" charset="-128"/>
              </a:rPr>
              <a:t>      </a:t>
            </a:r>
            <a:r>
              <a:rPr lang="en-US" sz="1100" smtClean="0">
                <a:ea typeface="ＭＳ Ｐゴシック" pitchFamily="1" charset="-128"/>
              </a:rPr>
              <a:t> </a:t>
            </a:r>
            <a:r>
              <a:rPr lang="en-US" sz="2600" smtClean="0">
                <a:ea typeface="ＭＳ Ｐゴシック" pitchFamily="1" charset="-128"/>
              </a:rPr>
              <a:t>(connection time)</a:t>
            </a:r>
          </a:p>
          <a:p>
            <a:pPr lvl="1"/>
            <a:r>
              <a:rPr lang="en-US" sz="2600" b="1" i="1" u="sng" smtClean="0">
                <a:solidFill>
                  <a:schemeClr val="folHlink"/>
                </a:solidFill>
                <a:ea typeface="ＭＳ Ｐゴシック" pitchFamily="1" charset="-128"/>
              </a:rPr>
              <a:t>bandwidth</a:t>
            </a:r>
            <a:r>
              <a:rPr lang="en-US" sz="2600" smtClean="0">
                <a:ea typeface="ＭＳ Ｐゴシック" pitchFamily="1" charset="-128"/>
              </a:rPr>
              <a:t> (time per byte)</a:t>
            </a:r>
          </a:p>
        </p:txBody>
      </p:sp>
      <p:sp>
        <p:nvSpPr>
          <p:cNvPr id="491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49157" name="Slide Number Placeholder 4"/>
          <p:cNvSpPr>
            <a:spLocks noGrp="1"/>
          </p:cNvSpPr>
          <p:nvPr>
            <p:ph type="sldNum" sz="quarter" idx="11"/>
          </p:nvPr>
        </p:nvSpPr>
        <p:spPr>
          <a:noFill/>
        </p:spPr>
        <p:txBody>
          <a:bodyPr/>
          <a:lstStyle/>
          <a:p>
            <a:fld id="{3057F89A-43BD-42B2-B641-E7A246CB4535}" type="slidenum">
              <a:rPr lang="en-US"/>
              <a:pPr/>
              <a:t>29</a:t>
            </a:fld>
            <a:endParaRPr lang="en-US"/>
          </a:p>
        </p:txBody>
      </p:sp>
    </p:spTree>
    <p:custDataLst>
      <p:tags r:id="rId1"/>
    </p:custDataLst>
    <p:extLst>
      <p:ext uri="{BB962C8B-B14F-4D97-AF65-F5344CB8AC3E}">
        <p14:creationId xmlns:p14="http://schemas.microsoft.com/office/powerpoint/2010/main" val="3416339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4BF37389-4EFB-484B-AB5A-BD4F84D9F3C6}" type="slidenum">
              <a:rPr lang="en-US"/>
              <a:pPr/>
              <a:t>3</a:t>
            </a:fld>
            <a:endParaRPr lang="en-US"/>
          </a:p>
        </p:txBody>
      </p:sp>
      <p:sp>
        <p:nvSpPr>
          <p:cNvPr id="465922" name="Rectangle 2"/>
          <p:cNvSpPr>
            <a:spLocks noGrp="1" noChangeArrowheads="1"/>
          </p:cNvSpPr>
          <p:nvPr>
            <p:ph type="title"/>
          </p:nvPr>
        </p:nvSpPr>
        <p:spPr/>
        <p:txBody>
          <a:bodyPr/>
          <a:lstStyle/>
          <a:p>
            <a:r>
              <a:rPr lang="en-US" sz="3600" dirty="0" smtClean="0"/>
              <a:t>PLEASE MUTE YOURSELF</a:t>
            </a:r>
            <a:endParaRPr lang="en-US" sz="3600" dirty="0"/>
          </a:p>
        </p:txBody>
      </p:sp>
      <p:sp>
        <p:nvSpPr>
          <p:cNvPr id="465923" name="Rectangle 3"/>
          <p:cNvSpPr>
            <a:spLocks noGrp="1" noChangeArrowheads="1"/>
          </p:cNvSpPr>
          <p:nvPr>
            <p:ph type="body" idx="1"/>
          </p:nvPr>
        </p:nvSpPr>
        <p:spPr/>
        <p:txBody>
          <a:bodyPr/>
          <a:lstStyle/>
          <a:p>
            <a:pPr>
              <a:buFont typeface="Wingdings" pitchFamily="2" charset="2"/>
              <a:buNone/>
            </a:pPr>
            <a:r>
              <a:rPr lang="en-US" dirty="0"/>
              <a:t>No matter how you connect, </a:t>
            </a:r>
            <a:r>
              <a:rPr lang="en-US" b="1" u="sng" dirty="0" smtClean="0"/>
              <a:t>PLEASE MUTE YOURSELF</a:t>
            </a:r>
            <a:r>
              <a:rPr lang="en-US" dirty="0" smtClean="0"/>
              <a:t>,  so </a:t>
            </a:r>
            <a:r>
              <a:rPr lang="en-US" dirty="0"/>
              <a:t>that we cannot hear you</a:t>
            </a:r>
            <a:r>
              <a:rPr lang="en-US" dirty="0" smtClean="0"/>
              <a:t>.</a:t>
            </a:r>
          </a:p>
          <a:p>
            <a:pPr>
              <a:buFont typeface="Wingdings" pitchFamily="2" charset="2"/>
              <a:buNone/>
            </a:pPr>
            <a:r>
              <a:rPr lang="en-US" dirty="0" smtClean="0"/>
              <a:t>At </a:t>
            </a:r>
            <a:r>
              <a:rPr lang="en-US" dirty="0"/>
              <a:t>OU, we will turn off the sound on all conferencing technologies.</a:t>
            </a:r>
          </a:p>
          <a:p>
            <a:pPr>
              <a:buFont typeface="Wingdings" pitchFamily="2" charset="2"/>
              <a:buNone/>
            </a:pPr>
            <a:r>
              <a:rPr lang="en-US" dirty="0"/>
              <a:t>That way, we won’t have problems with echo cancellation.</a:t>
            </a:r>
          </a:p>
          <a:p>
            <a:pPr>
              <a:buFont typeface="Wingdings" pitchFamily="2" charset="2"/>
              <a:buNone/>
            </a:pPr>
            <a:r>
              <a:rPr lang="en-US" dirty="0"/>
              <a:t>Of course, that means we cannot </a:t>
            </a:r>
            <a:r>
              <a:rPr lang="en-US"/>
              <a:t>hear </a:t>
            </a:r>
            <a:r>
              <a:rPr lang="en-US" smtClean="0"/>
              <a:t>questions</a:t>
            </a:r>
            <a:r>
              <a:rPr lang="en-US" dirty="0"/>
              <a:t>.</a:t>
            </a:r>
          </a:p>
          <a:p>
            <a:pPr>
              <a:buFont typeface="Wingdings" pitchFamily="2" charset="2"/>
              <a:buNone/>
            </a:pPr>
            <a:r>
              <a:rPr lang="en-US" dirty="0"/>
              <a:t>So </a:t>
            </a:r>
            <a:r>
              <a:rPr lang="en-US"/>
              <a:t>for </a:t>
            </a:r>
            <a:r>
              <a:rPr lang="en-US" smtClean="0"/>
              <a:t>questions</a:t>
            </a:r>
            <a:r>
              <a:rPr lang="en-US" dirty="0"/>
              <a:t>, you’ll need to send </a:t>
            </a:r>
            <a:r>
              <a:rPr lang="en-US" dirty="0" smtClean="0"/>
              <a:t>e-mail.</a:t>
            </a:r>
          </a:p>
          <a:p>
            <a:pPr>
              <a:buFont typeface="Wingdings" pitchFamily="2" charset="2"/>
              <a:buNone/>
            </a:pPr>
            <a:r>
              <a:rPr lang="en-US" b="1" dirty="0" smtClean="0"/>
              <a:t>PLEASE MUTE YOURSELF.</a:t>
            </a:r>
          </a:p>
          <a:p>
            <a:pPr>
              <a:buFont typeface="Wingdings" pitchFamily="2" charset="2"/>
              <a:buNone/>
            </a:pPr>
            <a:r>
              <a:rPr lang="en-US" b="1" dirty="0" smtClean="0"/>
              <a:t>PLEASE MUTE YOURSELF.</a:t>
            </a:r>
            <a:endParaRPr lang="en-US" b="1" dirty="0"/>
          </a:p>
        </p:txBody>
      </p:sp>
    </p:spTree>
    <p:extLst>
      <p:ext uri="{BB962C8B-B14F-4D97-AF65-F5344CB8AC3E}">
        <p14:creationId xmlns:p14="http://schemas.microsoft.com/office/powerpoint/2010/main" val="121792099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r"/>
            <a:r>
              <a:rPr lang="en-US" dirty="0" smtClean="0">
                <a:ea typeface="ＭＳ Ｐゴシック" pitchFamily="1" charset="-128"/>
              </a:rPr>
              <a:t>Latency vs Bandwidth on </a:t>
            </a:r>
            <a:r>
              <a:rPr lang="en-US" dirty="0" err="1" smtClean="0">
                <a:latin typeface="Courier New" pitchFamily="1" charset="0"/>
                <a:ea typeface="ＭＳ Ｐゴシック" pitchFamily="1" charset="-128"/>
              </a:rPr>
              <a:t>topdawg</a:t>
            </a:r>
            <a:endParaRPr lang="en-US" dirty="0" smtClean="0">
              <a:latin typeface="Courier New" pitchFamily="1" charset="0"/>
              <a:ea typeface="ＭＳ Ｐゴシック" pitchFamily="1" charset="-128"/>
            </a:endParaRPr>
          </a:p>
        </p:txBody>
      </p:sp>
      <p:sp>
        <p:nvSpPr>
          <p:cNvPr id="50179"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In 2006, a benchmark of the Infiniband interconnect on a large Linux cluster at the University of Oklahoma revealed:</a:t>
            </a:r>
          </a:p>
          <a:p>
            <a:pPr>
              <a:lnSpc>
                <a:spcPct val="90000"/>
              </a:lnSpc>
            </a:pPr>
            <a:r>
              <a:rPr lang="en-US" b="1" u="sng" smtClean="0">
                <a:ea typeface="ＭＳ Ｐゴシック" pitchFamily="1" charset="-128"/>
              </a:rPr>
              <a:t>Latency</a:t>
            </a:r>
            <a:r>
              <a:rPr lang="en-US" smtClean="0">
                <a:ea typeface="ＭＳ Ｐゴシック" pitchFamily="1" charset="-128"/>
              </a:rPr>
              <a:t> – the time for the first bit to show up at the destination – is about 3 microseconds;</a:t>
            </a:r>
          </a:p>
          <a:p>
            <a:pPr>
              <a:lnSpc>
                <a:spcPct val="90000"/>
              </a:lnSpc>
            </a:pPr>
            <a:r>
              <a:rPr lang="en-US" b="1" u="sng" smtClean="0">
                <a:ea typeface="ＭＳ Ｐゴシック" pitchFamily="1" charset="-128"/>
              </a:rPr>
              <a:t>Bandwidth</a:t>
            </a:r>
            <a:r>
              <a:rPr lang="en-US" smtClean="0">
                <a:ea typeface="ＭＳ Ｐゴシック" pitchFamily="1" charset="-128"/>
              </a:rPr>
              <a:t> – the speed of the subsequent bits – is about 5 Gigabits per second.</a:t>
            </a:r>
          </a:p>
          <a:p>
            <a:pPr>
              <a:lnSpc>
                <a:spcPct val="90000"/>
              </a:lnSpc>
              <a:buFont typeface="Wingdings" pitchFamily="1" charset="2"/>
              <a:buNone/>
            </a:pPr>
            <a:r>
              <a:rPr lang="en-US" smtClean="0">
                <a:ea typeface="ＭＳ Ｐゴシック" pitchFamily="1" charset="-128"/>
              </a:rPr>
              <a:t>Thus, on this cluster’s Infiniband:</a:t>
            </a:r>
          </a:p>
          <a:p>
            <a:pPr>
              <a:lnSpc>
                <a:spcPct val="90000"/>
              </a:lnSpc>
            </a:pPr>
            <a:r>
              <a:rPr lang="en-US" smtClean="0">
                <a:ea typeface="ＭＳ Ｐゴシック" pitchFamily="1" charset="-128"/>
              </a:rPr>
              <a:t>the 1</a:t>
            </a:r>
            <a:r>
              <a:rPr lang="en-US" baseline="30000" smtClean="0">
                <a:ea typeface="ＭＳ Ｐゴシック" pitchFamily="1" charset="-128"/>
              </a:rPr>
              <a:t>st</a:t>
            </a:r>
            <a:r>
              <a:rPr lang="en-US" smtClean="0">
                <a:ea typeface="ＭＳ Ｐゴシック" pitchFamily="1" charset="-128"/>
              </a:rPr>
              <a:t> bit of a message shows up in 3 microsec;</a:t>
            </a:r>
          </a:p>
          <a:p>
            <a:pPr>
              <a:lnSpc>
                <a:spcPct val="80000"/>
              </a:lnSpc>
            </a:pPr>
            <a:r>
              <a:rPr lang="en-US" smtClean="0">
                <a:ea typeface="ＭＳ Ｐゴシック" pitchFamily="1" charset="-128"/>
              </a:rPr>
              <a:t>the 2</a:t>
            </a:r>
            <a:r>
              <a:rPr lang="en-US" baseline="30000" smtClean="0">
                <a:ea typeface="ＭＳ Ｐゴシック" pitchFamily="1" charset="-128"/>
              </a:rPr>
              <a:t>nd</a:t>
            </a:r>
            <a:r>
              <a:rPr lang="en-US" smtClean="0">
                <a:ea typeface="ＭＳ Ｐゴシック" pitchFamily="1" charset="-128"/>
              </a:rPr>
              <a:t> bit shows up in 0.2 nanosec.</a:t>
            </a:r>
          </a:p>
          <a:p>
            <a:pPr>
              <a:lnSpc>
                <a:spcPct val="90000"/>
              </a:lnSpc>
              <a:buFont typeface="Wingdings" pitchFamily="1" charset="2"/>
              <a:buNone/>
            </a:pPr>
            <a:r>
              <a:rPr lang="en-US" smtClean="0">
                <a:ea typeface="ＭＳ Ｐゴシック" pitchFamily="1" charset="-128"/>
              </a:rPr>
              <a:t>So latency is </a:t>
            </a:r>
            <a:r>
              <a:rPr lang="en-US" b="1" u="sng" smtClean="0">
                <a:ea typeface="ＭＳ Ｐゴシック" pitchFamily="1" charset="-128"/>
              </a:rPr>
              <a:t>15,000 times worse</a:t>
            </a:r>
            <a:r>
              <a:rPr lang="en-US" smtClean="0">
                <a:ea typeface="ＭＳ Ｐゴシック" pitchFamily="1" charset="-128"/>
              </a:rPr>
              <a:t> than bandwidth!</a:t>
            </a:r>
          </a:p>
        </p:txBody>
      </p:sp>
      <p:sp>
        <p:nvSpPr>
          <p:cNvPr id="501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50181" name="Slide Number Placeholder 4"/>
          <p:cNvSpPr>
            <a:spLocks noGrp="1"/>
          </p:cNvSpPr>
          <p:nvPr>
            <p:ph type="sldNum" sz="quarter" idx="11"/>
          </p:nvPr>
        </p:nvSpPr>
        <p:spPr>
          <a:noFill/>
        </p:spPr>
        <p:txBody>
          <a:bodyPr/>
          <a:lstStyle/>
          <a:p>
            <a:fld id="{BD507E39-51F9-41C7-9EDD-191EBF9A573E}" type="slidenum">
              <a:rPr lang="en-US"/>
              <a:pPr/>
              <a:t>30</a:t>
            </a:fld>
            <a:endParaRPr lang="en-US"/>
          </a:p>
        </p:txBody>
      </p:sp>
    </p:spTree>
    <p:custDataLst>
      <p:tags r:id="rId1"/>
    </p:custDataLst>
    <p:extLst>
      <p:ext uri="{BB962C8B-B14F-4D97-AF65-F5344CB8AC3E}">
        <p14:creationId xmlns:p14="http://schemas.microsoft.com/office/powerpoint/2010/main" val="97009987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r"/>
            <a:r>
              <a:rPr lang="en-US" dirty="0" smtClean="0">
                <a:ea typeface="ＭＳ Ｐゴシック" pitchFamily="1" charset="-128"/>
              </a:rPr>
              <a:t>Latency vs Bandwidth on </a:t>
            </a:r>
            <a:r>
              <a:rPr lang="en-US" dirty="0" err="1" smtClean="0">
                <a:latin typeface="Courier New" pitchFamily="1" charset="0"/>
                <a:ea typeface="ＭＳ Ｐゴシック" pitchFamily="1" charset="-128"/>
              </a:rPr>
              <a:t>topdawg</a:t>
            </a:r>
            <a:endParaRPr lang="en-US" dirty="0" smtClean="0">
              <a:latin typeface="Courier New" pitchFamily="1" charset="0"/>
              <a:ea typeface="ＭＳ Ｐゴシック" pitchFamily="1" charset="-128"/>
            </a:endParaRPr>
          </a:p>
        </p:txBody>
      </p:sp>
      <p:sp>
        <p:nvSpPr>
          <p:cNvPr id="51203"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In 2006, a benchmark of the Infiniband interconnect on a large Linux cluster at the University of Oklahoma revealed:</a:t>
            </a:r>
          </a:p>
          <a:p>
            <a:pPr>
              <a:lnSpc>
                <a:spcPct val="90000"/>
              </a:lnSpc>
            </a:pPr>
            <a:r>
              <a:rPr lang="en-US" b="1" u="sng" smtClean="0">
                <a:ea typeface="ＭＳ Ｐゴシック" pitchFamily="1" charset="-128"/>
              </a:rPr>
              <a:t>Latency</a:t>
            </a:r>
            <a:r>
              <a:rPr lang="en-US" smtClean="0">
                <a:ea typeface="ＭＳ Ｐゴシック" pitchFamily="1" charset="-128"/>
              </a:rPr>
              <a:t> – the time for the first bit to show up at the destination – is about 3 microseconds;</a:t>
            </a:r>
            <a:endParaRPr lang="en-US" b="1" u="sng" smtClean="0">
              <a:ea typeface="ＭＳ Ｐゴシック" pitchFamily="1" charset="-128"/>
            </a:endParaRPr>
          </a:p>
          <a:p>
            <a:pPr>
              <a:lnSpc>
                <a:spcPct val="90000"/>
              </a:lnSpc>
            </a:pPr>
            <a:r>
              <a:rPr lang="en-US" b="1" u="sng" smtClean="0">
                <a:ea typeface="ＭＳ Ｐゴシック" pitchFamily="1" charset="-128"/>
              </a:rPr>
              <a:t>Bandwidth</a:t>
            </a:r>
            <a:r>
              <a:rPr lang="en-US" smtClean="0">
                <a:ea typeface="ＭＳ Ｐゴシック" pitchFamily="1" charset="-128"/>
              </a:rPr>
              <a:t> – the speed of the subsequent bits – is about 5 Gigabits per second.</a:t>
            </a:r>
          </a:p>
          <a:p>
            <a:pPr>
              <a:lnSpc>
                <a:spcPct val="90000"/>
              </a:lnSpc>
              <a:buFont typeface="Wingdings" pitchFamily="1" charset="2"/>
              <a:buNone/>
            </a:pPr>
            <a:r>
              <a:rPr lang="en-US" smtClean="0">
                <a:ea typeface="ＭＳ Ｐゴシック" pitchFamily="1" charset="-128"/>
              </a:rPr>
              <a:t>Latency is </a:t>
            </a:r>
            <a:r>
              <a:rPr lang="en-US" b="1" u="sng" smtClean="0">
                <a:ea typeface="ＭＳ Ｐゴシック" pitchFamily="1" charset="-128"/>
              </a:rPr>
              <a:t>15,000 times worse</a:t>
            </a:r>
            <a:r>
              <a:rPr lang="en-US" smtClean="0">
                <a:ea typeface="ＭＳ Ｐゴシック" pitchFamily="1" charset="-128"/>
              </a:rPr>
              <a:t> than bandwidth!</a:t>
            </a:r>
          </a:p>
          <a:p>
            <a:pPr>
              <a:lnSpc>
                <a:spcPct val="90000"/>
              </a:lnSpc>
              <a:buFont typeface="Wingdings" pitchFamily="1" charset="2"/>
              <a:buNone/>
            </a:pPr>
            <a:r>
              <a:rPr lang="en-US" smtClean="0">
                <a:ea typeface="ＭＳ Ｐゴシック" pitchFamily="1" charset="-128"/>
              </a:rPr>
              <a:t>That’s like having a long distance service that charges</a:t>
            </a:r>
          </a:p>
          <a:p>
            <a:pPr>
              <a:lnSpc>
                <a:spcPct val="90000"/>
              </a:lnSpc>
            </a:pPr>
            <a:r>
              <a:rPr lang="en-US" smtClean="0">
                <a:ea typeface="ＭＳ Ｐゴシック" pitchFamily="1" charset="-128"/>
              </a:rPr>
              <a:t>$150 to make a call;</a:t>
            </a:r>
          </a:p>
          <a:p>
            <a:pPr>
              <a:lnSpc>
                <a:spcPct val="90000"/>
              </a:lnSpc>
            </a:pPr>
            <a:r>
              <a:rPr lang="en-US" smtClean="0">
                <a:ea typeface="ＭＳ Ｐゴシック" pitchFamily="1" charset="-128"/>
              </a:rPr>
              <a:t>1</a:t>
            </a:r>
            <a:r>
              <a:rPr lang="en-US" smtClean="0">
                <a:ea typeface="ＭＳ Ｐゴシック" pitchFamily="1" charset="-128"/>
                <a:cs typeface="Times New Roman" pitchFamily="1" charset="0"/>
              </a:rPr>
              <a:t>¢ per minute – after the </a:t>
            </a:r>
            <a:r>
              <a:rPr lang="en-US" b="1" u="sng" smtClean="0">
                <a:ea typeface="ＭＳ Ｐゴシック" pitchFamily="1" charset="-128"/>
                <a:cs typeface="Times New Roman" pitchFamily="1" charset="0"/>
              </a:rPr>
              <a:t>first 10 days</a:t>
            </a:r>
            <a:r>
              <a:rPr lang="en-US" smtClean="0">
                <a:ea typeface="ＭＳ Ｐゴシック" pitchFamily="1" charset="-128"/>
                <a:cs typeface="Times New Roman" pitchFamily="1" charset="0"/>
              </a:rPr>
              <a:t> of the call.</a:t>
            </a:r>
          </a:p>
        </p:txBody>
      </p:sp>
      <p:sp>
        <p:nvSpPr>
          <p:cNvPr id="512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51205" name="Slide Number Placeholder 4"/>
          <p:cNvSpPr>
            <a:spLocks noGrp="1"/>
          </p:cNvSpPr>
          <p:nvPr>
            <p:ph type="sldNum" sz="quarter" idx="11"/>
          </p:nvPr>
        </p:nvSpPr>
        <p:spPr>
          <a:noFill/>
        </p:spPr>
        <p:txBody>
          <a:bodyPr/>
          <a:lstStyle/>
          <a:p>
            <a:fld id="{539F98DB-FF20-4517-985F-058FB43A02E6}" type="slidenum">
              <a:rPr lang="en-US"/>
              <a:pPr/>
              <a:t>31</a:t>
            </a:fld>
            <a:endParaRPr lang="en-US"/>
          </a:p>
        </p:txBody>
      </p:sp>
    </p:spTree>
    <p:custDataLst>
      <p:tags r:id="rId1"/>
    </p:custDataLst>
    <p:extLst>
      <p:ext uri="{BB962C8B-B14F-4D97-AF65-F5344CB8AC3E}">
        <p14:creationId xmlns:p14="http://schemas.microsoft.com/office/powerpoint/2010/main" val="204117702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990600" y="914400"/>
            <a:ext cx="7772400" cy="2362200"/>
          </a:xfrm>
        </p:spPr>
        <p:txBody>
          <a:bodyPr/>
          <a:lstStyle/>
          <a:p>
            <a:pPr>
              <a:lnSpc>
                <a:spcPct val="80000"/>
              </a:lnSpc>
            </a:pPr>
            <a:r>
              <a:rPr lang="en-US" sz="6000" smtClean="0">
                <a:ea typeface="ＭＳ Ｐゴシック" pitchFamily="1" charset="-128"/>
              </a:rPr>
              <a:t>MPI:</a:t>
            </a:r>
            <a:br>
              <a:rPr lang="en-US" sz="6000" smtClean="0">
                <a:ea typeface="ＭＳ Ｐゴシック" pitchFamily="1" charset="-128"/>
              </a:rPr>
            </a:br>
            <a:r>
              <a:rPr lang="en-US" sz="6000" smtClean="0">
                <a:ea typeface="ＭＳ Ｐゴシック" pitchFamily="1" charset="-128"/>
              </a:rPr>
              <a:t>The Message-Passing Interface</a:t>
            </a:r>
          </a:p>
        </p:txBody>
      </p:sp>
      <p:sp>
        <p:nvSpPr>
          <p:cNvPr id="65539" name="Text Box 3"/>
          <p:cNvSpPr txBox="1">
            <a:spLocks noChangeArrowheads="1"/>
          </p:cNvSpPr>
          <p:nvPr/>
        </p:nvSpPr>
        <p:spPr bwMode="auto">
          <a:xfrm>
            <a:off x="2438400" y="5721350"/>
            <a:ext cx="4102100" cy="366713"/>
          </a:xfrm>
          <a:prstGeom prst="rect">
            <a:avLst/>
          </a:prstGeom>
          <a:noFill/>
          <a:ln w="9525">
            <a:noFill/>
            <a:miter lim="800000"/>
            <a:headEnd/>
            <a:tailEnd/>
          </a:ln>
        </p:spPr>
        <p:txBody>
          <a:bodyPr wrap="none">
            <a:spAutoFit/>
          </a:bodyPr>
          <a:lstStyle/>
          <a:p>
            <a:r>
              <a:rPr lang="en-US" sz="1800"/>
              <a:t>Most of this discussion is from [1] and [2].</a:t>
            </a:r>
          </a:p>
        </p:txBody>
      </p:sp>
    </p:spTree>
    <p:custDataLst>
      <p:tags r:id="rId1"/>
    </p:custDataLst>
    <p:extLst>
      <p:ext uri="{BB962C8B-B14F-4D97-AF65-F5344CB8AC3E}">
        <p14:creationId xmlns:p14="http://schemas.microsoft.com/office/powerpoint/2010/main" val="10963774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ea typeface="ＭＳ Ｐゴシック" pitchFamily="1" charset="-128"/>
              </a:rPr>
              <a:t>What Is MPI?</a:t>
            </a:r>
          </a:p>
        </p:txBody>
      </p:sp>
      <p:sp>
        <p:nvSpPr>
          <p:cNvPr id="66563" name="Rectangle 3"/>
          <p:cNvSpPr>
            <a:spLocks noGrp="1" noChangeArrowheads="1"/>
          </p:cNvSpPr>
          <p:nvPr>
            <p:ph idx="1"/>
          </p:nvPr>
        </p:nvSpPr>
        <p:spPr>
          <a:xfrm>
            <a:off x="533400" y="1219200"/>
            <a:ext cx="8077200" cy="4876800"/>
          </a:xfrm>
        </p:spPr>
        <p:txBody>
          <a:bodyPr/>
          <a:lstStyle/>
          <a:p>
            <a:pPr>
              <a:buFont typeface="Wingdings" pitchFamily="1" charset="2"/>
              <a:buNone/>
            </a:pPr>
            <a:r>
              <a:rPr lang="en-US" dirty="0" smtClean="0">
                <a:ea typeface="ＭＳ Ｐゴシック" pitchFamily="1" charset="-128"/>
              </a:rPr>
              <a:t>The </a:t>
            </a:r>
            <a:r>
              <a:rPr lang="en-US" b="1" i="1" u="sng" dirty="0" smtClean="0">
                <a:ea typeface="ＭＳ Ｐゴシック" pitchFamily="1" charset="-128"/>
              </a:rPr>
              <a:t>Message-Passing Interface</a:t>
            </a:r>
            <a:r>
              <a:rPr lang="en-US" dirty="0" smtClean="0">
                <a:ea typeface="ＭＳ Ｐゴシック" pitchFamily="1" charset="-128"/>
              </a:rPr>
              <a:t> (MPI) is a standard for expressing distributed parallelism via message passing.</a:t>
            </a:r>
          </a:p>
          <a:p>
            <a:pPr>
              <a:buFont typeface="Wingdings" pitchFamily="1" charset="2"/>
              <a:buNone/>
            </a:pPr>
            <a:r>
              <a:rPr lang="en-US" dirty="0" smtClean="0">
                <a:ea typeface="ＭＳ Ｐゴシック" pitchFamily="1" charset="-128"/>
              </a:rPr>
              <a:t>MPI consists of a </a:t>
            </a:r>
            <a:r>
              <a:rPr lang="en-US" b="1" i="1" u="sng" dirty="0" smtClean="0">
                <a:solidFill>
                  <a:srgbClr val="A50021"/>
                </a:solidFill>
                <a:ea typeface="ＭＳ Ｐゴシック" pitchFamily="1" charset="-128"/>
              </a:rPr>
              <a:t>header file</a:t>
            </a:r>
            <a:r>
              <a:rPr lang="en-US" dirty="0" smtClean="0">
                <a:ea typeface="ＭＳ Ｐゴシック" pitchFamily="1" charset="-128"/>
              </a:rPr>
              <a:t>, a </a:t>
            </a:r>
            <a:r>
              <a:rPr lang="en-US" b="1" i="1" u="sng" dirty="0" smtClean="0">
                <a:solidFill>
                  <a:srgbClr val="A50021"/>
                </a:solidFill>
                <a:ea typeface="ＭＳ Ｐゴシック" pitchFamily="1" charset="-128"/>
              </a:rPr>
              <a:t>library</a:t>
            </a:r>
            <a:r>
              <a:rPr lang="en-US" b="1" u="sng" dirty="0" smtClean="0">
                <a:ea typeface="ＭＳ Ｐゴシック" pitchFamily="1" charset="-128"/>
              </a:rPr>
              <a:t> </a:t>
            </a:r>
            <a:r>
              <a:rPr lang="en-US" b="1" u="sng" dirty="0" smtClean="0">
                <a:solidFill>
                  <a:srgbClr val="A50021"/>
                </a:solidFill>
                <a:ea typeface="ＭＳ Ｐゴシック" pitchFamily="1" charset="-128"/>
              </a:rPr>
              <a:t>of</a:t>
            </a:r>
            <a:r>
              <a:rPr lang="en-US" b="1" u="sng" dirty="0" smtClean="0">
                <a:ea typeface="ＭＳ Ｐゴシック" pitchFamily="1" charset="-128"/>
              </a:rPr>
              <a:t> </a:t>
            </a:r>
            <a:r>
              <a:rPr lang="en-US" b="1" u="sng" dirty="0" smtClean="0">
                <a:solidFill>
                  <a:srgbClr val="A50021"/>
                </a:solidFill>
                <a:ea typeface="ＭＳ Ｐゴシック" pitchFamily="1" charset="-128"/>
              </a:rPr>
              <a:t>routines</a:t>
            </a:r>
            <a:r>
              <a:rPr lang="en-US" dirty="0" smtClean="0">
                <a:ea typeface="ＭＳ Ｐゴシック" pitchFamily="1" charset="-128"/>
              </a:rPr>
              <a:t> and a </a:t>
            </a:r>
            <a:r>
              <a:rPr lang="en-US" b="1" i="1" u="sng" dirty="0" smtClean="0">
                <a:solidFill>
                  <a:srgbClr val="A50021"/>
                </a:solidFill>
                <a:ea typeface="ＭＳ Ｐゴシック" pitchFamily="1" charset="-128"/>
              </a:rPr>
              <a:t>runtime environment</a:t>
            </a:r>
            <a:r>
              <a:rPr lang="en-US" dirty="0" smtClean="0">
                <a:ea typeface="ＭＳ Ｐゴシック" pitchFamily="1" charset="-128"/>
              </a:rPr>
              <a:t>.</a:t>
            </a:r>
          </a:p>
          <a:p>
            <a:pPr>
              <a:buFont typeface="Wingdings" pitchFamily="1" charset="2"/>
              <a:buNone/>
            </a:pPr>
            <a:r>
              <a:rPr lang="en-US" dirty="0" smtClean="0">
                <a:ea typeface="ＭＳ Ｐゴシック" pitchFamily="1" charset="-128"/>
              </a:rPr>
              <a:t>When you compile a program that has MPI calls in it, your compiler links to a local implementation of MPI, and then you get parallelism; if the MPI library isn’t available, then the compile will fail.</a:t>
            </a:r>
          </a:p>
          <a:p>
            <a:pPr>
              <a:buFont typeface="Wingdings" pitchFamily="1" charset="2"/>
              <a:buNone/>
            </a:pPr>
            <a:r>
              <a:rPr lang="en-US" dirty="0" smtClean="0">
                <a:ea typeface="ＭＳ Ｐゴシック" pitchFamily="1" charset="-128"/>
              </a:rPr>
              <a:t>MPI can be used in Fortran, C and C++.</a:t>
            </a:r>
          </a:p>
        </p:txBody>
      </p:sp>
      <p:sp>
        <p:nvSpPr>
          <p:cNvPr id="665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66565" name="Slide Number Placeholder 4"/>
          <p:cNvSpPr>
            <a:spLocks noGrp="1"/>
          </p:cNvSpPr>
          <p:nvPr>
            <p:ph type="sldNum" sz="quarter" idx="11"/>
          </p:nvPr>
        </p:nvSpPr>
        <p:spPr>
          <a:noFill/>
        </p:spPr>
        <p:txBody>
          <a:bodyPr/>
          <a:lstStyle/>
          <a:p>
            <a:fld id="{F4A07DE0-5494-4940-954C-62DCC7510390}" type="slidenum">
              <a:rPr lang="en-US"/>
              <a:pPr/>
              <a:t>33</a:t>
            </a:fld>
            <a:endParaRPr lang="en-US"/>
          </a:p>
        </p:txBody>
      </p:sp>
    </p:spTree>
    <p:custDataLst>
      <p:tags r:id="rId1"/>
    </p:custDataLst>
    <p:extLst>
      <p:ext uri="{BB962C8B-B14F-4D97-AF65-F5344CB8AC3E}">
        <p14:creationId xmlns:p14="http://schemas.microsoft.com/office/powerpoint/2010/main" val="15423323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ea typeface="ＭＳ Ｐゴシック" pitchFamily="1" charset="-128"/>
              </a:rPr>
              <a:t>MPI Calls</a:t>
            </a:r>
          </a:p>
        </p:txBody>
      </p:sp>
      <p:sp>
        <p:nvSpPr>
          <p:cNvPr id="67587" name="Rectangle 3"/>
          <p:cNvSpPr>
            <a:spLocks noGrp="1" noChangeArrowheads="1"/>
          </p:cNvSpPr>
          <p:nvPr>
            <p:ph idx="1"/>
          </p:nvPr>
        </p:nvSpPr>
        <p:spPr>
          <a:xfrm>
            <a:off x="533400" y="1371600"/>
            <a:ext cx="8077200" cy="4419600"/>
          </a:xfrm>
        </p:spPr>
        <p:txBody>
          <a:bodyPr/>
          <a:lstStyle/>
          <a:p>
            <a:pPr>
              <a:lnSpc>
                <a:spcPct val="90000"/>
              </a:lnSpc>
              <a:buFont typeface="Wingdings" pitchFamily="1" charset="2"/>
              <a:buNone/>
            </a:pPr>
            <a:r>
              <a:rPr lang="en-US" dirty="0" smtClean="0">
                <a:ea typeface="ＭＳ Ｐゴシック" pitchFamily="1" charset="-128"/>
              </a:rPr>
              <a:t>In </a:t>
            </a:r>
            <a:r>
              <a:rPr lang="en-US" b="1" u="sng" dirty="0" smtClean="0">
                <a:ea typeface="ＭＳ Ｐゴシック" pitchFamily="1" charset="-128"/>
              </a:rPr>
              <a:t>C</a:t>
            </a:r>
            <a:r>
              <a:rPr lang="en-US" dirty="0" smtClean="0">
                <a:ea typeface="ＭＳ Ｐゴシック" pitchFamily="1" charset="-128"/>
              </a:rPr>
              <a:t>, MPI calls look like:</a:t>
            </a:r>
          </a:p>
          <a:p>
            <a:pPr>
              <a:lnSpc>
                <a:spcPct val="90000"/>
              </a:lnSpc>
              <a:buFont typeface="Wingdings" pitchFamily="1" charset="2"/>
              <a:buNone/>
            </a:pPr>
            <a:r>
              <a:rPr lang="en-US" b="1" dirty="0" smtClean="0">
                <a:solidFill>
                  <a:schemeClr val="folHlink"/>
                </a:solidFill>
                <a:latin typeface="Courier New" pitchFamily="1" charset="0"/>
                <a:ea typeface="ＭＳ Ｐゴシック" pitchFamily="1" charset="-128"/>
              </a:rPr>
              <a:t>  </a:t>
            </a:r>
            <a:r>
              <a:rPr lang="en-US" b="1" dirty="0" err="1" smtClean="0">
                <a:latin typeface="Courier New" pitchFamily="1" charset="0"/>
                <a:ea typeface="ＭＳ Ｐゴシック" pitchFamily="1" charset="-128"/>
              </a:rPr>
              <a:t>mpi_error_code</a:t>
            </a:r>
            <a:r>
              <a:rPr lang="en-US" b="1" dirty="0" smtClean="0">
                <a:latin typeface="Courier New" pitchFamily="1" charset="0"/>
                <a:ea typeface="ＭＳ Ｐゴシック" pitchFamily="1" charset="-128"/>
              </a:rPr>
              <a:t> =</a:t>
            </a:r>
            <a:r>
              <a:rPr lang="en-US" b="1" dirty="0" smtClean="0">
                <a:solidFill>
                  <a:schemeClr val="folHlink"/>
                </a:solidFill>
                <a:latin typeface="Courier New" pitchFamily="1" charset="0"/>
                <a:ea typeface="ＭＳ Ｐゴシック" pitchFamily="1" charset="-128"/>
              </a:rPr>
              <a:t> </a:t>
            </a:r>
            <a:r>
              <a:rPr lang="en-US" b="1" dirty="0" err="1" smtClean="0">
                <a:solidFill>
                  <a:schemeClr val="folHlink"/>
                </a:solidFill>
                <a:latin typeface="Courier New" pitchFamily="1" charset="0"/>
                <a:ea typeface="ＭＳ Ｐゴシック" pitchFamily="1" charset="-128"/>
              </a:rPr>
              <a:t>MPI_Funcname</a:t>
            </a:r>
            <a:r>
              <a:rPr lang="en-US" b="1" dirty="0" smtClean="0">
                <a:latin typeface="Courier New" pitchFamily="1" charset="0"/>
                <a:ea typeface="ＭＳ Ｐゴシック" pitchFamily="1" charset="-128"/>
              </a:rPr>
              <a:t>(…);</a:t>
            </a:r>
          </a:p>
          <a:p>
            <a:pPr>
              <a:lnSpc>
                <a:spcPct val="90000"/>
              </a:lnSpc>
              <a:buFont typeface="Wingdings" pitchFamily="1" charset="2"/>
              <a:buNone/>
            </a:pPr>
            <a:r>
              <a:rPr lang="en-US" dirty="0" smtClean="0">
                <a:ea typeface="ＭＳ Ｐゴシック" pitchFamily="1" charset="-128"/>
              </a:rPr>
              <a:t>In </a:t>
            </a:r>
            <a:r>
              <a:rPr lang="en-US" b="1" u="sng" dirty="0" smtClean="0">
                <a:ea typeface="ＭＳ Ｐゴシック" pitchFamily="1" charset="-128"/>
              </a:rPr>
              <a:t>C++</a:t>
            </a:r>
            <a:r>
              <a:rPr lang="en-US" dirty="0" smtClean="0">
                <a:ea typeface="ＭＳ Ｐゴシック" pitchFamily="1" charset="-128"/>
              </a:rPr>
              <a:t>, MPI calls look like:</a:t>
            </a:r>
          </a:p>
          <a:p>
            <a:pPr>
              <a:lnSpc>
                <a:spcPct val="90000"/>
              </a:lnSpc>
              <a:buFont typeface="Wingdings" pitchFamily="1" charset="2"/>
              <a:buNone/>
            </a:pPr>
            <a:r>
              <a:rPr lang="en-US" b="1" dirty="0" smtClean="0">
                <a:solidFill>
                  <a:schemeClr val="folHlink"/>
                </a:solidFill>
                <a:latin typeface="Courier New" pitchFamily="1" charset="0"/>
                <a:ea typeface="ＭＳ Ｐゴシック" pitchFamily="1" charset="-128"/>
              </a:rPr>
              <a:t>  </a:t>
            </a:r>
            <a:r>
              <a:rPr lang="en-US" b="1" dirty="0" err="1" smtClean="0">
                <a:latin typeface="Courier New" pitchFamily="1" charset="0"/>
                <a:ea typeface="ＭＳ Ｐゴシック" pitchFamily="1" charset="-128"/>
              </a:rPr>
              <a:t>mpi_error_code</a:t>
            </a:r>
            <a:r>
              <a:rPr lang="en-US" b="1" dirty="0" smtClean="0">
                <a:latin typeface="Courier New" pitchFamily="1" charset="0"/>
                <a:ea typeface="ＭＳ Ｐゴシック" pitchFamily="1" charset="-128"/>
              </a:rPr>
              <a:t> =</a:t>
            </a:r>
            <a:r>
              <a:rPr lang="en-US" b="1" dirty="0" smtClean="0">
                <a:solidFill>
                  <a:schemeClr val="folHlink"/>
                </a:solidFill>
                <a:latin typeface="Courier New" pitchFamily="1" charset="0"/>
                <a:ea typeface="ＭＳ Ｐゴシック" pitchFamily="1" charset="-128"/>
              </a:rPr>
              <a:t> MPI::</a:t>
            </a:r>
            <a:r>
              <a:rPr lang="en-US" b="1" dirty="0" err="1" smtClean="0">
                <a:solidFill>
                  <a:schemeClr val="folHlink"/>
                </a:solidFill>
                <a:latin typeface="Courier New" pitchFamily="1" charset="0"/>
                <a:ea typeface="ＭＳ Ｐゴシック" pitchFamily="1" charset="-128"/>
              </a:rPr>
              <a:t>Funcname</a:t>
            </a:r>
            <a:r>
              <a:rPr lang="en-US" b="1" dirty="0" smtClean="0">
                <a:latin typeface="Courier New" pitchFamily="1" charset="0"/>
                <a:ea typeface="ＭＳ Ｐゴシック" pitchFamily="1" charset="-128"/>
              </a:rPr>
              <a:t>(…);</a:t>
            </a:r>
            <a:endParaRPr lang="en-US" dirty="0" smtClean="0">
              <a:ea typeface="ＭＳ Ｐゴシック" pitchFamily="1" charset="-128"/>
            </a:endParaRPr>
          </a:p>
          <a:p>
            <a:pPr>
              <a:buFont typeface="Wingdings" pitchFamily="1" charset="2"/>
              <a:buNone/>
            </a:pPr>
            <a:r>
              <a:rPr lang="en-US" dirty="0" smtClean="0">
                <a:ea typeface="ＭＳ Ｐゴシック" pitchFamily="1" charset="-128"/>
              </a:rPr>
              <a:t>In </a:t>
            </a:r>
            <a:r>
              <a:rPr lang="en-US" b="1" u="sng" dirty="0" smtClean="0">
                <a:ea typeface="ＭＳ Ｐゴシック" pitchFamily="1" charset="-128"/>
              </a:rPr>
              <a:t>Fortran</a:t>
            </a:r>
            <a:r>
              <a:rPr lang="en-US" dirty="0" smtClean="0">
                <a:ea typeface="ＭＳ Ｐゴシック" pitchFamily="1" charset="-128"/>
              </a:rPr>
              <a:t>, MPI </a:t>
            </a:r>
            <a:r>
              <a:rPr lang="en-US" dirty="0">
                <a:ea typeface="ＭＳ Ｐゴシック" pitchFamily="1" charset="-128"/>
              </a:rPr>
              <a:t>calls </a:t>
            </a:r>
            <a:r>
              <a:rPr lang="en-US" dirty="0" smtClean="0">
                <a:ea typeface="ＭＳ Ｐゴシック" pitchFamily="1" charset="-128"/>
              </a:rPr>
              <a:t>look </a:t>
            </a:r>
            <a:r>
              <a:rPr lang="en-US" dirty="0">
                <a:ea typeface="ＭＳ Ｐゴシック" pitchFamily="1" charset="-128"/>
              </a:rPr>
              <a:t>like this:</a:t>
            </a:r>
          </a:p>
          <a:p>
            <a:pPr>
              <a:lnSpc>
                <a:spcPct val="90000"/>
              </a:lnSpc>
              <a:buFont typeface="Wingdings" pitchFamily="1" charset="2"/>
              <a:buNone/>
            </a:pPr>
            <a:r>
              <a:rPr lang="en-US" b="1" dirty="0">
                <a:solidFill>
                  <a:srgbClr val="0000CC"/>
                </a:solidFill>
                <a:latin typeface="Courier New" pitchFamily="1" charset="0"/>
                <a:ea typeface="ＭＳ Ｐゴシック" pitchFamily="1" charset="-128"/>
              </a:rPr>
              <a:t>  </a:t>
            </a:r>
            <a:r>
              <a:rPr lang="en-US" b="1" dirty="0">
                <a:solidFill>
                  <a:schemeClr val="folHlink"/>
                </a:solidFill>
                <a:latin typeface="Courier New" pitchFamily="1" charset="0"/>
                <a:ea typeface="ＭＳ Ｐゴシック" pitchFamily="1" charset="-128"/>
              </a:rPr>
              <a:t>CALL </a:t>
            </a:r>
            <a:r>
              <a:rPr lang="en-US" b="1" dirty="0" err="1">
                <a:solidFill>
                  <a:schemeClr val="folHlink"/>
                </a:solidFill>
                <a:latin typeface="Courier New" pitchFamily="1" charset="0"/>
                <a:ea typeface="ＭＳ Ｐゴシック" pitchFamily="1" charset="-128"/>
              </a:rPr>
              <a:t>MPI_Funcname</a:t>
            </a:r>
            <a:r>
              <a:rPr lang="en-US" b="1" dirty="0">
                <a:latin typeface="Courier New" pitchFamily="1" charset="0"/>
                <a:ea typeface="ＭＳ Ｐゴシック" pitchFamily="1" charset="-128"/>
              </a:rPr>
              <a:t>(…, </a:t>
            </a:r>
            <a:r>
              <a:rPr lang="en-US" b="1" dirty="0" err="1">
                <a:latin typeface="Courier New" pitchFamily="1" charset="0"/>
                <a:ea typeface="ＭＳ Ｐゴシック" pitchFamily="1" charset="-128"/>
              </a:rPr>
              <a:t>mpi_error_code</a:t>
            </a:r>
            <a:r>
              <a:rPr lang="en-US" b="1" dirty="0">
                <a:latin typeface="Courier New" pitchFamily="1" charset="0"/>
                <a:ea typeface="ＭＳ Ｐゴシック" pitchFamily="1" charset="-128"/>
              </a:rPr>
              <a:t>)</a:t>
            </a:r>
            <a:endParaRPr lang="en-US" b="1" i="1" dirty="0">
              <a:latin typeface="Courier New" pitchFamily="1" charset="0"/>
              <a:ea typeface="ＭＳ Ｐゴシック" pitchFamily="1" charset="-128"/>
            </a:endParaRPr>
          </a:p>
          <a:p>
            <a:pPr>
              <a:buFont typeface="Wingdings" pitchFamily="1" charset="2"/>
              <a:buNone/>
            </a:pPr>
            <a:r>
              <a:rPr lang="en-US" dirty="0" smtClean="0">
                <a:ea typeface="ＭＳ Ｐゴシック" pitchFamily="1" charset="-128"/>
              </a:rPr>
              <a:t>Notice that </a:t>
            </a:r>
            <a:r>
              <a:rPr lang="en-US" b="1" dirty="0" err="1" smtClean="0">
                <a:latin typeface="Courier New" pitchFamily="1" charset="0"/>
                <a:ea typeface="ＭＳ Ｐゴシック" pitchFamily="1" charset="-128"/>
              </a:rPr>
              <a:t>mpi_error_code</a:t>
            </a:r>
            <a:r>
              <a:rPr lang="en-US" dirty="0" smtClean="0">
                <a:ea typeface="ＭＳ Ｐゴシック" pitchFamily="1" charset="-128"/>
              </a:rPr>
              <a:t> is returned by the MPI routine</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MPI_Funcname</a:t>
            </a:r>
            <a:r>
              <a:rPr lang="en-US" dirty="0" smtClean="0">
                <a:ea typeface="ＭＳ Ｐゴシック" pitchFamily="1" charset="-128"/>
              </a:rPr>
              <a:t>, with a value of</a:t>
            </a:r>
            <a:r>
              <a:rPr lang="en-US" dirty="0" smtClean="0">
                <a:latin typeface="Courier New" pitchFamily="1" charset="0"/>
                <a:ea typeface="ＭＳ Ｐゴシック" pitchFamily="1" charset="-128"/>
                <a:cs typeface="Courier New" pitchFamily="1" charset="0"/>
              </a:rPr>
              <a:t> </a:t>
            </a:r>
            <a:r>
              <a:rPr lang="en-US" b="1" dirty="0" smtClean="0">
                <a:solidFill>
                  <a:schemeClr val="folHlink"/>
                </a:solidFill>
                <a:latin typeface="Courier New" pitchFamily="1" charset="0"/>
                <a:ea typeface="ＭＳ Ｐゴシック" pitchFamily="1" charset="-128"/>
              </a:rPr>
              <a:t>MPI_SUCCESS</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indicating that</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MPI_Funcname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has worked correctly.</a:t>
            </a:r>
          </a:p>
        </p:txBody>
      </p:sp>
      <p:sp>
        <p:nvSpPr>
          <p:cNvPr id="675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67589" name="Slide Number Placeholder 4"/>
          <p:cNvSpPr>
            <a:spLocks noGrp="1"/>
          </p:cNvSpPr>
          <p:nvPr>
            <p:ph type="sldNum" sz="quarter" idx="11"/>
          </p:nvPr>
        </p:nvSpPr>
        <p:spPr>
          <a:noFill/>
        </p:spPr>
        <p:txBody>
          <a:bodyPr/>
          <a:lstStyle/>
          <a:p>
            <a:fld id="{B56931F4-7E44-4845-8094-3F4B0EA832AD}" type="slidenum">
              <a:rPr lang="en-US"/>
              <a:pPr/>
              <a:t>34</a:t>
            </a:fld>
            <a:endParaRPr lang="en-US"/>
          </a:p>
        </p:txBody>
      </p:sp>
    </p:spTree>
    <p:custDataLst>
      <p:tags r:id="rId1"/>
    </p:custDataLst>
    <p:extLst>
      <p:ext uri="{BB962C8B-B14F-4D97-AF65-F5344CB8AC3E}">
        <p14:creationId xmlns:p14="http://schemas.microsoft.com/office/powerpoint/2010/main" val="184568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ea typeface="ＭＳ Ｐゴシック" pitchFamily="1" charset="-128"/>
              </a:rPr>
              <a:t>MPI is an API</a:t>
            </a:r>
          </a:p>
        </p:txBody>
      </p:sp>
      <p:sp>
        <p:nvSpPr>
          <p:cNvPr id="68611" name="Rectangle 3"/>
          <p:cNvSpPr>
            <a:spLocks noGrp="1" noChangeArrowheads="1"/>
          </p:cNvSpPr>
          <p:nvPr>
            <p:ph idx="1"/>
          </p:nvPr>
        </p:nvSpPr>
        <p:spPr>
          <a:xfrm>
            <a:off x="533400" y="1295400"/>
            <a:ext cx="8153400" cy="5029200"/>
          </a:xfrm>
        </p:spPr>
        <p:txBody>
          <a:bodyPr/>
          <a:lstStyle/>
          <a:p>
            <a:pPr>
              <a:buFont typeface="Wingdings" pitchFamily="1" charset="2"/>
              <a:buNone/>
            </a:pPr>
            <a:r>
              <a:rPr lang="en-US" dirty="0" smtClean="0">
                <a:ea typeface="ＭＳ Ｐゴシック" pitchFamily="1" charset="-128"/>
              </a:rPr>
              <a:t>MPI is actually just an </a:t>
            </a:r>
            <a:r>
              <a:rPr lang="en-US" b="1" i="1" u="sng" dirty="0" smtClean="0">
                <a:ea typeface="ＭＳ Ｐゴシック" pitchFamily="1" charset="-128"/>
              </a:rPr>
              <a:t>Application Programming Interface</a:t>
            </a:r>
            <a:r>
              <a:rPr lang="en-US" dirty="0" smtClean="0">
                <a:ea typeface="ＭＳ Ｐゴシック" pitchFamily="1" charset="-128"/>
              </a:rPr>
              <a:t> (API).</a:t>
            </a:r>
          </a:p>
          <a:p>
            <a:pPr>
              <a:buFont typeface="Wingdings" pitchFamily="1" charset="2"/>
              <a:buNone/>
            </a:pPr>
            <a:r>
              <a:rPr lang="en-US" dirty="0" smtClean="0">
                <a:ea typeface="ＭＳ Ｐゴシック" pitchFamily="1" charset="-128"/>
              </a:rPr>
              <a:t>An API specifies what a call to each routine should look like, and how each routine should behave.</a:t>
            </a:r>
          </a:p>
          <a:p>
            <a:pPr>
              <a:buFont typeface="Wingdings" pitchFamily="1" charset="2"/>
              <a:buNone/>
            </a:pPr>
            <a:r>
              <a:rPr lang="en-US" dirty="0" smtClean="0">
                <a:ea typeface="ＭＳ Ｐゴシック" pitchFamily="1" charset="-128"/>
              </a:rPr>
              <a:t>An API does not specify how each routine should be implemented, and sometimes is intentionally vague about certain aspects of a routine’s behavior.</a:t>
            </a:r>
          </a:p>
          <a:p>
            <a:pPr>
              <a:buFont typeface="Wingdings" pitchFamily="1" charset="2"/>
              <a:buNone/>
            </a:pPr>
            <a:r>
              <a:rPr lang="en-US" dirty="0" smtClean="0">
                <a:ea typeface="ＭＳ Ｐゴシック" pitchFamily="1" charset="-128"/>
              </a:rPr>
              <a:t>Each platform can have its own MPI implementation – or multiple MPI implementations.</a:t>
            </a:r>
          </a:p>
        </p:txBody>
      </p:sp>
      <p:sp>
        <p:nvSpPr>
          <p:cNvPr id="686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68613" name="Slide Number Placeholder 4"/>
          <p:cNvSpPr>
            <a:spLocks noGrp="1"/>
          </p:cNvSpPr>
          <p:nvPr>
            <p:ph type="sldNum" sz="quarter" idx="11"/>
          </p:nvPr>
        </p:nvSpPr>
        <p:spPr>
          <a:noFill/>
        </p:spPr>
        <p:txBody>
          <a:bodyPr/>
          <a:lstStyle/>
          <a:p>
            <a:fld id="{B5E51E6E-9994-4806-8A0E-9FC88958ADB5}" type="slidenum">
              <a:rPr lang="en-US"/>
              <a:pPr/>
              <a:t>35</a:t>
            </a:fld>
            <a:endParaRPr lang="en-US"/>
          </a:p>
        </p:txBody>
      </p:sp>
    </p:spTree>
    <p:custDataLst>
      <p:tags r:id="rId1"/>
    </p:custDataLst>
    <p:extLst>
      <p:ext uri="{BB962C8B-B14F-4D97-AF65-F5344CB8AC3E}">
        <p14:creationId xmlns:p14="http://schemas.microsoft.com/office/powerpoint/2010/main" val="21644499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3600" smtClean="0">
                <a:ea typeface="ＭＳ Ｐゴシック" pitchFamily="1" charset="-128"/>
              </a:rPr>
              <a:t>WARNING!</a:t>
            </a:r>
          </a:p>
        </p:txBody>
      </p:sp>
      <p:sp>
        <p:nvSpPr>
          <p:cNvPr id="6963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In principle, the MPI standard provides </a:t>
            </a:r>
            <a:r>
              <a:rPr lang="en-US" b="1" i="1" u="sng" smtClean="0">
                <a:ea typeface="ＭＳ Ｐゴシック" pitchFamily="1" charset="-128"/>
              </a:rPr>
              <a:t>bindings</a:t>
            </a:r>
            <a:r>
              <a:rPr lang="en-US" smtClean="0">
                <a:ea typeface="ＭＳ Ｐゴシック" pitchFamily="1" charset="-128"/>
              </a:rPr>
              <a:t> for:</a:t>
            </a:r>
          </a:p>
          <a:p>
            <a:r>
              <a:rPr lang="en-US" smtClean="0">
                <a:ea typeface="ＭＳ Ｐゴシック" pitchFamily="1" charset="-128"/>
              </a:rPr>
              <a:t>C</a:t>
            </a:r>
          </a:p>
          <a:p>
            <a:r>
              <a:rPr lang="en-US" smtClean="0">
                <a:ea typeface="ＭＳ Ｐゴシック" pitchFamily="1" charset="-128"/>
              </a:rPr>
              <a:t>C++</a:t>
            </a:r>
          </a:p>
          <a:p>
            <a:r>
              <a:rPr lang="en-US" smtClean="0">
                <a:ea typeface="ＭＳ Ｐゴシック" pitchFamily="1" charset="-128"/>
              </a:rPr>
              <a:t>Fortran 77</a:t>
            </a:r>
          </a:p>
          <a:p>
            <a:r>
              <a:rPr lang="en-US" smtClean="0">
                <a:ea typeface="ＭＳ Ｐゴシック" pitchFamily="1" charset="-128"/>
              </a:rPr>
              <a:t>Fortran 90</a:t>
            </a:r>
          </a:p>
          <a:p>
            <a:pPr>
              <a:buFont typeface="Wingdings" pitchFamily="1" charset="2"/>
              <a:buNone/>
            </a:pPr>
            <a:r>
              <a:rPr lang="en-US" smtClean="0">
                <a:ea typeface="ＭＳ Ｐゴシック" pitchFamily="1" charset="-128"/>
              </a:rPr>
              <a:t>In practice, you should do this:</a:t>
            </a:r>
          </a:p>
          <a:p>
            <a:r>
              <a:rPr lang="en-US" smtClean="0">
                <a:ea typeface="ＭＳ Ｐゴシック" pitchFamily="1" charset="-128"/>
              </a:rPr>
              <a:t>To use MPI in a C++ code, use the C binding.</a:t>
            </a:r>
          </a:p>
          <a:p>
            <a:r>
              <a:rPr lang="en-US" smtClean="0">
                <a:ea typeface="ＭＳ Ｐゴシック" pitchFamily="1" charset="-128"/>
              </a:rPr>
              <a:t>To use MPI in Fortran 90, use the Fortran 77 binding.</a:t>
            </a:r>
          </a:p>
          <a:p>
            <a:pPr>
              <a:buFont typeface="Wingdings" pitchFamily="1" charset="2"/>
              <a:buNone/>
            </a:pPr>
            <a:r>
              <a:rPr lang="en-US" smtClean="0">
                <a:ea typeface="ＭＳ Ｐゴシック" pitchFamily="1" charset="-128"/>
              </a:rPr>
              <a:t>This is because the C++ and Fortran 90 bindings are less popular, and therefore less well tested.</a:t>
            </a:r>
          </a:p>
        </p:txBody>
      </p:sp>
      <p:sp>
        <p:nvSpPr>
          <p:cNvPr id="696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69637" name="Slide Number Placeholder 4"/>
          <p:cNvSpPr>
            <a:spLocks noGrp="1"/>
          </p:cNvSpPr>
          <p:nvPr>
            <p:ph type="sldNum" sz="quarter" idx="11"/>
          </p:nvPr>
        </p:nvSpPr>
        <p:spPr>
          <a:noFill/>
        </p:spPr>
        <p:txBody>
          <a:bodyPr/>
          <a:lstStyle/>
          <a:p>
            <a:fld id="{7E59BB0B-CB03-49F4-A3D2-6E017F78325E}" type="slidenum">
              <a:rPr lang="en-US"/>
              <a:pPr/>
              <a:t>36</a:t>
            </a:fld>
            <a:endParaRPr lang="en-US"/>
          </a:p>
        </p:txBody>
      </p:sp>
    </p:spTree>
    <p:extLst>
      <p:ext uri="{BB962C8B-B14F-4D97-AF65-F5344CB8AC3E}">
        <p14:creationId xmlns:p14="http://schemas.microsoft.com/office/powerpoint/2010/main" val="263795964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z="3900" dirty="0" smtClean="0">
                <a:ea typeface="ＭＳ Ｐゴシック" pitchFamily="1" charset="-128"/>
              </a:rPr>
              <a:t>The 6 Most Important MPI Routines</a:t>
            </a:r>
          </a:p>
        </p:txBody>
      </p:sp>
      <p:sp>
        <p:nvSpPr>
          <p:cNvPr id="70659" name="Rectangle 3"/>
          <p:cNvSpPr>
            <a:spLocks noGrp="1" noChangeArrowheads="1"/>
          </p:cNvSpPr>
          <p:nvPr>
            <p:ph idx="1"/>
          </p:nvPr>
        </p:nvSpPr>
        <p:spPr>
          <a:xfrm>
            <a:off x="533400" y="1295400"/>
            <a:ext cx="8229600" cy="4724400"/>
          </a:xfrm>
        </p:spPr>
        <p:txBody>
          <a:bodyPr/>
          <a:lstStyle/>
          <a:p>
            <a:pPr>
              <a:spcBef>
                <a:spcPts val="0"/>
              </a:spcBef>
            </a:pPr>
            <a:r>
              <a:rPr lang="en-US" b="1" dirty="0" err="1" smtClean="0">
                <a:solidFill>
                  <a:schemeClr val="folHlink"/>
                </a:solidFill>
                <a:latin typeface="Courier New" pitchFamily="1" charset="0"/>
                <a:ea typeface="ＭＳ Ｐゴシック" pitchFamily="1" charset="-128"/>
              </a:rPr>
              <a:t>MPI_Init</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starts up the MPI runtime environment at the beginning of a run.</a:t>
            </a:r>
          </a:p>
          <a:p>
            <a:pPr>
              <a:spcBef>
                <a:spcPts val="0"/>
              </a:spcBef>
            </a:pPr>
            <a:r>
              <a:rPr lang="en-US" b="1" dirty="0" err="1" smtClean="0">
                <a:solidFill>
                  <a:schemeClr val="folHlink"/>
                </a:solidFill>
                <a:latin typeface="Courier New" pitchFamily="1" charset="0"/>
                <a:ea typeface="ＭＳ Ｐゴシック" pitchFamily="1" charset="-128"/>
              </a:rPr>
              <a:t>MPI_Finalize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shuts down the MPI runtime environment at the end of a run.</a:t>
            </a:r>
          </a:p>
          <a:p>
            <a:pPr>
              <a:spcBef>
                <a:spcPts val="0"/>
              </a:spcBef>
            </a:pPr>
            <a:r>
              <a:rPr lang="en-US" b="1" dirty="0" err="1" smtClean="0">
                <a:solidFill>
                  <a:schemeClr val="folHlink"/>
                </a:solidFill>
                <a:latin typeface="Courier New" pitchFamily="1" charset="0"/>
                <a:ea typeface="ＭＳ Ｐゴシック" pitchFamily="1" charset="-128"/>
              </a:rPr>
              <a:t>MPI_Comm_size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gets the number of processes in a run, </a:t>
            </a:r>
            <a:r>
              <a:rPr lang="en-US" i="1" dirty="0" err="1" smtClean="0">
                <a:ea typeface="ＭＳ Ｐゴシック" pitchFamily="1" charset="-128"/>
              </a:rPr>
              <a:t>N</a:t>
            </a:r>
            <a:r>
              <a:rPr lang="en-US" i="1" baseline="-25000" dirty="0" err="1" smtClean="0">
                <a:ea typeface="ＭＳ Ｐゴシック" pitchFamily="1" charset="-128"/>
              </a:rPr>
              <a:t>p</a:t>
            </a:r>
            <a:r>
              <a:rPr lang="en-US" dirty="0" smtClean="0">
                <a:ea typeface="ＭＳ Ｐゴシック" pitchFamily="1" charset="-128"/>
              </a:rPr>
              <a:t> (typically called just after</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MPI_Init</a:t>
            </a:r>
            <a:r>
              <a:rPr lang="en-US" dirty="0" smtClean="0">
                <a:ea typeface="ＭＳ Ｐゴシック" pitchFamily="1" charset="-128"/>
              </a:rPr>
              <a:t>).</a:t>
            </a:r>
          </a:p>
          <a:p>
            <a:pPr>
              <a:spcBef>
                <a:spcPts val="0"/>
              </a:spcBef>
            </a:pPr>
            <a:r>
              <a:rPr lang="en-US" b="1" dirty="0" err="1" smtClean="0">
                <a:solidFill>
                  <a:schemeClr val="folHlink"/>
                </a:solidFill>
                <a:latin typeface="Courier New" pitchFamily="1" charset="0"/>
                <a:ea typeface="ＭＳ Ｐゴシック" pitchFamily="1" charset="-128"/>
              </a:rPr>
              <a:t>MPI_Comm_rank</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gets the process ID that the current process uses, which is between 0 and </a:t>
            </a:r>
            <a:r>
              <a:rPr lang="en-US" i="1" dirty="0" smtClean="0">
                <a:ea typeface="ＭＳ Ｐゴシック" pitchFamily="1" charset="-128"/>
              </a:rPr>
              <a:t>N</a:t>
            </a:r>
            <a:r>
              <a:rPr lang="en-US" i="1" baseline="-25000" dirty="0" smtClean="0">
                <a:ea typeface="ＭＳ Ｐゴシック" pitchFamily="1" charset="-128"/>
              </a:rPr>
              <a:t>p</a:t>
            </a:r>
            <a:r>
              <a:rPr lang="en-US" dirty="0" smtClean="0">
                <a:ea typeface="ＭＳ Ｐゴシック" pitchFamily="1" charset="-128"/>
              </a:rPr>
              <a:t>-1 inclusive (typically called just after</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MPI_Init</a:t>
            </a:r>
            <a:r>
              <a:rPr lang="en-US" dirty="0" smtClean="0">
                <a:ea typeface="ＭＳ Ｐゴシック" pitchFamily="1" charset="-128"/>
              </a:rPr>
              <a:t>).</a:t>
            </a:r>
          </a:p>
          <a:p>
            <a:pPr>
              <a:spcBef>
                <a:spcPts val="0"/>
              </a:spcBef>
            </a:pPr>
            <a:r>
              <a:rPr lang="en-US" b="1" dirty="0" err="1">
                <a:solidFill>
                  <a:schemeClr val="folHlink"/>
                </a:solidFill>
                <a:latin typeface="Courier New" pitchFamily="1" charset="0"/>
                <a:ea typeface="ＭＳ Ｐゴシック" pitchFamily="1" charset="-128"/>
              </a:rPr>
              <a:t>MPI_Send</a:t>
            </a:r>
            <a:r>
              <a:rPr lang="en-US" dirty="0">
                <a:latin typeface="Courier New" pitchFamily="1" charset="0"/>
                <a:ea typeface="ＭＳ Ｐゴシック" pitchFamily="1" charset="-128"/>
                <a:cs typeface="Courier New" pitchFamily="1" charset="0"/>
              </a:rPr>
              <a:t> </a:t>
            </a:r>
            <a:r>
              <a:rPr lang="en-US" dirty="0">
                <a:ea typeface="ＭＳ Ｐゴシック" pitchFamily="1" charset="-128"/>
              </a:rPr>
              <a:t>sends a message from the current process to some other process (the </a:t>
            </a:r>
            <a:r>
              <a:rPr lang="en-US" b="1" i="1" u="sng" dirty="0">
                <a:ea typeface="ＭＳ Ｐゴシック" pitchFamily="1" charset="-128"/>
              </a:rPr>
              <a:t>destination</a:t>
            </a:r>
            <a:r>
              <a:rPr lang="en-US" dirty="0">
                <a:ea typeface="ＭＳ Ｐゴシック" pitchFamily="1" charset="-128"/>
              </a:rPr>
              <a:t>).</a:t>
            </a:r>
          </a:p>
          <a:p>
            <a:pPr>
              <a:spcBef>
                <a:spcPts val="0"/>
              </a:spcBef>
            </a:pPr>
            <a:r>
              <a:rPr lang="en-US" b="1" dirty="0" err="1">
                <a:solidFill>
                  <a:schemeClr val="folHlink"/>
                </a:solidFill>
                <a:latin typeface="Courier New" pitchFamily="1" charset="0"/>
                <a:ea typeface="ＭＳ Ｐゴシック" pitchFamily="1" charset="-128"/>
              </a:rPr>
              <a:t>MPI_Recv</a:t>
            </a:r>
            <a:r>
              <a:rPr lang="en-US" dirty="0">
                <a:latin typeface="Courier New" pitchFamily="1" charset="0"/>
                <a:ea typeface="ＭＳ Ｐゴシック" pitchFamily="1" charset="-128"/>
                <a:cs typeface="Courier New" pitchFamily="1" charset="0"/>
              </a:rPr>
              <a:t> </a:t>
            </a:r>
            <a:r>
              <a:rPr lang="en-US" dirty="0">
                <a:ea typeface="ＭＳ Ｐゴシック" pitchFamily="1" charset="-128"/>
              </a:rPr>
              <a:t>receives a message on the current process from some other process (the </a:t>
            </a:r>
            <a:r>
              <a:rPr lang="en-US" b="1" i="1" u="sng" dirty="0">
                <a:ea typeface="ＭＳ Ｐゴシック" pitchFamily="1" charset="-128"/>
              </a:rPr>
              <a:t>source</a:t>
            </a:r>
            <a:r>
              <a:rPr lang="en-US" dirty="0" smtClean="0">
                <a:ea typeface="ＭＳ Ｐゴシック" pitchFamily="1" charset="-128"/>
              </a:rPr>
              <a:t>).</a:t>
            </a:r>
            <a:endParaRPr lang="en-US" dirty="0">
              <a:ea typeface="ＭＳ Ｐゴシック" pitchFamily="1" charset="-128"/>
            </a:endParaRPr>
          </a:p>
        </p:txBody>
      </p:sp>
      <p:sp>
        <p:nvSpPr>
          <p:cNvPr id="706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0661" name="Slide Number Placeholder 4"/>
          <p:cNvSpPr>
            <a:spLocks noGrp="1"/>
          </p:cNvSpPr>
          <p:nvPr>
            <p:ph type="sldNum" sz="quarter" idx="11"/>
          </p:nvPr>
        </p:nvSpPr>
        <p:spPr>
          <a:noFill/>
        </p:spPr>
        <p:txBody>
          <a:bodyPr/>
          <a:lstStyle/>
          <a:p>
            <a:fld id="{C41C2044-E4E8-4453-80E6-04073E8A6325}" type="slidenum">
              <a:rPr lang="en-US"/>
              <a:pPr/>
              <a:t>37</a:t>
            </a:fld>
            <a:endParaRPr lang="en-US"/>
          </a:p>
        </p:txBody>
      </p:sp>
    </p:spTree>
    <p:custDataLst>
      <p:tags r:id="rId1"/>
    </p:custDataLst>
    <p:extLst>
      <p:ext uri="{BB962C8B-B14F-4D97-AF65-F5344CB8AC3E}">
        <p14:creationId xmlns:p14="http://schemas.microsoft.com/office/powerpoint/2010/main" val="41130648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dirty="0" smtClean="0">
                <a:ea typeface="ＭＳ Ｐゴシック" pitchFamily="1" charset="-128"/>
              </a:rPr>
              <a:t>More Example MPI Routines</a:t>
            </a:r>
          </a:p>
        </p:txBody>
      </p:sp>
      <p:sp>
        <p:nvSpPr>
          <p:cNvPr id="71683" name="Rectangle 3"/>
          <p:cNvSpPr>
            <a:spLocks noGrp="1" noChangeArrowheads="1"/>
          </p:cNvSpPr>
          <p:nvPr>
            <p:ph idx="1"/>
          </p:nvPr>
        </p:nvSpPr>
        <p:spPr>
          <a:xfrm>
            <a:off x="381000" y="1295400"/>
            <a:ext cx="8458200" cy="4724400"/>
          </a:xfrm>
        </p:spPr>
        <p:txBody>
          <a:bodyPr/>
          <a:lstStyle/>
          <a:p>
            <a:r>
              <a:rPr lang="en-US" b="1" dirty="0" err="1" smtClean="0">
                <a:solidFill>
                  <a:schemeClr val="folHlink"/>
                </a:solidFill>
                <a:latin typeface="Courier New" pitchFamily="1" charset="0"/>
                <a:ea typeface="ＭＳ Ｐゴシック" pitchFamily="1" charset="-128"/>
              </a:rPr>
              <a:t>MPI_Bcast</a:t>
            </a:r>
            <a:r>
              <a:rPr lang="en-US" dirty="0" smtClean="0">
                <a:latin typeface="Courier New" pitchFamily="1" charset="0"/>
                <a:ea typeface="ＭＳ Ｐゴシック" pitchFamily="1" charset="-128"/>
                <a:cs typeface="Courier New" pitchFamily="1" charset="0"/>
              </a:rPr>
              <a:t> </a:t>
            </a:r>
            <a:r>
              <a:rPr lang="en-US" b="1" i="1" u="sng" dirty="0" smtClean="0">
                <a:ea typeface="ＭＳ Ｐゴシック" pitchFamily="1" charset="-128"/>
              </a:rPr>
              <a:t>broadcasts</a:t>
            </a:r>
            <a:r>
              <a:rPr lang="en-US" dirty="0" smtClean="0">
                <a:ea typeface="ＭＳ Ｐゴシック" pitchFamily="1" charset="-128"/>
              </a:rPr>
              <a:t> a message from one process to all of the others.</a:t>
            </a:r>
          </a:p>
          <a:p>
            <a:r>
              <a:rPr lang="en-US" b="1" dirty="0" err="1" smtClean="0">
                <a:solidFill>
                  <a:schemeClr val="folHlink"/>
                </a:solidFill>
                <a:latin typeface="Courier New" pitchFamily="1" charset="0"/>
                <a:ea typeface="ＭＳ Ｐゴシック" pitchFamily="1" charset="-128"/>
              </a:rPr>
              <a:t>MPI_Reduce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performs a </a:t>
            </a:r>
            <a:r>
              <a:rPr lang="en-US" b="1" i="1" u="sng" dirty="0" smtClean="0">
                <a:ea typeface="ＭＳ Ｐゴシック" pitchFamily="1" charset="-128"/>
              </a:rPr>
              <a:t>reduction</a:t>
            </a:r>
            <a:r>
              <a:rPr lang="en-US" dirty="0" smtClean="0">
                <a:ea typeface="ＭＳ Ｐゴシック" pitchFamily="1" charset="-128"/>
              </a:rPr>
              <a:t> (for example, sum, maximum) of a variable on all processes, sending the result to a single process.</a:t>
            </a:r>
          </a:p>
          <a:p>
            <a:pPr marL="0" indent="0">
              <a:buNone/>
            </a:pPr>
            <a:r>
              <a:rPr lang="en-US" dirty="0" smtClean="0">
                <a:ea typeface="ＭＳ Ｐゴシック" pitchFamily="1" charset="-128"/>
              </a:rPr>
              <a:t>     </a:t>
            </a:r>
            <a:r>
              <a:rPr lang="en-US" b="1" u="sng" dirty="0" smtClean="0">
                <a:ea typeface="ＭＳ Ｐゴシック" pitchFamily="1" charset="-128"/>
              </a:rPr>
              <a:t>NOTE</a:t>
            </a:r>
            <a:r>
              <a:rPr lang="en-US" dirty="0" smtClean="0">
                <a:ea typeface="ＭＳ Ｐゴシック" pitchFamily="1" charset="-128"/>
              </a:rPr>
              <a:t>: Here, </a:t>
            </a:r>
            <a:r>
              <a:rPr lang="en-US" b="1" i="1" u="sng" dirty="0" smtClean="0">
                <a:ea typeface="ＭＳ Ｐゴシック" pitchFamily="1" charset="-128"/>
              </a:rPr>
              <a:t>reduce</a:t>
            </a:r>
            <a:r>
              <a:rPr lang="en-US" dirty="0" smtClean="0">
                <a:ea typeface="ＭＳ Ｐゴシック" pitchFamily="1" charset="-128"/>
              </a:rPr>
              <a:t> means turn many values into fewer values.</a:t>
            </a:r>
          </a:p>
          <a:p>
            <a:r>
              <a:rPr lang="en-US" b="1" dirty="0" err="1" smtClean="0">
                <a:solidFill>
                  <a:schemeClr val="folHlink"/>
                </a:solidFill>
                <a:latin typeface="Courier New" pitchFamily="1" charset="0"/>
                <a:ea typeface="ＭＳ Ｐゴシック" pitchFamily="1" charset="-128"/>
              </a:rPr>
              <a:t>MPI_Gather</a:t>
            </a:r>
            <a:r>
              <a:rPr lang="en-US" dirty="0" smtClean="0">
                <a:latin typeface="Courier New" pitchFamily="1" charset="0"/>
                <a:ea typeface="ＭＳ Ｐゴシック" pitchFamily="1" charset="-128"/>
                <a:cs typeface="Courier New" pitchFamily="1" charset="0"/>
              </a:rPr>
              <a:t> </a:t>
            </a:r>
            <a:r>
              <a:rPr lang="en-US" b="1" i="1" u="sng" dirty="0" smtClean="0">
                <a:ea typeface="ＭＳ Ｐゴシック" pitchFamily="1" charset="-128"/>
              </a:rPr>
              <a:t>gathers</a:t>
            </a:r>
            <a:r>
              <a:rPr lang="en-US" dirty="0" smtClean="0">
                <a:ea typeface="ＭＳ Ｐゴシック" pitchFamily="1" charset="-128"/>
              </a:rPr>
              <a:t> a set of </a:t>
            </a:r>
            <a:r>
              <a:rPr lang="en-US" dirty="0" err="1" smtClean="0">
                <a:ea typeface="ＭＳ Ｐゴシック" pitchFamily="1" charset="-128"/>
              </a:rPr>
              <a:t>subarrays</a:t>
            </a:r>
            <a:r>
              <a:rPr lang="en-US" dirty="0" smtClean="0">
                <a:ea typeface="ＭＳ Ｐゴシック" pitchFamily="1" charset="-128"/>
              </a:rPr>
              <a:t>, one </a:t>
            </a:r>
            <a:r>
              <a:rPr lang="en-US" dirty="0" err="1" smtClean="0">
                <a:ea typeface="ＭＳ Ｐゴシック" pitchFamily="1" charset="-128"/>
              </a:rPr>
              <a:t>subarray</a:t>
            </a:r>
            <a:r>
              <a:rPr lang="en-US" dirty="0" smtClean="0">
                <a:ea typeface="ＭＳ Ｐゴシック" pitchFamily="1" charset="-128"/>
              </a:rPr>
              <a:t> from each process, into a single large array on a single process.</a:t>
            </a:r>
            <a:endParaRPr lang="en-US" dirty="0">
              <a:ea typeface="ＭＳ Ｐゴシック" pitchFamily="1" charset="-128"/>
            </a:endParaRPr>
          </a:p>
          <a:p>
            <a:r>
              <a:rPr lang="en-US" b="1" dirty="0" err="1" smtClean="0">
                <a:solidFill>
                  <a:schemeClr val="folHlink"/>
                </a:solidFill>
                <a:latin typeface="Courier New" pitchFamily="1" charset="0"/>
                <a:ea typeface="ＭＳ Ｐゴシック" pitchFamily="1" charset="-128"/>
              </a:rPr>
              <a:t>MPI_Scatter</a:t>
            </a:r>
            <a:r>
              <a:rPr lang="en-US" dirty="0" smtClean="0">
                <a:latin typeface="Courier New" pitchFamily="1" charset="0"/>
                <a:ea typeface="ＭＳ Ｐゴシック" pitchFamily="1" charset="-128"/>
                <a:cs typeface="Courier New" pitchFamily="1" charset="0"/>
              </a:rPr>
              <a:t> </a:t>
            </a:r>
            <a:r>
              <a:rPr lang="en-US" b="1" i="1" u="sng" dirty="0" smtClean="0">
                <a:ea typeface="ＭＳ Ｐゴシック" pitchFamily="1" charset="-128"/>
              </a:rPr>
              <a:t>scatters</a:t>
            </a:r>
            <a:r>
              <a:rPr lang="en-US" dirty="0" smtClean="0">
                <a:ea typeface="ＭＳ Ｐゴシック" pitchFamily="1" charset="-128"/>
              </a:rPr>
              <a:t> </a:t>
            </a:r>
            <a:r>
              <a:rPr lang="en-US" dirty="0">
                <a:ea typeface="ＭＳ Ｐゴシック" pitchFamily="1" charset="-128"/>
              </a:rPr>
              <a:t>a </a:t>
            </a:r>
            <a:r>
              <a:rPr lang="en-US" dirty="0" smtClean="0">
                <a:ea typeface="ＭＳ Ｐゴシック" pitchFamily="1" charset="-128"/>
              </a:rPr>
              <a:t>single large array on a single process into </a:t>
            </a:r>
            <a:r>
              <a:rPr lang="en-US" dirty="0" err="1" smtClean="0">
                <a:ea typeface="ＭＳ Ｐゴシック" pitchFamily="1" charset="-128"/>
              </a:rPr>
              <a:t>subarrays</a:t>
            </a:r>
            <a:r>
              <a:rPr lang="en-US" dirty="0" smtClean="0">
                <a:ea typeface="ＭＳ Ｐゴシック" pitchFamily="1" charset="-128"/>
              </a:rPr>
              <a:t>, one </a:t>
            </a:r>
            <a:r>
              <a:rPr lang="en-US" dirty="0" err="1" smtClean="0">
                <a:ea typeface="ＭＳ Ｐゴシック" pitchFamily="1" charset="-128"/>
              </a:rPr>
              <a:t>subarray</a:t>
            </a:r>
            <a:r>
              <a:rPr lang="en-US" dirty="0" smtClean="0">
                <a:ea typeface="ＭＳ Ｐゴシック" pitchFamily="1" charset="-128"/>
              </a:rPr>
              <a:t> sent to each process.</a:t>
            </a:r>
          </a:p>
          <a:p>
            <a:pPr marL="0" indent="0">
              <a:buNone/>
            </a:pPr>
            <a:r>
              <a:rPr lang="en-US" dirty="0" smtClean="0">
                <a:ea typeface="ＭＳ Ｐゴシック" pitchFamily="1" charset="-128"/>
              </a:rPr>
              <a:t>Routines that use all processes at once are known as </a:t>
            </a:r>
            <a:r>
              <a:rPr lang="en-US" b="1" i="1" u="sng" dirty="0" smtClean="0">
                <a:ea typeface="ＭＳ Ｐゴシック" pitchFamily="1" charset="-128"/>
              </a:rPr>
              <a:t>collective</a:t>
            </a:r>
            <a:r>
              <a:rPr lang="en-US" dirty="0" smtClean="0">
                <a:ea typeface="ＭＳ Ｐゴシック" pitchFamily="1" charset="-128"/>
              </a:rPr>
              <a:t>; routines that involve only a few are known as </a:t>
            </a:r>
            <a:r>
              <a:rPr lang="en-US" b="1" i="1" u="sng" dirty="0" smtClean="0">
                <a:ea typeface="ＭＳ Ｐゴシック" pitchFamily="1" charset="-128"/>
              </a:rPr>
              <a:t>point-to-point</a:t>
            </a:r>
            <a:r>
              <a:rPr lang="en-US" dirty="0" smtClean="0">
                <a:ea typeface="ＭＳ Ｐゴシック" pitchFamily="1" charset="-128"/>
              </a:rPr>
              <a:t>.</a:t>
            </a:r>
            <a:endParaRPr lang="en-US" dirty="0">
              <a:ea typeface="ＭＳ Ｐゴシック" pitchFamily="1" charset="-128"/>
            </a:endParaRPr>
          </a:p>
        </p:txBody>
      </p:sp>
      <p:sp>
        <p:nvSpPr>
          <p:cNvPr id="716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1685" name="Slide Number Placeholder 4"/>
          <p:cNvSpPr>
            <a:spLocks noGrp="1"/>
          </p:cNvSpPr>
          <p:nvPr>
            <p:ph type="sldNum" sz="quarter" idx="11"/>
          </p:nvPr>
        </p:nvSpPr>
        <p:spPr>
          <a:noFill/>
        </p:spPr>
        <p:txBody>
          <a:bodyPr/>
          <a:lstStyle/>
          <a:p>
            <a:fld id="{04DA0F16-65EA-4E4B-A56D-F615C8DB8406}" type="slidenum">
              <a:rPr lang="en-US"/>
              <a:pPr/>
              <a:t>38</a:t>
            </a:fld>
            <a:endParaRPr lang="en-US"/>
          </a:p>
        </p:txBody>
      </p:sp>
    </p:spTree>
    <p:custDataLst>
      <p:tags r:id="rId1"/>
    </p:custDataLst>
    <p:extLst>
      <p:ext uri="{BB962C8B-B14F-4D97-AF65-F5344CB8AC3E}">
        <p14:creationId xmlns:p14="http://schemas.microsoft.com/office/powerpoint/2010/main" val="18892847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ea typeface="ＭＳ Ｐゴシック" pitchFamily="1" charset="-128"/>
              </a:rPr>
              <a:t>MPI Program Structure (C)</a:t>
            </a:r>
          </a:p>
        </p:txBody>
      </p:sp>
      <p:sp>
        <p:nvSpPr>
          <p:cNvPr id="73731" name="Rectangle 3"/>
          <p:cNvSpPr>
            <a:spLocks noGrp="1" noChangeArrowheads="1"/>
          </p:cNvSpPr>
          <p:nvPr>
            <p:ph idx="1"/>
          </p:nvPr>
        </p:nvSpPr>
        <p:spPr>
          <a:xfrm>
            <a:off x="533400" y="1295400"/>
            <a:ext cx="8077200" cy="4876800"/>
          </a:xfrm>
        </p:spPr>
        <p:txBody>
          <a:bodyPr/>
          <a:lstStyle/>
          <a:p>
            <a:pPr>
              <a:buFont typeface="Wingdings" pitchFamily="1" charset="2"/>
              <a:buNone/>
            </a:pPr>
            <a:r>
              <a:rPr lang="en-US" sz="1900" b="1" dirty="0" smtClean="0">
                <a:solidFill>
                  <a:srgbClr val="000000"/>
                </a:solidFill>
                <a:latin typeface="Courier New" pitchFamily="1" charset="0"/>
                <a:ea typeface="ＭＳ Ｐゴシック" pitchFamily="1" charset="-128"/>
              </a:rPr>
              <a:t>#include &lt;</a:t>
            </a:r>
            <a:r>
              <a:rPr lang="en-US" sz="1900" b="1" dirty="0" err="1" smtClean="0">
                <a:solidFill>
                  <a:srgbClr val="000000"/>
                </a:solidFill>
                <a:latin typeface="Courier New" pitchFamily="1" charset="0"/>
                <a:ea typeface="ＭＳ Ｐゴシック" pitchFamily="1" charset="-128"/>
              </a:rPr>
              <a:t>stdio.h</a:t>
            </a:r>
            <a:r>
              <a:rPr lang="en-US" sz="1900" b="1" dirty="0" smtClean="0">
                <a:solidFill>
                  <a:srgbClr val="000000"/>
                </a:solidFill>
                <a:latin typeface="Courier New" pitchFamily="1" charset="0"/>
                <a:ea typeface="ＭＳ Ｐゴシック" pitchFamily="1" charset="-128"/>
              </a:rPr>
              <a:t>&gt;</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#include &lt;</a:t>
            </a:r>
            <a:r>
              <a:rPr lang="en-US" sz="1900" b="1" dirty="0" err="1" smtClean="0">
                <a:solidFill>
                  <a:srgbClr val="000000"/>
                </a:solidFill>
                <a:latin typeface="Courier New" pitchFamily="1" charset="0"/>
                <a:ea typeface="ＭＳ Ｐゴシック" pitchFamily="1" charset="-128"/>
              </a:rPr>
              <a:t>stdlib.h</a:t>
            </a:r>
            <a:r>
              <a:rPr lang="en-US" sz="1900" b="1" dirty="0" smtClean="0">
                <a:solidFill>
                  <a:srgbClr val="000000"/>
                </a:solidFill>
                <a:latin typeface="Courier New" pitchFamily="1" charset="0"/>
                <a:ea typeface="ＭＳ Ｐゴシック" pitchFamily="1" charset="-128"/>
              </a:rPr>
              <a:t>&gt;</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#include &lt;</a:t>
            </a:r>
            <a:r>
              <a:rPr lang="en-US" sz="1900" b="1" dirty="0" err="1" smtClean="0">
                <a:solidFill>
                  <a:schemeClr val="folHlink"/>
                </a:solidFill>
                <a:latin typeface="Courier New" pitchFamily="1" charset="0"/>
                <a:ea typeface="ＭＳ Ｐゴシック" pitchFamily="1" charset="-128"/>
              </a:rPr>
              <a:t>mpi.h</a:t>
            </a:r>
            <a:r>
              <a:rPr lang="en-US" sz="1900" b="1" dirty="0" smtClean="0">
                <a:solidFill>
                  <a:srgbClr val="000000"/>
                </a:solidFill>
                <a:latin typeface="Courier New" pitchFamily="1" charset="0"/>
                <a:ea typeface="ＭＳ Ｐゴシック" pitchFamily="1" charset="-128"/>
              </a:rPr>
              <a:t>&gt;</a:t>
            </a:r>
          </a:p>
          <a:p>
            <a:pPr>
              <a:lnSpc>
                <a:spcPct val="8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[other includes]</a:t>
            </a:r>
            <a:endParaRPr lang="en-US" sz="1900" b="1" dirty="0" smtClean="0">
              <a:solidFill>
                <a:schemeClr val="hlink"/>
              </a:solidFill>
              <a:ea typeface="ＭＳ Ｐゴシック" pitchFamily="1" charset="-128"/>
            </a:endParaRPr>
          </a:p>
          <a:p>
            <a:pPr>
              <a:lnSpc>
                <a:spcPct val="40000"/>
              </a:lnSpc>
              <a:buFont typeface="Wingdings" pitchFamily="1" charset="2"/>
              <a:buNone/>
            </a:pPr>
            <a:endParaRPr lang="en-US" sz="1900" b="1" dirty="0" smtClean="0">
              <a:solidFill>
                <a:schemeClr val="hlink"/>
              </a:solidFill>
              <a:latin typeface="Courier New" pitchFamily="1" charset="0"/>
              <a:ea typeface="ＭＳ Ｐゴシック" pitchFamily="1" charset="-128"/>
            </a:endParaRPr>
          </a:p>
          <a:p>
            <a:pPr>
              <a:lnSpc>
                <a:spcPct val="30000"/>
              </a:lnSpc>
              <a:buFont typeface="Wingdings" pitchFamily="1" charset="2"/>
              <a:buNone/>
            </a:pP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main (</a:t>
            </a: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argc</a:t>
            </a:r>
            <a:r>
              <a:rPr lang="en-US" sz="1900" b="1" dirty="0" smtClean="0">
                <a:solidFill>
                  <a:srgbClr val="000000"/>
                </a:solidFill>
                <a:latin typeface="Courier New" pitchFamily="1" charset="0"/>
                <a:ea typeface="ＭＳ Ｐゴシック" pitchFamily="1" charset="-128"/>
              </a:rPr>
              <a:t>, char* </a:t>
            </a:r>
            <a:r>
              <a:rPr lang="en-US" sz="1900" b="1" dirty="0" err="1" smtClean="0">
                <a:solidFill>
                  <a:srgbClr val="000000"/>
                </a:solidFill>
                <a:latin typeface="Courier New" pitchFamily="1" charset="0"/>
                <a:ea typeface="ＭＳ Ｐゴシック" pitchFamily="1" charset="-128"/>
              </a:rPr>
              <a:t>argv</a:t>
            </a:r>
            <a:r>
              <a:rPr lang="en-US" sz="1900" b="1" dirty="0" smtClean="0">
                <a:solidFill>
                  <a:srgbClr val="000000"/>
                </a:solidFill>
                <a:latin typeface="Courier New" pitchFamily="1" charset="0"/>
                <a:ea typeface="ＭＳ Ｐゴシック" pitchFamily="1" charset="-128"/>
              </a:rPr>
              <a:t>[])</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 /* main */</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my_rank</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num_procs</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[other declarations]</a:t>
            </a:r>
          </a:p>
          <a:p>
            <a:pPr>
              <a:lnSpc>
                <a:spcPct val="70000"/>
              </a:lnSpc>
              <a:buFont typeface="Wingdings" pitchFamily="1" charset="2"/>
              <a:buNone/>
            </a:pPr>
            <a:r>
              <a:rPr lang="en-US" sz="1900" b="1" dirty="0" smtClean="0">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MPI_Init</a:t>
            </a:r>
            <a:r>
              <a:rPr lang="en-US" sz="1900" b="1" dirty="0" smtClean="0">
                <a:solidFill>
                  <a:srgbClr val="000000"/>
                </a:solidFill>
                <a:latin typeface="Courier New" pitchFamily="1" charset="0"/>
                <a:ea typeface="ＭＳ Ｐゴシック" pitchFamily="1" charset="-128"/>
              </a:rPr>
              <a:t>(&amp;</a:t>
            </a:r>
            <a:r>
              <a:rPr lang="en-US" sz="1900" b="1" dirty="0" err="1" smtClean="0">
                <a:solidFill>
                  <a:srgbClr val="000000"/>
                </a:solidFill>
                <a:latin typeface="Courier New" pitchFamily="1" charset="0"/>
                <a:ea typeface="ＭＳ Ｐゴシック" pitchFamily="1" charset="-128"/>
              </a:rPr>
              <a:t>argc</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argv</a:t>
            </a:r>
            <a:r>
              <a:rPr lang="en-US" sz="1900" b="1" dirty="0" smtClean="0">
                <a:solidFill>
                  <a:srgbClr val="000000"/>
                </a:solidFill>
                <a:latin typeface="Courier New" pitchFamily="1" charset="0"/>
                <a:ea typeface="ＭＳ Ｐゴシック" pitchFamily="1" charset="-128"/>
              </a:rPr>
              <a:t>);        /* Start up MPI  */</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MPI_Comm_rank</a:t>
            </a:r>
            <a:r>
              <a:rPr lang="en-US" sz="1900" b="1" dirty="0" smtClean="0">
                <a:solidFill>
                  <a:srgbClr val="000000"/>
                </a:solidFill>
                <a:latin typeface="Courier New" pitchFamily="1" charset="0"/>
                <a:ea typeface="ＭＳ Ｐゴシック" pitchFamily="1" charset="-128"/>
              </a:rPr>
              <a:t>(</a:t>
            </a:r>
            <a:r>
              <a:rPr lang="en-US" sz="1900" b="1" dirty="0" smtClean="0">
                <a:solidFill>
                  <a:schemeClr val="folHlink"/>
                </a:solidFill>
                <a:latin typeface="Courier New" pitchFamily="1" charset="0"/>
                <a:ea typeface="ＭＳ Ｐゴシック" pitchFamily="1" charset="-128"/>
              </a:rPr>
              <a:t>MPI_COMM_WORLD</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my_rank</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MPI_Comm_size</a:t>
            </a:r>
            <a:r>
              <a:rPr lang="en-US" sz="1900" b="1" dirty="0" smtClean="0">
                <a:solidFill>
                  <a:srgbClr val="000000"/>
                </a:solidFill>
                <a:latin typeface="Courier New" pitchFamily="1" charset="0"/>
                <a:ea typeface="ＭＳ Ｐゴシック" pitchFamily="1" charset="-128"/>
              </a:rPr>
              <a:t>(</a:t>
            </a:r>
            <a:r>
              <a:rPr lang="en-US" sz="1900" b="1" dirty="0" smtClean="0">
                <a:solidFill>
                  <a:schemeClr val="folHlink"/>
                </a:solidFill>
                <a:latin typeface="Courier New" pitchFamily="1" charset="0"/>
                <a:ea typeface="ＭＳ Ｐゴシック" pitchFamily="1" charset="-128"/>
              </a:rPr>
              <a:t>MPI_COMM_WORLD</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num_procs</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[actual work goes here]</a:t>
            </a:r>
          </a:p>
          <a:p>
            <a:pPr>
              <a:lnSpc>
                <a:spcPct val="70000"/>
              </a:lnSpc>
              <a:buFont typeface="Wingdings" pitchFamily="1" charset="2"/>
              <a:buNone/>
            </a:pPr>
            <a:r>
              <a:rPr lang="en-US" sz="1900" b="1" dirty="0" smtClean="0">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 </a:t>
            </a:r>
            <a:r>
              <a:rPr lang="en-US" sz="1900" b="1" dirty="0" err="1" smtClean="0">
                <a:solidFill>
                  <a:schemeClr val="folHlink"/>
                </a:solidFill>
                <a:latin typeface="Courier New" pitchFamily="1" charset="0"/>
                <a:ea typeface="ＭＳ Ｐゴシック" pitchFamily="1" charset="-128"/>
              </a:rPr>
              <a:t>MPI_Finalize</a:t>
            </a:r>
            <a:r>
              <a:rPr lang="en-US" sz="1900" b="1" dirty="0" smtClean="0">
                <a:solidFill>
                  <a:srgbClr val="000000"/>
                </a:solidFill>
                <a:latin typeface="Courier New" pitchFamily="1" charset="0"/>
                <a:ea typeface="ＭＳ Ｐゴシック" pitchFamily="1" charset="-128"/>
              </a:rPr>
              <a:t>(); /* Shut down MPI */</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 main */</a:t>
            </a:r>
          </a:p>
        </p:txBody>
      </p:sp>
      <p:sp>
        <p:nvSpPr>
          <p:cNvPr id="7373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3733" name="Slide Number Placeholder 4"/>
          <p:cNvSpPr>
            <a:spLocks noGrp="1"/>
          </p:cNvSpPr>
          <p:nvPr>
            <p:ph type="sldNum" sz="quarter" idx="11"/>
          </p:nvPr>
        </p:nvSpPr>
        <p:spPr>
          <a:noFill/>
        </p:spPr>
        <p:txBody>
          <a:bodyPr/>
          <a:lstStyle/>
          <a:p>
            <a:fld id="{1FBA5122-F3C9-493A-87EE-994780AF5D6F}" type="slidenum">
              <a:rPr lang="en-US"/>
              <a:pPr/>
              <a:t>39</a:t>
            </a:fld>
            <a:endParaRPr lang="en-US"/>
          </a:p>
        </p:txBody>
      </p:sp>
    </p:spTree>
    <p:custDataLst>
      <p:tags r:id="rId1"/>
    </p:custDataLst>
    <p:extLst>
      <p:ext uri="{BB962C8B-B14F-4D97-AF65-F5344CB8AC3E}">
        <p14:creationId xmlns:p14="http://schemas.microsoft.com/office/powerpoint/2010/main" val="43054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REGISTER</a:t>
            </a:r>
            <a:endParaRPr lang="en-US" dirty="0"/>
          </a:p>
        </p:txBody>
      </p:sp>
      <p:sp>
        <p:nvSpPr>
          <p:cNvPr id="3" name="Content Placeholder 2"/>
          <p:cNvSpPr>
            <a:spLocks noGrp="1"/>
          </p:cNvSpPr>
          <p:nvPr>
            <p:ph idx="1"/>
          </p:nvPr>
        </p:nvSpPr>
        <p:spPr>
          <a:xfrm>
            <a:off x="381000" y="1371600"/>
            <a:ext cx="8402638" cy="4648200"/>
          </a:xfrm>
        </p:spPr>
        <p:txBody>
          <a:bodyPr/>
          <a:lstStyle/>
          <a:p>
            <a:pPr marL="0" indent="0">
              <a:buNone/>
            </a:pPr>
            <a:r>
              <a:rPr lang="en-US" dirty="0" smtClean="0"/>
              <a:t>If you haven’t already registered, please do so.</a:t>
            </a:r>
          </a:p>
          <a:p>
            <a:pPr marL="0" indent="0">
              <a:buNone/>
            </a:pPr>
            <a:endParaRPr lang="en-US" sz="1200" dirty="0"/>
          </a:p>
          <a:p>
            <a:pPr marL="0" indent="0">
              <a:buNone/>
            </a:pPr>
            <a:r>
              <a:rPr lang="en-US" dirty="0" smtClean="0"/>
              <a:t>You can find the registration link on the </a:t>
            </a:r>
            <a:r>
              <a:rPr lang="en-US" dirty="0" err="1" smtClean="0"/>
              <a:t>SiPE</a:t>
            </a:r>
            <a:r>
              <a:rPr lang="en-US" dirty="0" smtClean="0"/>
              <a:t> webpage:</a:t>
            </a:r>
          </a:p>
          <a:p>
            <a:pPr marL="0" indent="0">
              <a:buNone/>
            </a:pPr>
            <a:endParaRPr lang="en-US" sz="1200" dirty="0" smtClean="0"/>
          </a:p>
          <a:p>
            <a:pPr marL="0" indent="0">
              <a:buNone/>
            </a:pPr>
            <a:r>
              <a:rPr lang="en-US" dirty="0" smtClean="0">
                <a:latin typeface="Courier New" panose="02070309020205020404" pitchFamily="49" charset="0"/>
                <a:cs typeface="Courier New" panose="02070309020205020404" pitchFamily="49" charset="0"/>
                <a:hlinkClick r:id="rId2"/>
              </a:rPr>
              <a:t>http://www.oscer.ou.edu/education/</a:t>
            </a:r>
            <a:endParaRPr lang="en-US" dirty="0">
              <a:latin typeface="Courier New" panose="02070309020205020404" pitchFamily="49" charset="0"/>
              <a:cs typeface="Courier New" panose="02070309020205020404" pitchFamily="49" charset="0"/>
            </a:endParaRPr>
          </a:p>
          <a:p>
            <a:pPr marL="0" indent="0">
              <a:buNone/>
            </a:pPr>
            <a:endParaRPr lang="en-US" sz="1200" dirty="0" smtClean="0"/>
          </a:p>
          <a:p>
            <a:pPr marL="0" indent="0">
              <a:buNone/>
            </a:pPr>
            <a:r>
              <a:rPr lang="en-US" dirty="0" smtClean="0"/>
              <a:t>Our ability to continue providing Supercomputing in Plain English depends on being able to show strong participation.</a:t>
            </a:r>
          </a:p>
          <a:p>
            <a:pPr marL="0" indent="0">
              <a:buNone/>
            </a:pPr>
            <a:endParaRPr lang="en-US" sz="1200" dirty="0" smtClean="0"/>
          </a:p>
          <a:p>
            <a:pPr marL="0" indent="0">
              <a:buNone/>
            </a:pPr>
            <a:r>
              <a:rPr lang="en-US" dirty="0" smtClean="0"/>
              <a:t>We use our headcounts, institution counts and state counts     (since 2001, over 2000 served, from every US state except RI and VT, plus 17 other countries, on every continent except Australia and Antarctica) to improve grant proposals.</a:t>
            </a:r>
            <a:endParaRPr lang="en-US" dirty="0"/>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a:t>
            </a:fld>
            <a:endParaRPr lang="en-US"/>
          </a:p>
        </p:txBody>
      </p:sp>
    </p:spTree>
    <p:extLst>
      <p:ext uri="{BB962C8B-B14F-4D97-AF65-F5344CB8AC3E}">
        <p14:creationId xmlns:p14="http://schemas.microsoft.com/office/powerpoint/2010/main" val="363745530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mtClean="0">
                <a:ea typeface="ＭＳ Ｐゴシック" pitchFamily="1" charset="-128"/>
              </a:rPr>
              <a:t>MPI is SPMD</a:t>
            </a:r>
          </a:p>
        </p:txBody>
      </p:sp>
      <p:sp>
        <p:nvSpPr>
          <p:cNvPr id="74755"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MPI uses kind of parallelism known as			</a:t>
            </a:r>
            <a:r>
              <a:rPr lang="en-US" b="1" i="1" u="sng" smtClean="0">
                <a:ea typeface="ＭＳ Ｐゴシック" pitchFamily="1" charset="-128"/>
              </a:rPr>
              <a:t>Single Program, Multiple Data</a:t>
            </a:r>
            <a:r>
              <a:rPr lang="en-US" smtClean="0">
                <a:ea typeface="ＭＳ Ｐゴシック" pitchFamily="1" charset="-128"/>
              </a:rPr>
              <a:t> (SPMD).</a:t>
            </a:r>
          </a:p>
          <a:p>
            <a:pPr>
              <a:lnSpc>
                <a:spcPct val="90000"/>
              </a:lnSpc>
              <a:buFont typeface="Wingdings" pitchFamily="1" charset="2"/>
              <a:buNone/>
            </a:pPr>
            <a:r>
              <a:rPr lang="en-US" smtClean="0">
                <a:ea typeface="ＭＳ Ｐゴシック" pitchFamily="1" charset="-128"/>
              </a:rPr>
              <a:t>This means that you have one MPI program – a single executable – that is executed by all of the processes in an MPI run.</a:t>
            </a:r>
          </a:p>
          <a:p>
            <a:pPr>
              <a:lnSpc>
                <a:spcPct val="90000"/>
              </a:lnSpc>
              <a:buFont typeface="Wingdings" pitchFamily="1" charset="2"/>
              <a:buNone/>
            </a:pPr>
            <a:r>
              <a:rPr lang="en-US" smtClean="0">
                <a:ea typeface="ＭＳ Ｐゴシック" pitchFamily="1" charset="-128"/>
              </a:rPr>
              <a:t>So, to differentiate the roles of various processes in the MPI run, you have to have </a:t>
            </a:r>
            <a:r>
              <a:rPr lang="en-US" b="1" smtClean="0">
                <a:latin typeface="Courier New" pitchFamily="1" charset="0"/>
                <a:ea typeface="ＭＳ Ｐゴシック" pitchFamily="1" charset="-128"/>
              </a:rPr>
              <a:t>if</a:t>
            </a:r>
            <a:r>
              <a:rPr lang="en-US" smtClean="0">
                <a:ea typeface="ＭＳ Ｐゴシック" pitchFamily="1" charset="-128"/>
              </a:rPr>
              <a:t> statements:</a:t>
            </a:r>
          </a:p>
          <a:p>
            <a:pPr>
              <a:lnSpc>
                <a:spcPct val="90000"/>
              </a:lnSpc>
              <a:buFont typeface="Wingdings" pitchFamily="1" charset="2"/>
              <a:buNone/>
            </a:pPr>
            <a:r>
              <a:rPr lang="en-US" b="1" smtClean="0">
                <a:latin typeface="Courier New" pitchFamily="1" charset="0"/>
                <a:ea typeface="ＭＳ Ｐゴシック" pitchFamily="1" charset="-128"/>
              </a:rPr>
              <a:t>if (my_rank == server_rank) {</a:t>
            </a:r>
          </a:p>
          <a:p>
            <a:pPr>
              <a:lnSpc>
                <a:spcPct val="90000"/>
              </a:lnSpc>
              <a:buFont typeface="Wingdings" pitchFamily="1" charset="2"/>
              <a:buNone/>
            </a:pPr>
            <a:r>
              <a:rPr lang="en-US" b="1" smtClean="0">
                <a:latin typeface="Courier New" pitchFamily="1" charset="0"/>
                <a:ea typeface="ＭＳ Ｐゴシック" pitchFamily="1" charset="-128"/>
              </a:rPr>
              <a:t>    …</a:t>
            </a:r>
          </a:p>
          <a:p>
            <a:pPr>
              <a:lnSpc>
                <a:spcPct val="90000"/>
              </a:lnSpc>
              <a:buFont typeface="Wingdings" pitchFamily="1" charset="2"/>
              <a:buNone/>
            </a:pPr>
            <a:r>
              <a:rPr lang="en-US" b="1" smtClean="0">
                <a:latin typeface="Courier New" pitchFamily="1" charset="0"/>
                <a:ea typeface="ＭＳ Ｐゴシック" pitchFamily="1" charset="-128"/>
              </a:rPr>
              <a:t>}</a:t>
            </a:r>
          </a:p>
        </p:txBody>
      </p:sp>
      <p:sp>
        <p:nvSpPr>
          <p:cNvPr id="747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4757" name="Slide Number Placeholder 4"/>
          <p:cNvSpPr>
            <a:spLocks noGrp="1"/>
          </p:cNvSpPr>
          <p:nvPr>
            <p:ph type="sldNum" sz="quarter" idx="11"/>
          </p:nvPr>
        </p:nvSpPr>
        <p:spPr>
          <a:noFill/>
        </p:spPr>
        <p:txBody>
          <a:bodyPr/>
          <a:lstStyle/>
          <a:p>
            <a:fld id="{3977D25F-89C2-4429-AA09-934ED5C08384}" type="slidenum">
              <a:rPr lang="en-US"/>
              <a:pPr/>
              <a:t>40</a:t>
            </a:fld>
            <a:endParaRPr lang="en-US"/>
          </a:p>
        </p:txBody>
      </p:sp>
    </p:spTree>
    <p:extLst>
      <p:ext uri="{BB962C8B-B14F-4D97-AF65-F5344CB8AC3E}">
        <p14:creationId xmlns:p14="http://schemas.microsoft.com/office/powerpoint/2010/main" val="23370779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ea typeface="ＭＳ Ｐゴシック" pitchFamily="1" charset="-128"/>
              </a:rPr>
              <a:t>Example: Greetings</a:t>
            </a:r>
          </a:p>
        </p:txBody>
      </p:sp>
      <p:sp>
        <p:nvSpPr>
          <p:cNvPr id="75779" name="Rectangle 3"/>
          <p:cNvSpPr>
            <a:spLocks noGrp="1" noChangeArrowheads="1"/>
          </p:cNvSpPr>
          <p:nvPr>
            <p:ph idx="1"/>
          </p:nvPr>
        </p:nvSpPr>
        <p:spPr/>
        <p:txBody>
          <a:bodyPr/>
          <a:lstStyle/>
          <a:p>
            <a:pPr marL="609600" indent="-609600">
              <a:buClr>
                <a:schemeClr val="tx1"/>
              </a:buClr>
              <a:buSzTx/>
              <a:buFont typeface="Wingdings" pitchFamily="1" charset="2"/>
              <a:buAutoNum type="arabicPeriod"/>
            </a:pPr>
            <a:r>
              <a:rPr lang="en-US" dirty="0" smtClean="0">
                <a:ea typeface="ＭＳ Ｐゴシック" pitchFamily="1" charset="-128"/>
              </a:rPr>
              <a:t>Start the MPI system.</a:t>
            </a:r>
          </a:p>
          <a:p>
            <a:pPr marL="609600" indent="-609600">
              <a:buClr>
                <a:schemeClr val="tx1"/>
              </a:buClr>
              <a:buSzTx/>
              <a:buFont typeface="Wingdings" pitchFamily="1" charset="2"/>
              <a:buAutoNum type="arabicPeriod"/>
            </a:pPr>
            <a:r>
              <a:rPr lang="en-US" dirty="0" smtClean="0">
                <a:ea typeface="ＭＳ Ｐゴシック" pitchFamily="1" charset="-128"/>
              </a:rPr>
              <a:t>Get the rank and number of processes.</a:t>
            </a:r>
          </a:p>
          <a:p>
            <a:pPr marL="609600" indent="-609600">
              <a:buClr>
                <a:schemeClr val="tx1"/>
              </a:buClr>
              <a:buSzTx/>
              <a:buFont typeface="Wingdings" pitchFamily="1" charset="2"/>
              <a:buAutoNum type="arabicPeriod"/>
            </a:pPr>
            <a:r>
              <a:rPr lang="en-US" dirty="0" smtClean="0">
                <a:ea typeface="ＭＳ Ｐゴシック" pitchFamily="1" charset="-128"/>
              </a:rPr>
              <a:t>If I’m </a:t>
            </a:r>
            <a:r>
              <a:rPr lang="en-US" b="1" u="sng" dirty="0" smtClean="0">
                <a:solidFill>
                  <a:srgbClr val="FF0000"/>
                </a:solidFill>
                <a:ea typeface="ＭＳ Ｐゴシック" pitchFamily="1" charset="-128"/>
              </a:rPr>
              <a:t>not</a:t>
            </a:r>
            <a:r>
              <a:rPr lang="en-US" dirty="0" smtClean="0">
                <a:solidFill>
                  <a:srgbClr val="000000"/>
                </a:solidFill>
                <a:ea typeface="ＭＳ Ｐゴシック" pitchFamily="1" charset="-128"/>
              </a:rPr>
              <a:t> </a:t>
            </a:r>
            <a:r>
              <a:rPr lang="en-US" dirty="0" smtClean="0">
                <a:ea typeface="ＭＳ Ｐゴシック" pitchFamily="1" charset="-128"/>
              </a:rPr>
              <a:t>the server process:</a:t>
            </a:r>
          </a:p>
          <a:p>
            <a:pPr marL="990600" lvl="1" indent="-533400">
              <a:buClr>
                <a:schemeClr val="tx1"/>
              </a:buClr>
              <a:buSzTx/>
              <a:buFont typeface="Wingdings" pitchFamily="1" charset="2"/>
              <a:buAutoNum type="arabicPeriod"/>
            </a:pPr>
            <a:r>
              <a:rPr lang="en-US" dirty="0" smtClean="0">
                <a:ea typeface="ＭＳ Ｐゴシック" pitchFamily="1" charset="-128"/>
              </a:rPr>
              <a:t>Create a greeting string.</a:t>
            </a:r>
          </a:p>
          <a:p>
            <a:pPr marL="990600" lvl="1" indent="-533400">
              <a:buClr>
                <a:schemeClr val="tx1"/>
              </a:buClr>
              <a:buSzTx/>
              <a:buFont typeface="Wingdings" pitchFamily="1" charset="2"/>
              <a:buAutoNum type="arabicPeriod"/>
            </a:pPr>
            <a:r>
              <a:rPr lang="en-US" dirty="0" smtClean="0">
                <a:ea typeface="ＭＳ Ｐゴシック" pitchFamily="1" charset="-128"/>
              </a:rPr>
              <a:t>Send it to the server process.</a:t>
            </a:r>
          </a:p>
          <a:p>
            <a:pPr marL="609600" indent="-609600">
              <a:buClr>
                <a:schemeClr val="tx1"/>
              </a:buClr>
              <a:buSzTx/>
              <a:buFont typeface="Wingdings" pitchFamily="1" charset="2"/>
              <a:buAutoNum type="arabicPeriod"/>
            </a:pPr>
            <a:r>
              <a:rPr lang="en-US" dirty="0" smtClean="0">
                <a:ea typeface="ＭＳ Ｐゴシック" pitchFamily="1" charset="-128"/>
              </a:rPr>
              <a:t>If </a:t>
            </a:r>
            <a:r>
              <a:rPr lang="en-US" dirty="0">
                <a:ea typeface="ＭＳ Ｐゴシック" pitchFamily="1" charset="-128"/>
              </a:rPr>
              <a:t>I</a:t>
            </a:r>
            <a:r>
              <a:rPr lang="en-US" dirty="0" smtClean="0">
                <a:ea typeface="ＭＳ Ｐゴシック" pitchFamily="1" charset="-128"/>
              </a:rPr>
              <a:t> </a:t>
            </a:r>
            <a:r>
              <a:rPr lang="en-US" b="1" u="sng" dirty="0" smtClean="0">
                <a:solidFill>
                  <a:schemeClr val="folHlink"/>
                </a:solidFill>
                <a:ea typeface="ＭＳ Ｐゴシック" pitchFamily="1" charset="-128"/>
              </a:rPr>
              <a:t>am</a:t>
            </a:r>
            <a:r>
              <a:rPr lang="en-US" dirty="0" smtClean="0">
                <a:ea typeface="ＭＳ Ｐゴシック" pitchFamily="1" charset="-128"/>
              </a:rPr>
              <a:t> the server process:</a:t>
            </a:r>
          </a:p>
          <a:p>
            <a:pPr marL="990600" lvl="1" indent="-533400">
              <a:buClr>
                <a:schemeClr val="tx1"/>
              </a:buClr>
              <a:buSzTx/>
              <a:buFont typeface="Wingdings" pitchFamily="1" charset="2"/>
              <a:buAutoNum type="arabicPeriod"/>
            </a:pPr>
            <a:r>
              <a:rPr lang="en-US" dirty="0" smtClean="0">
                <a:ea typeface="ＭＳ Ｐゴシック" pitchFamily="1" charset="-128"/>
              </a:rPr>
              <a:t>For each of the client processes:</a:t>
            </a:r>
          </a:p>
          <a:p>
            <a:pPr marL="1371600" lvl="2" indent="-457200">
              <a:buClr>
                <a:schemeClr val="tx1"/>
              </a:buClr>
              <a:buSzTx/>
              <a:buFont typeface="Wingdings" pitchFamily="1" charset="2"/>
              <a:buAutoNum type="arabicPeriod"/>
            </a:pPr>
            <a:r>
              <a:rPr lang="en-US" dirty="0" smtClean="0">
                <a:ea typeface="ＭＳ Ｐゴシック" pitchFamily="1" charset="-128"/>
              </a:rPr>
              <a:t>Receive its greeting string.</a:t>
            </a:r>
          </a:p>
          <a:p>
            <a:pPr marL="1371600" lvl="2" indent="-457200">
              <a:buClr>
                <a:schemeClr val="tx1"/>
              </a:buClr>
              <a:buSzTx/>
              <a:buFont typeface="Wingdings" pitchFamily="1" charset="2"/>
              <a:buAutoNum type="arabicPeriod"/>
            </a:pPr>
            <a:r>
              <a:rPr lang="en-US" dirty="0" smtClean="0">
                <a:ea typeface="ＭＳ Ｐゴシック" pitchFamily="1" charset="-128"/>
              </a:rPr>
              <a:t>Print its greeting string.</a:t>
            </a:r>
          </a:p>
          <a:p>
            <a:pPr marL="609600" indent="-609600">
              <a:buClr>
                <a:schemeClr val="tx1"/>
              </a:buClr>
              <a:buSzTx/>
              <a:buFont typeface="Wingdings" pitchFamily="1" charset="2"/>
              <a:buAutoNum type="arabicPeriod"/>
            </a:pPr>
            <a:r>
              <a:rPr lang="en-US" dirty="0" smtClean="0">
                <a:ea typeface="ＭＳ Ｐゴシック" pitchFamily="1" charset="-128"/>
              </a:rPr>
              <a:t>Shut down the MPI system.</a:t>
            </a:r>
          </a:p>
          <a:p>
            <a:pPr marL="0" indent="0">
              <a:buClr>
                <a:schemeClr val="tx1"/>
              </a:buClr>
              <a:buSzTx/>
              <a:buNone/>
            </a:pPr>
            <a:r>
              <a:rPr lang="en-US" dirty="0" smtClean="0">
                <a:ea typeface="ＭＳ Ｐゴシック" pitchFamily="1" charset="-128"/>
              </a:rPr>
              <a:t>See [1].</a:t>
            </a:r>
          </a:p>
        </p:txBody>
      </p:sp>
      <p:sp>
        <p:nvSpPr>
          <p:cNvPr id="757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5781" name="Slide Number Placeholder 4"/>
          <p:cNvSpPr>
            <a:spLocks noGrp="1"/>
          </p:cNvSpPr>
          <p:nvPr>
            <p:ph type="sldNum" sz="quarter" idx="11"/>
          </p:nvPr>
        </p:nvSpPr>
        <p:spPr>
          <a:noFill/>
        </p:spPr>
        <p:txBody>
          <a:bodyPr/>
          <a:lstStyle/>
          <a:p>
            <a:fld id="{0F0CE59B-6461-4B55-BD90-060C30040B8A}" type="slidenum">
              <a:rPr lang="en-US"/>
              <a:pPr/>
              <a:t>41</a:t>
            </a:fld>
            <a:endParaRPr lang="en-US"/>
          </a:p>
        </p:txBody>
      </p:sp>
    </p:spTree>
    <p:custDataLst>
      <p:tags r:id="rId1"/>
    </p:custDataLst>
    <p:extLst>
      <p:ext uri="{BB962C8B-B14F-4D97-AF65-F5344CB8AC3E}">
        <p14:creationId xmlns:p14="http://schemas.microsoft.com/office/powerpoint/2010/main" val="9318649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latin typeface="Courier New" pitchFamily="1" charset="0"/>
                <a:ea typeface="ＭＳ Ｐゴシック" pitchFamily="1" charset="-128"/>
              </a:rPr>
              <a:t>greeting.c</a:t>
            </a:r>
            <a:endParaRPr lang="en-US" smtClean="0">
              <a:ea typeface="ＭＳ Ｐゴシック" pitchFamily="1" charset="-128"/>
            </a:endParaRPr>
          </a:p>
        </p:txBody>
      </p:sp>
      <p:sp>
        <p:nvSpPr>
          <p:cNvPr id="76803" name="Rectangle 3"/>
          <p:cNvSpPr>
            <a:spLocks noGrp="1" noChangeArrowheads="1"/>
          </p:cNvSpPr>
          <p:nvPr>
            <p:ph idx="1"/>
          </p:nvPr>
        </p:nvSpPr>
        <p:spPr>
          <a:xfrm>
            <a:off x="533400" y="1295400"/>
            <a:ext cx="8153400" cy="4800600"/>
          </a:xfrm>
        </p:spPr>
        <p:txBody>
          <a:bodyPr/>
          <a:lstStyle/>
          <a:p>
            <a:pPr>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buFont typeface="Wingdings" pitchFamily="1" charset="2"/>
              <a:buNone/>
            </a:pPr>
            <a:r>
              <a:rPr lang="en-US" sz="1600" b="1" dirty="0" smtClean="0">
                <a:solidFill>
                  <a:srgbClr val="000000"/>
                </a:solidFill>
                <a:latin typeface="Courier New" pitchFamily="1" charset="0"/>
                <a:ea typeface="ＭＳ Ｐゴシック" pitchFamily="1" charset="-128"/>
              </a:rPr>
              <a:t>#include &lt;</a:t>
            </a:r>
            <a:r>
              <a:rPr lang="en-US" sz="1600" b="1" dirty="0" err="1" smtClean="0">
                <a:solidFill>
                  <a:srgbClr val="000000"/>
                </a:solidFill>
                <a:latin typeface="Courier New" pitchFamily="1" charset="0"/>
                <a:ea typeface="ＭＳ Ｐゴシック" pitchFamily="1" charset="-128"/>
              </a:rPr>
              <a:t>stdio.h</a:t>
            </a:r>
            <a:r>
              <a:rPr lang="en-US" sz="1600" b="1" dirty="0" smtClean="0">
                <a:solidFill>
                  <a:srgbClr val="000000"/>
                </a:solidFill>
                <a:latin typeface="Courier New" pitchFamily="1" charset="0"/>
                <a:ea typeface="ＭＳ Ｐゴシック" pitchFamily="1" charset="-128"/>
              </a:rPr>
              <a:t>&gt;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#include &lt;</a:t>
            </a:r>
            <a:r>
              <a:rPr lang="en-US" sz="1600" b="1" dirty="0" err="1" smtClean="0">
                <a:solidFill>
                  <a:srgbClr val="000000"/>
                </a:solidFill>
                <a:latin typeface="Courier New" pitchFamily="1" charset="0"/>
                <a:ea typeface="ＭＳ Ｐゴシック" pitchFamily="1" charset="-128"/>
              </a:rPr>
              <a:t>string.h</a:t>
            </a:r>
            <a:r>
              <a:rPr lang="en-US" sz="1600" b="1" dirty="0" smtClean="0">
                <a:solidFill>
                  <a:srgbClr val="000000"/>
                </a:solidFill>
                <a:latin typeface="Courier New" pitchFamily="1" charset="0"/>
                <a:ea typeface="ＭＳ Ｐゴシック" pitchFamily="1" charset="-128"/>
              </a:rPr>
              <a:t>&gt;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#include &lt;</a:t>
            </a:r>
            <a:r>
              <a:rPr lang="en-US" sz="1600" b="1" dirty="0" err="1" smtClean="0">
                <a:solidFill>
                  <a:schemeClr val="folHlink"/>
                </a:solidFill>
                <a:latin typeface="Courier New" pitchFamily="1" charset="0"/>
                <a:ea typeface="ＭＳ Ｐゴシック" pitchFamily="1" charset="-128"/>
              </a:rPr>
              <a:t>mpi.h</a:t>
            </a:r>
            <a:r>
              <a:rPr lang="en-US" sz="1600" b="1" dirty="0" smtClean="0">
                <a:solidFill>
                  <a:srgbClr val="000000"/>
                </a:solidFill>
                <a:latin typeface="Courier New" pitchFamily="1" charset="0"/>
                <a:ea typeface="ＭＳ Ｐゴシック" pitchFamily="1" charset="-128"/>
              </a:rPr>
              <a:t>&gt;</a:t>
            </a:r>
          </a:p>
          <a:p>
            <a:pPr>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lnSpc>
                <a:spcPct val="40000"/>
              </a:lnSpc>
              <a:buFont typeface="Wingdings" pitchFamily="1" charset="2"/>
              <a:buNone/>
            </a:pP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main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argc</a:t>
            </a:r>
            <a:r>
              <a:rPr lang="en-US" sz="1600" b="1" dirty="0" smtClean="0">
                <a:solidFill>
                  <a:srgbClr val="000000"/>
                </a:solidFill>
                <a:latin typeface="Courier New" pitchFamily="1" charset="0"/>
                <a:ea typeface="ＭＳ Ｐゴシック" pitchFamily="1" charset="-128"/>
              </a:rPr>
              <a:t>, char* </a:t>
            </a:r>
            <a:r>
              <a:rPr lang="en-US" sz="1600" b="1" dirty="0" err="1" smtClean="0">
                <a:solidFill>
                  <a:srgbClr val="000000"/>
                </a:solidFill>
                <a:latin typeface="Courier New" pitchFamily="1" charset="0"/>
                <a:ea typeface="ＭＳ Ｐゴシック" pitchFamily="1" charset="-128"/>
              </a:rPr>
              <a:t>argv</a:t>
            </a:r>
            <a:r>
              <a:rPr lang="en-US" sz="16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  const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maximum_message_length</a:t>
            </a:r>
            <a:r>
              <a:rPr lang="en-US" sz="1600" b="1" dirty="0" smtClean="0">
                <a:solidFill>
                  <a:srgbClr val="000000"/>
                </a:solidFill>
                <a:latin typeface="Courier New" pitchFamily="1" charset="0"/>
                <a:ea typeface="ＭＳ Ｐゴシック" pitchFamily="1" charset="-128"/>
              </a:rPr>
              <a:t> = 100;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const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server_rank</a:t>
            </a:r>
            <a:r>
              <a:rPr lang="en-US" sz="1600" b="1" dirty="0" smtClean="0">
                <a:solidFill>
                  <a:srgbClr val="000000"/>
                </a:solidFill>
                <a:latin typeface="Courier New" pitchFamily="1" charset="0"/>
                <a:ea typeface="ＭＳ Ｐゴシック" pitchFamily="1" charset="-128"/>
              </a:rPr>
              <a:t>            =   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char       message[maximum_message_length+1];</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chemeClr val="tx2"/>
                </a:solidFill>
                <a:latin typeface="Courier New" pitchFamily="1" charset="0"/>
                <a:ea typeface="ＭＳ Ｐゴシック" pitchFamily="1" charset="-128"/>
              </a:rPr>
              <a:t>MPI_Status</a:t>
            </a:r>
            <a:r>
              <a:rPr lang="en-US" sz="1600" b="1" dirty="0" smtClean="0">
                <a:solidFill>
                  <a:srgbClr val="000000"/>
                </a:solidFill>
                <a:latin typeface="Courier New" pitchFamily="1" charset="0"/>
                <a:ea typeface="ＭＳ Ｐゴシック" pitchFamily="1" charset="-128"/>
              </a:rPr>
              <a:t> status;           /* Info about receive status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my_rank</a:t>
            </a:r>
            <a:r>
              <a:rPr lang="en-US" sz="1600" b="1" dirty="0" smtClean="0">
                <a:solidFill>
                  <a:srgbClr val="000000"/>
                </a:solidFill>
                <a:latin typeface="Courier New" pitchFamily="1" charset="0"/>
                <a:ea typeface="ＭＳ Ｐゴシック" pitchFamily="1" charset="-128"/>
              </a:rPr>
              <a:t>;          /* This process ID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num_procs</a:t>
            </a:r>
            <a:r>
              <a:rPr lang="en-US" sz="1600" b="1" dirty="0" smtClean="0">
                <a:solidFill>
                  <a:srgbClr val="000000"/>
                </a:solidFill>
                <a:latin typeface="Courier New" pitchFamily="1" charset="0"/>
                <a:ea typeface="ＭＳ Ｐゴシック" pitchFamily="1" charset="-128"/>
              </a:rPr>
              <a:t>;        /* Number of processes in run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source;           /* Process ID to receive from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destination;      /* Process ID to send to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tag = 0;          /* Message ID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   /* Error code for MPI calls   */</a:t>
            </a:r>
          </a:p>
          <a:p>
            <a:pPr>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[work goes here]</a:t>
            </a:r>
          </a:p>
          <a:p>
            <a:pPr>
              <a:buFont typeface="Wingdings" pitchFamily="1" charset="2"/>
              <a:buNone/>
            </a:pPr>
            <a:r>
              <a:rPr lang="en-US" sz="1600" b="1" dirty="0" smtClean="0">
                <a:solidFill>
                  <a:srgbClr val="000000"/>
                </a:solidFill>
                <a:latin typeface="Courier New" pitchFamily="1" charset="0"/>
                <a:ea typeface="ＭＳ Ｐゴシック" pitchFamily="1" charset="-128"/>
              </a:rPr>
              <a:t>} /* main */</a:t>
            </a:r>
            <a:endParaRPr lang="en-US" sz="1600" dirty="0" smtClean="0">
              <a:solidFill>
                <a:srgbClr val="000000"/>
              </a:solidFill>
              <a:ea typeface="ＭＳ Ｐゴシック" pitchFamily="1" charset="-128"/>
            </a:endParaRPr>
          </a:p>
        </p:txBody>
      </p:sp>
      <p:sp>
        <p:nvSpPr>
          <p:cNvPr id="768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6805" name="Slide Number Placeholder 4"/>
          <p:cNvSpPr>
            <a:spLocks noGrp="1"/>
          </p:cNvSpPr>
          <p:nvPr>
            <p:ph type="sldNum" sz="quarter" idx="11"/>
          </p:nvPr>
        </p:nvSpPr>
        <p:spPr>
          <a:noFill/>
        </p:spPr>
        <p:txBody>
          <a:bodyPr/>
          <a:lstStyle/>
          <a:p>
            <a:fld id="{A8C58AAB-7E0B-4A25-8E22-5856A6542974}" type="slidenum">
              <a:rPr lang="en-US"/>
              <a:pPr/>
              <a:t>42</a:t>
            </a:fld>
            <a:endParaRPr lang="en-US"/>
          </a:p>
        </p:txBody>
      </p:sp>
    </p:spTree>
    <p:custDataLst>
      <p:tags r:id="rId1"/>
    </p:custDataLst>
    <p:extLst>
      <p:ext uri="{BB962C8B-B14F-4D97-AF65-F5344CB8AC3E}">
        <p14:creationId xmlns:p14="http://schemas.microsoft.com/office/powerpoint/2010/main" val="27332439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smtClean="0">
                <a:ea typeface="ＭＳ Ｐゴシック" pitchFamily="1" charset="-128"/>
              </a:rPr>
              <a:t>Greetings Startup/Shutdown</a:t>
            </a:r>
          </a:p>
        </p:txBody>
      </p:sp>
      <p:sp>
        <p:nvSpPr>
          <p:cNvPr id="77827" name="Rectangle 3"/>
          <p:cNvSpPr>
            <a:spLocks noGrp="1" noChangeArrowheads="1"/>
          </p:cNvSpPr>
          <p:nvPr>
            <p:ph idx="1"/>
          </p:nvPr>
        </p:nvSpPr>
        <p:spPr/>
        <p:txBody>
          <a:bodyPr/>
          <a:lstStyle/>
          <a:p>
            <a:pPr>
              <a:buFont typeface="Wingdings" pitchFamily="1" charset="2"/>
              <a:buNone/>
            </a:pPr>
            <a:r>
              <a:rPr lang="en-US" sz="1600" b="1" i="1" smtClean="0">
                <a:solidFill>
                  <a:schemeClr val="hlink"/>
                </a:solidFill>
                <a:ea typeface="ＭＳ Ｐゴシック" pitchFamily="1" charset="-128"/>
              </a:rPr>
              <a:t>[header file includes]</a:t>
            </a:r>
          </a:p>
          <a:p>
            <a:pPr>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a:t>
            </a:r>
          </a:p>
          <a:p>
            <a:pPr>
              <a:buFont typeface="Wingdings" pitchFamily="1" charset="2"/>
              <a:buNone/>
            </a:pPr>
            <a:r>
              <a:rPr lang="en-US" sz="1600"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mpi_error_code = </a:t>
            </a:r>
            <a:r>
              <a:rPr lang="en-US" sz="1600" b="1" smtClean="0">
                <a:solidFill>
                  <a:schemeClr val="folHlink"/>
                </a:solidFill>
                <a:latin typeface="Courier New" pitchFamily="1" charset="0"/>
                <a:ea typeface="ＭＳ Ｐゴシック" pitchFamily="1" charset="-128"/>
              </a:rPr>
              <a:t>MPI_Init</a:t>
            </a:r>
            <a:r>
              <a:rPr lang="en-US" sz="1600" b="1" smtClean="0">
                <a:solidFill>
                  <a:srgbClr val="000000"/>
                </a:solidFill>
                <a:latin typeface="Courier New" pitchFamily="1" charset="0"/>
                <a:ea typeface="ＭＳ Ｐゴシック" pitchFamily="1" charset="-128"/>
              </a:rPr>
              <a:t>(&amp;argc, &amp;argv);</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MPI_Comm_rank</a:t>
            </a:r>
            <a:r>
              <a:rPr lang="en-US" sz="1600" b="1" smtClean="0">
                <a:solidFill>
                  <a:srgbClr val="000000"/>
                </a:solidFill>
                <a:latin typeface="Courier New" pitchFamily="1" charset="0"/>
                <a:ea typeface="ＭＳ Ｐゴシック" pitchFamily="1" charset="-128"/>
              </a:rPr>
              <a:t>(</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 &amp;my_rank);</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MPI_Comm_size</a:t>
            </a:r>
            <a:r>
              <a:rPr lang="en-US" sz="1600" b="1" smtClean="0">
                <a:solidFill>
                  <a:srgbClr val="000000"/>
                </a:solidFill>
                <a:latin typeface="Courier New" pitchFamily="1" charset="0"/>
                <a:ea typeface="ＭＳ Ｐゴシック" pitchFamily="1" charset="-128"/>
              </a:rPr>
              <a:t>(</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 &amp;num_procs);</a:t>
            </a:r>
          </a:p>
          <a:p>
            <a:pPr>
              <a:buFont typeface="Wingdings" pitchFamily="1" charset="2"/>
              <a:buNone/>
            </a:pPr>
            <a:r>
              <a:rPr lang="en-US" sz="1600" b="1" smtClean="0">
                <a:solidFill>
                  <a:srgbClr val="000000"/>
                </a:solidFill>
                <a:latin typeface="Courier New" pitchFamily="1" charset="0"/>
                <a:ea typeface="ＭＳ Ｐゴシック" pitchFamily="1" charset="-128"/>
              </a:rPr>
              <a:t>  if (my_rank != server_rank)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each non-server (worker) process]</a:t>
            </a:r>
          </a:p>
          <a:p>
            <a:pPr>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 */</a:t>
            </a:r>
          </a:p>
          <a:p>
            <a:pPr>
              <a:buFont typeface="Wingdings" pitchFamily="1" charset="2"/>
              <a:buNone/>
            </a:pPr>
            <a:r>
              <a:rPr lang="en-US" sz="1600" b="1" smtClean="0">
                <a:solidFill>
                  <a:srgbClr val="000000"/>
                </a:solidFill>
                <a:latin typeface="Courier New" pitchFamily="1" charset="0"/>
                <a:ea typeface="ＭＳ Ｐゴシック" pitchFamily="1" charset="-128"/>
              </a:rPr>
              <a:t>  else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server process]</a:t>
            </a:r>
          </a:p>
          <a:p>
            <a:pPr>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server_rank)…else */</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782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7829" name="Slide Number Placeholder 4"/>
          <p:cNvSpPr>
            <a:spLocks noGrp="1"/>
          </p:cNvSpPr>
          <p:nvPr>
            <p:ph type="sldNum" sz="quarter" idx="11"/>
          </p:nvPr>
        </p:nvSpPr>
        <p:spPr>
          <a:noFill/>
        </p:spPr>
        <p:txBody>
          <a:bodyPr/>
          <a:lstStyle/>
          <a:p>
            <a:fld id="{222BB65D-C728-441C-BB3C-2582000EDC86}" type="slidenum">
              <a:rPr lang="en-US"/>
              <a:pPr/>
              <a:t>43</a:t>
            </a:fld>
            <a:endParaRPr lang="en-US"/>
          </a:p>
        </p:txBody>
      </p:sp>
    </p:spTree>
    <p:custDataLst>
      <p:tags r:id="rId1"/>
    </p:custDataLst>
    <p:extLst>
      <p:ext uri="{BB962C8B-B14F-4D97-AF65-F5344CB8AC3E}">
        <p14:creationId xmlns:p14="http://schemas.microsoft.com/office/powerpoint/2010/main" val="8518279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dirty="0" smtClean="0">
                <a:ea typeface="ＭＳ Ｐゴシック" pitchFamily="1" charset="-128"/>
              </a:rPr>
              <a:t>Greetings Client’s Work</a:t>
            </a:r>
          </a:p>
        </p:txBody>
      </p:sp>
      <p:sp>
        <p:nvSpPr>
          <p:cNvPr id="78851" name="Rectangle 3"/>
          <p:cNvSpPr>
            <a:spLocks noGrp="1" noChangeArrowheads="1"/>
          </p:cNvSpPr>
          <p:nvPr>
            <p:ph idx="1"/>
          </p:nvPr>
        </p:nvSpPr>
        <p:spPr/>
        <p:txBody>
          <a:bodyPr/>
          <a:lstStyle/>
          <a:p>
            <a:pPr>
              <a:lnSpc>
                <a:spcPct val="80000"/>
              </a:lnSpc>
              <a:buFont typeface="Wingdings" pitchFamily="1" charset="2"/>
              <a:buNone/>
            </a:pPr>
            <a:r>
              <a:rPr lang="en-US" sz="1600" b="1" i="1" smtClean="0">
                <a:solidFill>
                  <a:schemeClr val="hlink"/>
                </a:solidFill>
                <a:ea typeface="ＭＳ Ｐゴシック" pitchFamily="1" charset="-128"/>
              </a:rPr>
              <a:t>[header file includes]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a:t>
            </a:r>
          </a:p>
          <a:p>
            <a:pPr>
              <a:lnSpc>
                <a:spcPct val="80000"/>
              </a:lnSpc>
              <a:buFont typeface="Wingdings" pitchFamily="1" charset="2"/>
              <a:buNone/>
            </a:pPr>
            <a:r>
              <a:rPr lang="en-US" sz="1600" b="1" i="1" smtClean="0">
                <a:ea typeface="ＭＳ Ｐゴシック" pitchFamily="1" charset="-128"/>
              </a:rPr>
              <a:t>    </a:t>
            </a:r>
            <a:r>
              <a:rPr lang="en-US" sz="1600" b="1" i="1" smtClean="0">
                <a:solidFill>
                  <a:schemeClr val="hlink"/>
                </a:solidFill>
                <a:ea typeface="ＭＳ Ｐゴシック" pitchFamily="1" charset="-128"/>
              </a:rPr>
              <a:t>[MPI startup (</a:t>
            </a:r>
            <a:r>
              <a:rPr lang="en-US" sz="1600" b="1" smtClean="0">
                <a:solidFill>
                  <a:schemeClr val="folHlink"/>
                </a:solidFill>
                <a:latin typeface="Courier New" pitchFamily="1" charset="0"/>
                <a:ea typeface="ＭＳ Ｐゴシック" pitchFamily="1" charset="-128"/>
              </a:rPr>
              <a:t>MPI_Init</a:t>
            </a:r>
            <a:r>
              <a:rPr lang="en-US" sz="1600" b="1" smtClean="0">
                <a:ea typeface="ＭＳ Ｐゴシック" pitchFamily="1" charset="-128"/>
              </a:rPr>
              <a:t> </a:t>
            </a:r>
            <a:r>
              <a:rPr lang="en-US" sz="1600" b="1" i="1" smtClean="0">
                <a:solidFill>
                  <a:schemeClr val="hlink"/>
                </a:solidFill>
                <a:ea typeface="ＭＳ Ｐゴシック" pitchFamily="1" charset="-128"/>
              </a:rPr>
              <a:t>etc)]</a:t>
            </a:r>
            <a:endParaRPr lang="en-US" sz="1600" b="1" i="1" smtClean="0">
              <a:solidFill>
                <a:schemeClr val="hlink"/>
              </a:solidFill>
              <a:latin typeface="Courier New" pitchFamily="1" charset="0"/>
              <a:ea typeface="ＭＳ Ｐゴシック" pitchFamily="1" charset="-128"/>
            </a:endParaRPr>
          </a:p>
          <a:p>
            <a:pPr>
              <a:lnSpc>
                <a:spcPct val="7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sprintf(message, "Greetings from process #%d!",</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my_rank);</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destination = server_rank;</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MPI_Send</a:t>
            </a:r>
            <a:r>
              <a:rPr lang="en-US" sz="1600" b="1" smtClean="0">
                <a:solidFill>
                  <a:srgbClr val="000000"/>
                </a:solidFill>
                <a:latin typeface="Courier New" pitchFamily="1" charset="0"/>
                <a:ea typeface="ＭＳ Ｐゴシック" pitchFamily="1" charset="-128"/>
              </a:rPr>
              <a:t>(message, strlen(message) + 1, </a:t>
            </a:r>
            <a:r>
              <a:rPr lang="en-US" sz="1600" b="1" smtClean="0">
                <a:solidFill>
                  <a:schemeClr val="folHlink"/>
                </a:solidFill>
                <a:latin typeface="Courier New" pitchFamily="1" charset="0"/>
                <a:ea typeface="ＭＳ Ｐゴシック" pitchFamily="1" charset="-128"/>
              </a:rPr>
              <a:t>MPI_CHAR</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destination, tag, </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else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server process]</a:t>
            </a:r>
          </a:p>
          <a:p>
            <a:pPr>
              <a:lnSpc>
                <a:spcPct val="8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server_rank)…else */</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885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8853" name="Slide Number Placeholder 4"/>
          <p:cNvSpPr>
            <a:spLocks noGrp="1"/>
          </p:cNvSpPr>
          <p:nvPr>
            <p:ph type="sldNum" sz="quarter" idx="11"/>
          </p:nvPr>
        </p:nvSpPr>
        <p:spPr>
          <a:noFill/>
        </p:spPr>
        <p:txBody>
          <a:bodyPr/>
          <a:lstStyle/>
          <a:p>
            <a:fld id="{5E9967D7-6BE2-40E8-8991-56472DE95D1F}" type="slidenum">
              <a:rPr lang="en-US"/>
              <a:pPr/>
              <a:t>44</a:t>
            </a:fld>
            <a:endParaRPr lang="en-US"/>
          </a:p>
        </p:txBody>
      </p:sp>
    </p:spTree>
    <p:custDataLst>
      <p:tags r:id="rId1"/>
    </p:custDataLst>
    <p:extLst>
      <p:ext uri="{BB962C8B-B14F-4D97-AF65-F5344CB8AC3E}">
        <p14:creationId xmlns:p14="http://schemas.microsoft.com/office/powerpoint/2010/main" val="13534080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smtClean="0">
                <a:ea typeface="ＭＳ Ｐゴシック" pitchFamily="1" charset="-128"/>
              </a:rPr>
              <a:t>Greetings Server’s Work</a:t>
            </a:r>
          </a:p>
        </p:txBody>
      </p:sp>
      <p:sp>
        <p:nvSpPr>
          <p:cNvPr id="79875"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z="1600" b="1" i="1" smtClean="0">
                <a:solidFill>
                  <a:schemeClr val="hlink"/>
                </a:solidFill>
                <a:ea typeface="ＭＳ Ｐゴシック" pitchFamily="1" charset="-128"/>
              </a:rPr>
              <a:t>[header file includes]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 MPI startup]</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if (my_rank != server_rank)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each client process]</a:t>
            </a:r>
            <a:endParaRPr lang="en-US" sz="1600" b="1" i="1" smtClean="0">
              <a:solidFill>
                <a:schemeClr val="hlink"/>
              </a:solidFill>
              <a:latin typeface="Courier New" pitchFamily="1" charset="0"/>
              <a:ea typeface="ＭＳ Ｐゴシック" pitchFamily="1" charset="-128"/>
            </a:endParaRPr>
          </a:p>
          <a:p>
            <a:pPr>
              <a:lnSpc>
                <a:spcPct val="7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else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for (source = 0; source &lt; num_procs; source++)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if (source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MPI_Recv</a:t>
            </a:r>
            <a:r>
              <a:rPr lang="en-US" sz="1600" b="1" smtClean="0">
                <a:solidFill>
                  <a:srgbClr val="000000"/>
                </a:solidFill>
                <a:latin typeface="Courier New" pitchFamily="1" charset="0"/>
                <a:ea typeface="ＭＳ Ｐゴシック" pitchFamily="1" charset="-128"/>
              </a:rPr>
              <a:t>(message, maximum_message_length + 1,</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MPI_CHAR</a:t>
            </a:r>
            <a:r>
              <a:rPr lang="en-US" sz="1600" b="1" smtClean="0">
                <a:solidFill>
                  <a:srgbClr val="000000"/>
                </a:solidFill>
                <a:latin typeface="Courier New" pitchFamily="1" charset="0"/>
                <a:ea typeface="ＭＳ Ｐゴシック" pitchFamily="1" charset="-128"/>
              </a:rPr>
              <a:t>, source, tag, </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fprintf(stderr, "%s\n", message);</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(source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for source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(my_rank != server_rank)…else */</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987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79877" name="Slide Number Placeholder 4"/>
          <p:cNvSpPr>
            <a:spLocks noGrp="1"/>
          </p:cNvSpPr>
          <p:nvPr>
            <p:ph type="sldNum" sz="quarter" idx="11"/>
          </p:nvPr>
        </p:nvSpPr>
        <p:spPr>
          <a:noFill/>
        </p:spPr>
        <p:txBody>
          <a:bodyPr/>
          <a:lstStyle/>
          <a:p>
            <a:fld id="{7C6A2687-E2B2-47ED-A228-1433FA7342C0}" type="slidenum">
              <a:rPr lang="en-US"/>
              <a:pPr/>
              <a:t>45</a:t>
            </a:fld>
            <a:endParaRPr lang="en-US"/>
          </a:p>
        </p:txBody>
      </p:sp>
    </p:spTree>
    <p:custDataLst>
      <p:tags r:id="rId1"/>
    </p:custDataLst>
    <p:extLst>
      <p:ext uri="{BB962C8B-B14F-4D97-AF65-F5344CB8AC3E}">
        <p14:creationId xmlns:p14="http://schemas.microsoft.com/office/powerpoint/2010/main" val="12095938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3600" smtClean="0">
                <a:ea typeface="ＭＳ Ｐゴシック" pitchFamily="1" charset="-128"/>
              </a:rPr>
              <a:t>How an MPI Run Works</a:t>
            </a:r>
          </a:p>
        </p:txBody>
      </p:sp>
      <p:sp>
        <p:nvSpPr>
          <p:cNvPr id="80899" name="Rectangle 3"/>
          <p:cNvSpPr>
            <a:spLocks noGrp="1" noChangeArrowheads="1"/>
          </p:cNvSpPr>
          <p:nvPr>
            <p:ph idx="1"/>
          </p:nvPr>
        </p:nvSpPr>
        <p:spPr/>
        <p:txBody>
          <a:bodyPr/>
          <a:lstStyle/>
          <a:p>
            <a:r>
              <a:rPr lang="en-US" smtClean="0">
                <a:ea typeface="ＭＳ Ｐゴシック" pitchFamily="1" charset="-128"/>
              </a:rPr>
              <a:t>Every process gets a copy of the executable:                </a:t>
            </a:r>
            <a:r>
              <a:rPr lang="en-US" b="1" i="1" u="sng" smtClean="0">
                <a:ea typeface="ＭＳ Ｐゴシック" pitchFamily="1" charset="-128"/>
              </a:rPr>
              <a:t>Single Program, Multiple Data</a:t>
            </a:r>
            <a:r>
              <a:rPr lang="en-US" smtClean="0">
                <a:ea typeface="ＭＳ Ｐゴシック" pitchFamily="1" charset="-128"/>
              </a:rPr>
              <a:t> (SPMD).</a:t>
            </a:r>
          </a:p>
          <a:p>
            <a:r>
              <a:rPr lang="en-US" smtClean="0">
                <a:ea typeface="ＭＳ Ｐゴシック" pitchFamily="1" charset="-128"/>
              </a:rPr>
              <a:t>They all start executing it.</a:t>
            </a:r>
          </a:p>
          <a:p>
            <a:r>
              <a:rPr lang="en-US" smtClean="0">
                <a:ea typeface="ＭＳ Ｐゴシック" pitchFamily="1" charset="-128"/>
              </a:rPr>
              <a:t>Each looks at its own rank to determine which part of the problem to work on.</a:t>
            </a:r>
          </a:p>
          <a:p>
            <a:r>
              <a:rPr lang="en-US" smtClean="0">
                <a:ea typeface="ＭＳ Ｐゴシック" pitchFamily="1" charset="-128"/>
              </a:rPr>
              <a:t>Each process works </a:t>
            </a:r>
            <a:r>
              <a:rPr lang="en-US" b="1" u="sng" smtClean="0">
                <a:ea typeface="ＭＳ Ｐゴシック" pitchFamily="1" charset="-128"/>
              </a:rPr>
              <a:t>completely independently</a:t>
            </a:r>
            <a:r>
              <a:rPr lang="en-US" smtClean="0">
                <a:ea typeface="ＭＳ Ｐゴシック" pitchFamily="1" charset="-128"/>
              </a:rPr>
              <a:t> of the other processes, except when communicating.</a:t>
            </a:r>
          </a:p>
        </p:txBody>
      </p:sp>
      <p:sp>
        <p:nvSpPr>
          <p:cNvPr id="8090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0901" name="Slide Number Placeholder 4"/>
          <p:cNvSpPr>
            <a:spLocks noGrp="1"/>
          </p:cNvSpPr>
          <p:nvPr>
            <p:ph type="sldNum" sz="quarter" idx="11"/>
          </p:nvPr>
        </p:nvSpPr>
        <p:spPr>
          <a:noFill/>
        </p:spPr>
        <p:txBody>
          <a:bodyPr/>
          <a:lstStyle/>
          <a:p>
            <a:fld id="{2FAEDFFF-BB7C-4CA0-B563-D51E0C64E85E}" type="slidenum">
              <a:rPr lang="en-US"/>
              <a:pPr/>
              <a:t>46</a:t>
            </a:fld>
            <a:endParaRPr lang="en-US"/>
          </a:p>
        </p:txBody>
      </p:sp>
    </p:spTree>
    <p:extLst>
      <p:ext uri="{BB962C8B-B14F-4D97-AF65-F5344CB8AC3E}">
        <p14:creationId xmlns:p14="http://schemas.microsoft.com/office/powerpoint/2010/main" val="18940709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81923" name="Rectangle 3"/>
          <p:cNvSpPr>
            <a:spLocks noGrp="1" noChangeArrowheads="1"/>
          </p:cNvSpPr>
          <p:nvPr>
            <p:ph idx="1"/>
          </p:nvPr>
        </p:nvSpPr>
        <p:spPr>
          <a:xfrm>
            <a:off x="609600" y="1219200"/>
            <a:ext cx="7924800" cy="4648200"/>
          </a:xfrm>
        </p:spPr>
        <p:txBody>
          <a:bodyPr/>
          <a:lstStyle/>
          <a:p>
            <a:pPr>
              <a:spcBef>
                <a:spcPts val="0"/>
              </a:spcBef>
              <a:buFont typeface="Wingdings" pitchFamily="1" charset="2"/>
              <a:buNone/>
            </a:pPr>
            <a:endParaRPr lang="en-US" sz="1600" b="1" dirty="0" smtClean="0">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chemeClr val="folHlink"/>
                </a:solidFill>
                <a:latin typeface="Courier New" pitchFamily="1" charset="0"/>
                <a:ea typeface="ＭＳ Ｐゴシック" pitchFamily="1" charset="-128"/>
              </a:rPr>
              <a:t>mpicc</a:t>
            </a:r>
            <a:r>
              <a:rPr lang="en-US" sz="1600" b="1" dirty="0" smtClean="0">
                <a:latin typeface="Courier New" pitchFamily="1" charset="0"/>
                <a:ea typeface="ＭＳ Ｐゴシック" pitchFamily="1" charset="-128"/>
              </a:rPr>
              <a:t>  -o  </a:t>
            </a:r>
            <a:r>
              <a:rPr lang="en-US" sz="1600" b="1" dirty="0" err="1" smtClean="0">
                <a:latin typeface="Courier New" pitchFamily="1" charset="0"/>
                <a:ea typeface="ＭＳ Ｐゴシック" pitchFamily="1" charset="-128"/>
              </a:rPr>
              <a:t>greeting_mpi</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greeting.c</a:t>
            </a:r>
            <a:endParaRPr lang="en-US" sz="1600" b="1" dirty="0" smtClean="0">
              <a:solidFill>
                <a:srgbClr val="0000CC"/>
              </a:solidFill>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latin typeface="Courier New" pitchFamily="1" charset="0"/>
                <a:ea typeface="ＭＳ Ｐゴシック" pitchFamily="1" charset="-128"/>
              </a:rPr>
              <a:t>  </a:t>
            </a:r>
            <a:r>
              <a:rPr lang="en-US" sz="1600" b="1" dirty="0" smtClean="0">
                <a:solidFill>
                  <a:srgbClr val="0000CC"/>
                </a:solidFill>
                <a:latin typeface="Courier New" pitchFamily="1" charset="0"/>
                <a:ea typeface="ＭＳ Ｐゴシック" pitchFamily="1" charset="-128"/>
              </a:rPr>
              <a:t>-np</a:t>
            </a:r>
            <a:r>
              <a:rPr lang="en-US" sz="1600" b="1" dirty="0" smtClean="0">
                <a:latin typeface="Courier New" pitchFamily="1" charset="0"/>
                <a:ea typeface="ＭＳ Ｐゴシック" pitchFamily="1" charset="-128"/>
              </a:rPr>
              <a:t>  1  </a:t>
            </a:r>
            <a:r>
              <a:rPr lang="en-US" sz="1600" b="1" dirty="0" err="1" smtClean="0">
                <a:latin typeface="Courier New" pitchFamily="1" charset="0"/>
                <a:ea typeface="ＭＳ Ｐゴシック" pitchFamily="1" charset="-128"/>
              </a:rPr>
              <a:t>greeting_mpi</a:t>
            </a:r>
            <a:endParaRPr lang="en-US" sz="1600" b="1" dirty="0" smtClean="0">
              <a:latin typeface="Courier New" pitchFamily="1" charset="0"/>
              <a:ea typeface="ＭＳ Ｐゴシック" pitchFamily="1" charset="-128"/>
            </a:endParaRP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-np</a:t>
            </a:r>
            <a:r>
              <a:rPr lang="en-US" sz="1600" b="1" dirty="0" smtClean="0">
                <a:latin typeface="Courier New" pitchFamily="1" charset="0"/>
                <a:ea typeface="ＭＳ Ｐゴシック" pitchFamily="1" charset="-128"/>
              </a:rPr>
              <a:t>  2  </a:t>
            </a:r>
            <a:r>
              <a:rPr lang="en-US" sz="1600" b="1" dirty="0" err="1" smtClean="0">
                <a:latin typeface="Courier New" pitchFamily="1" charset="0"/>
                <a:ea typeface="ＭＳ Ｐゴシック" pitchFamily="1" charset="-128"/>
              </a:rPr>
              <a:t>greeting_mpi</a:t>
            </a:r>
            <a:endParaRPr lang="en-US" sz="1600" b="1" dirty="0" smtClean="0">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-np</a:t>
            </a:r>
            <a:r>
              <a:rPr lang="en-US" sz="1600" b="1" dirty="0" smtClean="0">
                <a:latin typeface="Courier New" pitchFamily="1" charset="0"/>
                <a:ea typeface="ＭＳ Ｐゴシック" pitchFamily="1" charset="-128"/>
              </a:rPr>
              <a:t>  3  </a:t>
            </a:r>
            <a:r>
              <a:rPr lang="en-US" sz="1600" b="1" dirty="0" err="1" smtClean="0">
                <a:latin typeface="Courier New" pitchFamily="1" charset="0"/>
                <a:ea typeface="ＭＳ Ｐゴシック" pitchFamily="1" charset="-128"/>
              </a:rPr>
              <a:t>greeting_mpi</a:t>
            </a:r>
            <a:endParaRPr lang="en-US" sz="1600" b="1" dirty="0" smtClean="0">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#2!</a:t>
            </a: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-np</a:t>
            </a:r>
            <a:r>
              <a:rPr lang="en-US" sz="1600" b="1" dirty="0" smtClean="0">
                <a:latin typeface="Courier New" pitchFamily="1" charset="0"/>
                <a:ea typeface="ＭＳ Ｐゴシック" pitchFamily="1" charset="-128"/>
              </a:rPr>
              <a:t>  4  </a:t>
            </a:r>
            <a:r>
              <a:rPr lang="en-US" sz="1600" b="1" dirty="0" err="1" smtClean="0">
                <a:latin typeface="Courier New" pitchFamily="1" charset="0"/>
                <a:ea typeface="ＭＳ Ｐゴシック" pitchFamily="1" charset="-128"/>
              </a:rPr>
              <a:t>greeting_mpi</a:t>
            </a:r>
            <a:endParaRPr lang="en-US" sz="1600" b="1" dirty="0" smtClean="0">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#2!</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#3!</a:t>
            </a:r>
          </a:p>
          <a:p>
            <a:pPr>
              <a:buFont typeface="Wingdings" pitchFamily="1" charset="2"/>
              <a:buNone/>
            </a:pPr>
            <a:r>
              <a:rPr lang="en-US" b="1" u="sng" dirty="0" smtClean="0">
                <a:ea typeface="ＭＳ Ｐゴシック" pitchFamily="1" charset="-128"/>
              </a:rPr>
              <a:t>Note</a:t>
            </a:r>
            <a:r>
              <a:rPr lang="en-US" dirty="0" smtClean="0">
                <a:ea typeface="ＭＳ Ｐゴシック" pitchFamily="1" charset="-128"/>
              </a:rPr>
              <a:t>:  The compile command and the run command vary from platform to platform.</a:t>
            </a:r>
          </a:p>
          <a:p>
            <a:pPr>
              <a:buFont typeface="Wingdings" pitchFamily="1" charset="2"/>
              <a:buNone/>
            </a:pPr>
            <a:r>
              <a:rPr lang="en-US" dirty="0" smtClean="0">
                <a:ea typeface="ＭＳ Ｐゴシック" pitchFamily="1" charset="-128"/>
              </a:rPr>
              <a:t>This </a:t>
            </a:r>
            <a:r>
              <a:rPr lang="en-US" b="1" u="sng" dirty="0" smtClean="0">
                <a:ea typeface="ＭＳ Ｐゴシック" pitchFamily="1" charset="-128"/>
              </a:rPr>
              <a:t>ISN’T</a:t>
            </a:r>
            <a:r>
              <a:rPr lang="en-US" dirty="0" smtClean="0">
                <a:ea typeface="ＭＳ Ｐゴシック" pitchFamily="1" charset="-128"/>
              </a:rPr>
              <a:t> how you run MPI on Boomer.</a:t>
            </a:r>
          </a:p>
        </p:txBody>
      </p:sp>
      <p:sp>
        <p:nvSpPr>
          <p:cNvPr id="8192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1925" name="Slide Number Placeholder 4"/>
          <p:cNvSpPr>
            <a:spLocks noGrp="1"/>
          </p:cNvSpPr>
          <p:nvPr>
            <p:ph type="sldNum" sz="quarter" idx="11"/>
          </p:nvPr>
        </p:nvSpPr>
        <p:spPr>
          <a:noFill/>
        </p:spPr>
        <p:txBody>
          <a:bodyPr/>
          <a:lstStyle/>
          <a:p>
            <a:fld id="{E3218AC9-D008-4CC9-BF00-170D60859C31}" type="slidenum">
              <a:rPr lang="en-US"/>
              <a:pPr/>
              <a:t>47</a:t>
            </a:fld>
            <a:endParaRPr lang="en-US"/>
          </a:p>
        </p:txBody>
      </p:sp>
    </p:spTree>
    <p:custDataLst>
      <p:tags r:id="rId1"/>
    </p:custDataLst>
    <p:extLst>
      <p:ext uri="{BB962C8B-B14F-4D97-AF65-F5344CB8AC3E}">
        <p14:creationId xmlns:p14="http://schemas.microsoft.com/office/powerpoint/2010/main" val="29891344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ea typeface="ＭＳ Ｐゴシック" pitchFamily="1" charset="-128"/>
              </a:rPr>
              <a:t>Why is Rank #0 the Server?</a:t>
            </a:r>
          </a:p>
        </p:txBody>
      </p:sp>
      <p:sp>
        <p:nvSpPr>
          <p:cNvPr id="82947" name="Rectangle 3"/>
          <p:cNvSpPr>
            <a:spLocks noGrp="1" noChangeArrowheads="1"/>
          </p:cNvSpPr>
          <p:nvPr>
            <p:ph idx="1"/>
          </p:nvPr>
        </p:nvSpPr>
        <p:spPr/>
        <p:txBody>
          <a:bodyPr/>
          <a:lstStyle/>
          <a:p>
            <a:pPr>
              <a:lnSpc>
                <a:spcPct val="80000"/>
              </a:lnSpc>
              <a:buFont typeface="Wingdings" pitchFamily="1" charset="2"/>
              <a:buNone/>
            </a:pPr>
            <a:r>
              <a:rPr lang="en-US" b="1" dirty="0" smtClean="0">
                <a:solidFill>
                  <a:srgbClr val="000000"/>
                </a:solidFill>
                <a:latin typeface="Courier New" pitchFamily="1" charset="0"/>
                <a:ea typeface="ＭＳ Ｐゴシック" pitchFamily="1" charset="-128"/>
              </a:rPr>
              <a:t> </a:t>
            </a:r>
            <a:r>
              <a:rPr lang="en-US" b="1" dirty="0" err="1" smtClean="0">
                <a:solidFill>
                  <a:srgbClr val="000000"/>
                </a:solidFill>
                <a:latin typeface="Courier New" pitchFamily="1" charset="0"/>
                <a:ea typeface="ＭＳ Ｐゴシック" pitchFamily="1" charset="-128"/>
              </a:rPr>
              <a:t>const</a:t>
            </a:r>
            <a:r>
              <a:rPr lang="en-US" b="1" dirty="0" smtClean="0">
                <a:solidFill>
                  <a:srgbClr val="000000"/>
                </a:solidFill>
                <a:latin typeface="Courier New" pitchFamily="1" charset="0"/>
                <a:ea typeface="ＭＳ Ｐゴシック" pitchFamily="1" charset="-128"/>
              </a:rPr>
              <a:t> </a:t>
            </a:r>
            <a:r>
              <a:rPr lang="en-US" b="1" dirty="0" err="1" smtClean="0">
                <a:solidFill>
                  <a:srgbClr val="000000"/>
                </a:solidFill>
                <a:latin typeface="Courier New" pitchFamily="1" charset="0"/>
                <a:ea typeface="ＭＳ Ｐゴシック" pitchFamily="1" charset="-128"/>
              </a:rPr>
              <a:t>int</a:t>
            </a:r>
            <a:r>
              <a:rPr lang="en-US" b="1" dirty="0" smtClean="0">
                <a:solidFill>
                  <a:srgbClr val="000000"/>
                </a:solidFill>
                <a:latin typeface="Courier New" pitchFamily="1" charset="0"/>
                <a:ea typeface="ＭＳ Ｐゴシック" pitchFamily="1" charset="-128"/>
              </a:rPr>
              <a:t> </a:t>
            </a:r>
            <a:r>
              <a:rPr lang="en-US" b="1" dirty="0" err="1" smtClean="0">
                <a:solidFill>
                  <a:srgbClr val="000000"/>
                </a:solidFill>
                <a:latin typeface="Courier New" pitchFamily="1" charset="0"/>
                <a:ea typeface="ＭＳ Ｐゴシック" pitchFamily="1" charset="-128"/>
              </a:rPr>
              <a:t>server_rank</a:t>
            </a:r>
            <a:r>
              <a:rPr lang="en-US" b="1" dirty="0" smtClean="0">
                <a:solidFill>
                  <a:srgbClr val="000000"/>
                </a:solidFill>
                <a:latin typeface="Courier New" pitchFamily="1" charset="0"/>
                <a:ea typeface="ＭＳ Ｐゴシック" pitchFamily="1" charset="-128"/>
              </a:rPr>
              <a:t> = 0;</a:t>
            </a:r>
            <a:endParaRPr lang="en-US" dirty="0" smtClean="0">
              <a:solidFill>
                <a:srgbClr val="000000"/>
              </a:solidFill>
              <a:ea typeface="ＭＳ Ｐゴシック" pitchFamily="1" charset="-128"/>
            </a:endParaRPr>
          </a:p>
          <a:p>
            <a:pPr>
              <a:buFont typeface="Wingdings" pitchFamily="1" charset="2"/>
              <a:buNone/>
            </a:pPr>
            <a:r>
              <a:rPr lang="en-US" dirty="0" smtClean="0">
                <a:ea typeface="ＭＳ Ｐゴシック" pitchFamily="1" charset="-128"/>
              </a:rPr>
              <a:t>By convention, if an MPI program uses a client-server approach, then the server process has rank (process ID) #0.  </a:t>
            </a:r>
            <a:r>
              <a:rPr lang="en-US" b="1" u="sng" dirty="0" smtClean="0">
                <a:ea typeface="ＭＳ Ｐゴシック" pitchFamily="1" charset="-128"/>
              </a:rPr>
              <a:t>Why?</a:t>
            </a:r>
          </a:p>
          <a:p>
            <a:pPr>
              <a:buFont typeface="Wingdings" pitchFamily="1" charset="2"/>
              <a:buNone/>
            </a:pPr>
            <a:r>
              <a:rPr lang="en-US" dirty="0" smtClean="0">
                <a:ea typeface="ＭＳ Ｐゴシック" pitchFamily="1" charset="-128"/>
              </a:rPr>
              <a:t>A run must use at least one process but can use multiple processes.</a:t>
            </a:r>
          </a:p>
          <a:p>
            <a:pPr>
              <a:lnSpc>
                <a:spcPct val="80000"/>
              </a:lnSpc>
              <a:buFont typeface="Wingdings" pitchFamily="1" charset="2"/>
              <a:buNone/>
            </a:pPr>
            <a:r>
              <a:rPr lang="en-US" dirty="0" smtClean="0">
                <a:ea typeface="ＭＳ Ｐゴシック" pitchFamily="1" charset="-128"/>
              </a:rPr>
              <a:t>Process ranks are 0 through </a:t>
            </a:r>
            <a:r>
              <a:rPr lang="en-US" i="1" dirty="0" smtClean="0">
                <a:ea typeface="ＭＳ Ｐゴシック" pitchFamily="1" charset="-128"/>
              </a:rPr>
              <a:t>N</a:t>
            </a:r>
            <a:r>
              <a:rPr lang="en-US" i="1" baseline="-25000" dirty="0" smtClean="0">
                <a:ea typeface="ＭＳ Ｐゴシック" pitchFamily="1" charset="-128"/>
              </a:rPr>
              <a:t>p</a:t>
            </a:r>
            <a:r>
              <a:rPr lang="en-US" dirty="0" smtClean="0">
                <a:ea typeface="ＭＳ Ｐゴシック" pitchFamily="1" charset="-128"/>
              </a:rPr>
              <a:t>-1, </a:t>
            </a:r>
            <a:r>
              <a:rPr lang="en-US" i="1" dirty="0" smtClean="0">
                <a:ea typeface="ＭＳ Ｐゴシック" pitchFamily="1" charset="-128"/>
              </a:rPr>
              <a:t>N</a:t>
            </a:r>
            <a:r>
              <a:rPr lang="en-US" i="1" baseline="-25000" dirty="0" smtClean="0">
                <a:ea typeface="ＭＳ Ｐゴシック" pitchFamily="1" charset="-128"/>
              </a:rPr>
              <a:t>p </a:t>
            </a:r>
            <a:r>
              <a:rPr lang="en-US" u="sng" dirty="0" smtClean="0">
                <a:ea typeface="ＭＳ Ｐゴシック" pitchFamily="1" charset="-128"/>
              </a:rPr>
              <a:t>&gt;</a:t>
            </a:r>
            <a:r>
              <a:rPr lang="en-US" dirty="0" smtClean="0">
                <a:ea typeface="ＭＳ Ｐゴシック" pitchFamily="1" charset="-128"/>
              </a:rPr>
              <a:t>1 .</a:t>
            </a:r>
          </a:p>
          <a:p>
            <a:pPr>
              <a:buFont typeface="Wingdings" pitchFamily="1" charset="2"/>
              <a:buNone/>
            </a:pPr>
            <a:r>
              <a:rPr lang="en-US" dirty="0" smtClean="0">
                <a:ea typeface="ＭＳ Ｐゴシック" pitchFamily="1" charset="-128"/>
              </a:rPr>
              <a:t>Therefore, every MPI run has a process with rank #0.</a:t>
            </a:r>
          </a:p>
          <a:p>
            <a:pPr>
              <a:buFont typeface="Wingdings" pitchFamily="1" charset="2"/>
              <a:buNone/>
            </a:pPr>
            <a:r>
              <a:rPr lang="en-US" b="1" u="sng" dirty="0" smtClean="0">
                <a:ea typeface="ＭＳ Ｐゴシック" pitchFamily="1" charset="-128"/>
              </a:rPr>
              <a:t>Note</a:t>
            </a:r>
            <a:r>
              <a:rPr lang="en-US" dirty="0" smtClean="0">
                <a:ea typeface="ＭＳ Ｐゴシック" pitchFamily="1" charset="-128"/>
              </a:rPr>
              <a:t>: Every MPI run also has a process with rank </a:t>
            </a:r>
            <a:r>
              <a:rPr lang="en-US" i="1" dirty="0" smtClean="0">
                <a:ea typeface="ＭＳ Ｐゴシック" pitchFamily="1" charset="-128"/>
              </a:rPr>
              <a:t>N</a:t>
            </a:r>
            <a:r>
              <a:rPr lang="en-US" i="1" baseline="-25000" dirty="0" smtClean="0">
                <a:ea typeface="ＭＳ Ｐゴシック" pitchFamily="1" charset="-128"/>
              </a:rPr>
              <a:t>p</a:t>
            </a:r>
            <a:r>
              <a:rPr lang="en-US" dirty="0" smtClean="0">
                <a:ea typeface="ＭＳ Ｐゴシック" pitchFamily="1" charset="-128"/>
              </a:rPr>
              <a:t>-1, so you could use </a:t>
            </a:r>
            <a:r>
              <a:rPr lang="en-US" i="1" dirty="0" smtClean="0">
                <a:ea typeface="ＭＳ Ｐゴシック" pitchFamily="1" charset="-128"/>
              </a:rPr>
              <a:t>N</a:t>
            </a:r>
            <a:r>
              <a:rPr lang="en-US" i="1" baseline="-25000" dirty="0" smtClean="0">
                <a:ea typeface="ＭＳ Ｐゴシック" pitchFamily="1" charset="-128"/>
              </a:rPr>
              <a:t>p</a:t>
            </a:r>
            <a:r>
              <a:rPr lang="en-US" dirty="0" smtClean="0">
                <a:ea typeface="ＭＳ Ｐゴシック" pitchFamily="1" charset="-128"/>
              </a:rPr>
              <a:t>-1 as the server instead of 0 … but no one does.</a:t>
            </a:r>
          </a:p>
        </p:txBody>
      </p:sp>
      <p:sp>
        <p:nvSpPr>
          <p:cNvPr id="8294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2949" name="Slide Number Placeholder 4"/>
          <p:cNvSpPr>
            <a:spLocks noGrp="1"/>
          </p:cNvSpPr>
          <p:nvPr>
            <p:ph type="sldNum" sz="quarter" idx="11"/>
          </p:nvPr>
        </p:nvSpPr>
        <p:spPr>
          <a:noFill/>
        </p:spPr>
        <p:txBody>
          <a:bodyPr/>
          <a:lstStyle/>
          <a:p>
            <a:fld id="{1F0B2978-F089-4A4D-816D-964CF7DAC169}" type="slidenum">
              <a:rPr lang="en-US"/>
              <a:pPr/>
              <a:t>48</a:t>
            </a:fld>
            <a:endParaRPr lang="en-US"/>
          </a:p>
        </p:txBody>
      </p:sp>
    </p:spTree>
    <p:custDataLst>
      <p:tags r:id="rId1"/>
    </p:custDataLst>
    <p:extLst>
      <p:ext uri="{BB962C8B-B14F-4D97-AF65-F5344CB8AC3E}">
        <p14:creationId xmlns:p14="http://schemas.microsoft.com/office/powerpoint/2010/main" val="14626277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ea typeface="ＭＳ Ｐゴシック" pitchFamily="1" charset="-128"/>
              </a:rPr>
              <a:t>Does There Have to be a Server?</a:t>
            </a:r>
          </a:p>
        </p:txBody>
      </p:sp>
      <p:sp>
        <p:nvSpPr>
          <p:cNvPr id="83971" name="Rectangle 3"/>
          <p:cNvSpPr>
            <a:spLocks noGrp="1" noChangeArrowheads="1"/>
          </p:cNvSpPr>
          <p:nvPr>
            <p:ph idx="1"/>
          </p:nvPr>
        </p:nvSpPr>
        <p:spPr/>
        <p:txBody>
          <a:bodyPr/>
          <a:lstStyle/>
          <a:p>
            <a:pPr>
              <a:buFont typeface="Wingdings" pitchFamily="1" charset="2"/>
              <a:buNone/>
            </a:pPr>
            <a:r>
              <a:rPr lang="en-US" dirty="0" smtClean="0">
                <a:ea typeface="ＭＳ Ｐゴシック" pitchFamily="1" charset="-128"/>
              </a:rPr>
              <a:t>There </a:t>
            </a:r>
            <a:r>
              <a:rPr lang="en-US" b="1" u="sng" dirty="0" smtClean="0">
                <a:ea typeface="ＭＳ Ｐゴシック" pitchFamily="1" charset="-128"/>
              </a:rPr>
              <a:t>DOESN’T</a:t>
            </a:r>
            <a:r>
              <a:rPr lang="en-US" dirty="0" smtClean="0">
                <a:ea typeface="ＭＳ Ｐゴシック" pitchFamily="1" charset="-128"/>
              </a:rPr>
              <a:t> have to be a server.</a:t>
            </a:r>
          </a:p>
          <a:p>
            <a:pPr>
              <a:buFont typeface="Wingdings" pitchFamily="1" charset="2"/>
              <a:buNone/>
            </a:pPr>
            <a:r>
              <a:rPr lang="en-US" dirty="0" smtClean="0">
                <a:ea typeface="ＭＳ Ｐゴシック" pitchFamily="1" charset="-128"/>
              </a:rPr>
              <a:t>It’s perfectly possible to write an MPI code that has no server as such.</a:t>
            </a:r>
          </a:p>
          <a:p>
            <a:pPr>
              <a:buFont typeface="Wingdings" pitchFamily="1" charset="2"/>
              <a:buNone/>
            </a:pPr>
            <a:r>
              <a:rPr lang="en-US" dirty="0" smtClean="0">
                <a:ea typeface="ＭＳ Ｐゴシック" pitchFamily="1" charset="-128"/>
              </a:rPr>
              <a:t>For example, weather forecasting and other transport codes typically share most duties equally, and likewise chemistry and astronomy codes.</a:t>
            </a:r>
          </a:p>
          <a:p>
            <a:pPr>
              <a:buFont typeface="Wingdings" pitchFamily="1" charset="2"/>
              <a:buNone/>
            </a:pPr>
            <a:r>
              <a:rPr lang="en-US" dirty="0" smtClean="0">
                <a:ea typeface="ＭＳ Ｐゴシック" pitchFamily="1" charset="-128"/>
              </a:rPr>
              <a:t>In practice, though, most codes use rank #0 to do things like small scale I/O, since it’s typically more efficient to have one process read the files and then broadcast the input data to the other processes, or to gather the output data and write it to disk.</a:t>
            </a:r>
          </a:p>
        </p:txBody>
      </p:sp>
      <p:sp>
        <p:nvSpPr>
          <p:cNvPr id="8397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3973" name="Slide Number Placeholder 4"/>
          <p:cNvSpPr>
            <a:spLocks noGrp="1"/>
          </p:cNvSpPr>
          <p:nvPr>
            <p:ph type="sldNum" sz="quarter" idx="11"/>
          </p:nvPr>
        </p:nvSpPr>
        <p:spPr>
          <a:noFill/>
        </p:spPr>
        <p:txBody>
          <a:bodyPr/>
          <a:lstStyle/>
          <a:p>
            <a:fld id="{81D4536A-CB7B-44EA-8E8E-9AB2EEDE3CB5}" type="slidenum">
              <a:rPr lang="en-US"/>
              <a:pPr/>
              <a:t>49</a:t>
            </a:fld>
            <a:endParaRPr lang="en-US"/>
          </a:p>
        </p:txBody>
      </p:sp>
    </p:spTree>
    <p:custDataLst>
      <p:tags r:id="rId1"/>
    </p:custDataLst>
    <p:extLst>
      <p:ext uri="{BB962C8B-B14F-4D97-AF65-F5344CB8AC3E}">
        <p14:creationId xmlns:p14="http://schemas.microsoft.com/office/powerpoint/2010/main" val="3047798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the Slides Beforehand</a:t>
            </a:r>
            <a:endParaRPr lang="en-US" dirty="0"/>
          </a:p>
        </p:txBody>
      </p:sp>
      <p:sp>
        <p:nvSpPr>
          <p:cNvPr id="3" name="Content Placeholder 2"/>
          <p:cNvSpPr>
            <a:spLocks noGrp="1"/>
          </p:cNvSpPr>
          <p:nvPr>
            <p:ph idx="1"/>
          </p:nvPr>
        </p:nvSpPr>
        <p:spPr/>
        <p:txBody>
          <a:bodyPr/>
          <a:lstStyle/>
          <a:p>
            <a:pPr marL="0" indent="0">
              <a:buNone/>
            </a:pPr>
            <a:r>
              <a:rPr lang="en-US" dirty="0" smtClean="0"/>
              <a:t>Before the start of the session, please download the slides from the Supercomputing in Plain English website:</a:t>
            </a:r>
          </a:p>
          <a:p>
            <a:pPr marL="0" indent="0" algn="ctr">
              <a:buNone/>
            </a:pPr>
            <a:r>
              <a:rPr lang="en-US" sz="2000" dirty="0" smtClean="0">
                <a:latin typeface="Courier New" panose="02070309020205020404" pitchFamily="49" charset="0"/>
                <a:cs typeface="Courier New" panose="02070309020205020404" pitchFamily="49" charset="0"/>
                <a:hlinkClick r:id="rId3"/>
              </a:rPr>
              <a:t>http://www.oscer.ou.edu/education/</a:t>
            </a:r>
            <a:endParaRPr lang="en-US" sz="2000" dirty="0" smtClean="0">
              <a:latin typeface="Courier New" panose="02070309020205020404" pitchFamily="49" charset="0"/>
              <a:cs typeface="Courier New" panose="02070309020205020404" pitchFamily="49" charset="0"/>
            </a:endParaRPr>
          </a:p>
          <a:p>
            <a:pPr marL="0" indent="0">
              <a:buNone/>
            </a:pPr>
            <a:r>
              <a:rPr lang="en-US" dirty="0" smtClean="0"/>
              <a:t>That way, if anything goes wrong, you can still follow along with just audio.</a:t>
            </a:r>
          </a:p>
          <a:p>
            <a:pPr marL="0" indent="0">
              <a:buNone/>
            </a:pPr>
            <a:endParaRPr lang="en-US" dirty="0"/>
          </a:p>
          <a:p>
            <a:pPr marL="0" indent="0">
              <a:buNone/>
            </a:pPr>
            <a:r>
              <a:rPr lang="en-US" b="1" dirty="0"/>
              <a:t>PLEASE MUTE YOURSELF</a:t>
            </a:r>
            <a:r>
              <a:rPr lang="en-US" b="1" dirty="0" smtClean="0"/>
              <a:t>.</a:t>
            </a:r>
            <a:endParaRPr lang="en-US" b="1" dirty="0"/>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a:t>
            </a:fld>
            <a:endParaRPr lang="en-US"/>
          </a:p>
        </p:txBody>
      </p:sp>
    </p:spTree>
    <p:extLst>
      <p:ext uri="{BB962C8B-B14F-4D97-AF65-F5344CB8AC3E}">
        <p14:creationId xmlns:p14="http://schemas.microsoft.com/office/powerpoint/2010/main" val="123372979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ea typeface="ＭＳ Ｐゴシック" pitchFamily="1" charset="-128"/>
              </a:rPr>
              <a:t>Why “Rank?”</a:t>
            </a:r>
          </a:p>
        </p:txBody>
      </p:sp>
      <p:sp>
        <p:nvSpPr>
          <p:cNvPr id="84995" name="Rectangle 3"/>
          <p:cNvSpPr>
            <a:spLocks noGrp="1" noChangeArrowheads="1"/>
          </p:cNvSpPr>
          <p:nvPr>
            <p:ph idx="1"/>
          </p:nvPr>
        </p:nvSpPr>
        <p:spPr>
          <a:xfrm>
            <a:off x="684213" y="1441450"/>
            <a:ext cx="7775575" cy="4578350"/>
          </a:xfrm>
        </p:spPr>
        <p:txBody>
          <a:bodyPr/>
          <a:lstStyle/>
          <a:p>
            <a:pPr>
              <a:buFont typeface="Wingdings" pitchFamily="1" charset="2"/>
              <a:buNone/>
            </a:pPr>
            <a:r>
              <a:rPr lang="en-US" smtClean="0">
                <a:ea typeface="ＭＳ Ｐゴシック" pitchFamily="1" charset="-128"/>
              </a:rPr>
              <a:t>Why does MPI use the term </a:t>
            </a:r>
            <a:r>
              <a:rPr lang="en-US" b="1" i="1" u="sng" smtClean="0">
                <a:solidFill>
                  <a:schemeClr val="hlink"/>
                </a:solidFill>
                <a:ea typeface="ＭＳ Ｐゴシック" pitchFamily="1" charset="-128"/>
              </a:rPr>
              <a:t>rank</a:t>
            </a:r>
            <a:r>
              <a:rPr lang="en-US" smtClean="0">
                <a:ea typeface="ＭＳ Ｐゴシック" pitchFamily="1" charset="-128"/>
              </a:rPr>
              <a:t> to refer to process ID?</a:t>
            </a:r>
          </a:p>
          <a:p>
            <a:pPr>
              <a:lnSpc>
                <a:spcPct val="90000"/>
              </a:lnSpc>
              <a:buFont typeface="Wingdings" pitchFamily="1" charset="2"/>
              <a:buNone/>
            </a:pPr>
            <a:r>
              <a:rPr lang="en-US" smtClean="0">
                <a:ea typeface="ＭＳ Ｐゴシック" pitchFamily="1" charset="-128"/>
              </a:rPr>
              <a:t>In general, a process has an identifier that is assigned by the operating system (for example, Unix), and that is unrelated to MPI:</a:t>
            </a:r>
          </a:p>
          <a:p>
            <a:pPr>
              <a:lnSpc>
                <a:spcPct val="60000"/>
              </a:lnSpc>
              <a:buFont typeface="Wingdings" pitchFamily="1" charset="2"/>
              <a:buNone/>
            </a:pPr>
            <a:r>
              <a:rPr lang="en-US" b="1" smtClean="0">
                <a:latin typeface="Courier New" pitchFamily="1" charset="0"/>
                <a:ea typeface="ＭＳ Ｐゴシック" pitchFamily="1" charset="-128"/>
              </a:rPr>
              <a:t>% ps</a:t>
            </a:r>
          </a:p>
          <a:p>
            <a:pPr>
              <a:lnSpc>
                <a:spcPct val="60000"/>
              </a:lnSpc>
              <a:buFont typeface="Wingdings" pitchFamily="1" charset="2"/>
              <a:buNone/>
            </a:pPr>
            <a:r>
              <a:rPr lang="en-US" b="1" smtClean="0">
                <a:latin typeface="Courier New" pitchFamily="1" charset="0"/>
                <a:ea typeface="ＭＳ Ｐゴシック" pitchFamily="1" charset="-128"/>
              </a:rPr>
              <a:t>        PID TTY     TIME CMD</a:t>
            </a:r>
          </a:p>
          <a:p>
            <a:pPr>
              <a:lnSpc>
                <a:spcPct val="70000"/>
              </a:lnSpc>
              <a:buFont typeface="Wingdings" pitchFamily="1" charset="2"/>
              <a:buNone/>
            </a:pPr>
            <a:r>
              <a:rPr lang="en-US" b="1" smtClean="0">
                <a:latin typeface="Courier New" pitchFamily="1" charset="0"/>
                <a:ea typeface="ＭＳ Ｐゴシック" pitchFamily="1" charset="-128"/>
              </a:rPr>
              <a:t>   52170812 ttyq57  0:01 tcsh</a:t>
            </a:r>
          </a:p>
          <a:p>
            <a:pPr>
              <a:lnSpc>
                <a:spcPct val="90000"/>
              </a:lnSpc>
              <a:buFont typeface="Wingdings" pitchFamily="1" charset="2"/>
              <a:buNone/>
            </a:pPr>
            <a:r>
              <a:rPr lang="en-US" smtClean="0">
                <a:ea typeface="ＭＳ Ｐゴシック" pitchFamily="1" charset="-128"/>
              </a:rPr>
              <a:t>Also, each processor has an identifier, but an MPI run that uses fewer than all processors will use an arbitrary subset.</a:t>
            </a:r>
          </a:p>
          <a:p>
            <a:pPr>
              <a:buFont typeface="Wingdings" pitchFamily="1" charset="2"/>
              <a:buNone/>
            </a:pPr>
            <a:r>
              <a:rPr lang="en-US" smtClean="0">
                <a:ea typeface="ＭＳ Ｐゴシック" pitchFamily="1" charset="-128"/>
              </a:rPr>
              <a:t>The rank of an MPI process is neither of these.</a:t>
            </a:r>
          </a:p>
        </p:txBody>
      </p:sp>
      <p:sp>
        <p:nvSpPr>
          <p:cNvPr id="8499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4997" name="Slide Number Placeholder 4"/>
          <p:cNvSpPr>
            <a:spLocks noGrp="1"/>
          </p:cNvSpPr>
          <p:nvPr>
            <p:ph type="sldNum" sz="quarter" idx="11"/>
          </p:nvPr>
        </p:nvSpPr>
        <p:spPr>
          <a:noFill/>
        </p:spPr>
        <p:txBody>
          <a:bodyPr/>
          <a:lstStyle/>
          <a:p>
            <a:fld id="{DC1B4264-539D-4949-8DF3-A5038A0AB77F}" type="slidenum">
              <a:rPr lang="en-US"/>
              <a:pPr/>
              <a:t>50</a:t>
            </a:fld>
            <a:endParaRPr lang="en-US"/>
          </a:p>
        </p:txBody>
      </p:sp>
    </p:spTree>
    <p:custDataLst>
      <p:tags r:id="rId1"/>
    </p:custDataLst>
    <p:extLst>
      <p:ext uri="{BB962C8B-B14F-4D97-AF65-F5344CB8AC3E}">
        <p14:creationId xmlns:p14="http://schemas.microsoft.com/office/powerpoint/2010/main" val="21074991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86019" name="Rectangle 3"/>
          <p:cNvSpPr>
            <a:spLocks noGrp="1" noChangeArrowheads="1"/>
          </p:cNvSpPr>
          <p:nvPr>
            <p:ph idx="1"/>
          </p:nvPr>
        </p:nvSpPr>
        <p:spPr>
          <a:xfrm>
            <a:off x="609600" y="1512888"/>
            <a:ext cx="7850188" cy="4295775"/>
          </a:xfrm>
        </p:spPr>
        <p:txBody>
          <a:bodyPr/>
          <a:lstStyle/>
          <a:p>
            <a:pPr>
              <a:lnSpc>
                <a:spcPct val="90000"/>
              </a:lnSpc>
              <a:buFont typeface="Wingdings" pitchFamily="1" charset="2"/>
              <a:buNone/>
            </a:pPr>
            <a:r>
              <a:rPr lang="en-US" dirty="0" smtClean="0">
                <a:ea typeface="ＭＳ Ｐゴシック" pitchFamily="1" charset="-128"/>
              </a:rPr>
              <a:t>Recall:</a:t>
            </a:r>
          </a:p>
          <a:p>
            <a:pPr>
              <a:lnSpc>
                <a:spcPct val="9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chemeClr val="folHlink"/>
                </a:solidFill>
                <a:latin typeface="Courier New" pitchFamily="1" charset="0"/>
                <a:ea typeface="ＭＳ Ｐゴシック" pitchFamily="1" charset="-128"/>
              </a:rPr>
              <a:t>mpicc</a:t>
            </a:r>
            <a:r>
              <a:rPr lang="en-US" sz="1800" b="1" dirty="0" smtClean="0">
                <a:latin typeface="Courier New" pitchFamily="1" charset="0"/>
                <a:ea typeface="ＭＳ Ｐゴシック" pitchFamily="1" charset="-128"/>
              </a:rPr>
              <a:t>  -o  </a:t>
            </a:r>
            <a:r>
              <a:rPr lang="en-US" sz="1800" b="1" dirty="0" err="1" smtClean="0">
                <a:latin typeface="Courier New" pitchFamily="1" charset="0"/>
                <a:ea typeface="ＭＳ Ｐゴシック" pitchFamily="1" charset="-128"/>
              </a:rPr>
              <a:t>greeting_mpi</a:t>
            </a:r>
            <a:r>
              <a:rPr lang="en-US" sz="1800" b="1" dirty="0" smtClean="0">
                <a:latin typeface="Courier New" pitchFamily="1" charset="0"/>
                <a:ea typeface="ＭＳ Ｐゴシック" pitchFamily="1" charset="-128"/>
              </a:rPr>
              <a:t>  </a:t>
            </a:r>
            <a:r>
              <a:rPr lang="en-US" sz="1800" b="1" dirty="0" err="1" smtClean="0">
                <a:latin typeface="Courier New" pitchFamily="1" charset="0"/>
                <a:ea typeface="ＭＳ Ｐゴシック" pitchFamily="1" charset="-128"/>
              </a:rPr>
              <a:t>greeting.c</a:t>
            </a:r>
            <a:endParaRPr lang="en-US" sz="1800" b="1" dirty="0" smtClean="0">
              <a:solidFill>
                <a:srgbClr val="0000CC"/>
              </a:solidFill>
              <a:latin typeface="Courier New" pitchFamily="1" charset="0"/>
              <a:ea typeface="ＭＳ Ｐゴシック" pitchFamily="1" charset="-128"/>
            </a:endParaRPr>
          </a:p>
          <a:p>
            <a:pPr>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latin typeface="Courier New" pitchFamily="1" charset="0"/>
                <a:ea typeface="ＭＳ Ｐゴシック" pitchFamily="1" charset="-128"/>
              </a:rPr>
              <a:t>  </a:t>
            </a:r>
            <a:r>
              <a:rPr lang="en-US" sz="1800" b="1" dirty="0"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1  </a:t>
            </a:r>
            <a:r>
              <a:rPr lang="en-US" sz="1800" b="1" dirty="0" err="1" smtClean="0">
                <a:latin typeface="Courier New" pitchFamily="1" charset="0"/>
                <a:ea typeface="ＭＳ Ｐゴシック" pitchFamily="1" charset="-128"/>
              </a:rPr>
              <a:t>greeting_mpi</a:t>
            </a:r>
            <a:endParaRPr lang="en-US" sz="1800" b="1" dirty="0" smtClean="0">
              <a:latin typeface="Courier New" pitchFamily="1" charset="0"/>
              <a:ea typeface="ＭＳ Ｐゴシック" pitchFamily="1" charset="-128"/>
            </a:endParaRPr>
          </a:p>
          <a:p>
            <a:pPr>
              <a:lnSpc>
                <a:spcPct val="12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-np</a:t>
            </a:r>
            <a:r>
              <a:rPr lang="en-US" sz="1800" b="1" dirty="0" smtClean="0">
                <a:latin typeface="Courier New" pitchFamily="1" charset="0"/>
                <a:ea typeface="ＭＳ Ｐゴシック" pitchFamily="1" charset="-128"/>
              </a:rPr>
              <a:t>  2  </a:t>
            </a:r>
            <a:r>
              <a:rPr lang="en-US" sz="1800" b="1" dirty="0" err="1" smtClean="0">
                <a:latin typeface="Courier New" pitchFamily="1" charset="0"/>
                <a:ea typeface="ＭＳ Ｐゴシック" pitchFamily="1" charset="-128"/>
              </a:rPr>
              <a:t>greeting_mpi</a:t>
            </a:r>
            <a:endParaRPr lang="en-US" sz="1800" b="1" dirty="0" smtClean="0">
              <a:latin typeface="Courier New" pitchFamily="1" charset="0"/>
              <a:ea typeface="ＭＳ Ｐゴシック" pitchFamily="1" charset="-128"/>
            </a:endParaRP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13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-np</a:t>
            </a:r>
            <a:r>
              <a:rPr lang="en-US" sz="1800" b="1" dirty="0" smtClean="0">
                <a:latin typeface="Courier New" pitchFamily="1" charset="0"/>
                <a:ea typeface="ＭＳ Ｐゴシック" pitchFamily="1" charset="-128"/>
              </a:rPr>
              <a:t>  3  </a:t>
            </a:r>
            <a:r>
              <a:rPr lang="en-US" sz="1800" b="1" dirty="0" err="1" smtClean="0">
                <a:latin typeface="Courier New" pitchFamily="1" charset="0"/>
                <a:ea typeface="ＭＳ Ｐゴシック" pitchFamily="1" charset="-128"/>
              </a:rPr>
              <a:t>greeting_mpi</a:t>
            </a:r>
            <a:endParaRPr lang="en-US" sz="1800" b="1" dirty="0" smtClean="0">
              <a:latin typeface="Courier New" pitchFamily="1" charset="0"/>
              <a:ea typeface="ＭＳ Ｐゴシック" pitchFamily="1" charset="-128"/>
            </a:endParaRP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13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-np</a:t>
            </a:r>
            <a:r>
              <a:rPr lang="en-US" sz="1800" b="1" dirty="0" smtClean="0">
                <a:latin typeface="Courier New" pitchFamily="1" charset="0"/>
                <a:ea typeface="ＭＳ Ｐゴシック" pitchFamily="1" charset="-128"/>
              </a:rPr>
              <a:t>  4  </a:t>
            </a:r>
            <a:r>
              <a:rPr lang="en-US" sz="1800" b="1" dirty="0" err="1" smtClean="0">
                <a:latin typeface="Courier New" pitchFamily="1" charset="0"/>
                <a:ea typeface="ＭＳ Ｐゴシック" pitchFamily="1" charset="-128"/>
              </a:rPr>
              <a:t>greeting_mpi</a:t>
            </a:r>
            <a:endParaRPr lang="en-US" sz="1800" b="1" dirty="0" smtClean="0">
              <a:latin typeface="Courier New" pitchFamily="1" charset="0"/>
              <a:ea typeface="ＭＳ Ｐゴシック" pitchFamily="1" charset="-128"/>
            </a:endParaRP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#3!</a:t>
            </a:r>
          </a:p>
          <a:p>
            <a:pPr>
              <a:lnSpc>
                <a:spcPct val="90000"/>
              </a:lnSpc>
            </a:pPr>
            <a:endParaRPr lang="en-US" sz="3200" dirty="0" smtClean="0">
              <a:ea typeface="ＭＳ Ｐゴシック" pitchFamily="1" charset="-128"/>
            </a:endParaRPr>
          </a:p>
        </p:txBody>
      </p:sp>
      <p:sp>
        <p:nvSpPr>
          <p:cNvPr id="8602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6021" name="Slide Number Placeholder 4"/>
          <p:cNvSpPr>
            <a:spLocks noGrp="1"/>
          </p:cNvSpPr>
          <p:nvPr>
            <p:ph type="sldNum" sz="quarter" idx="11"/>
          </p:nvPr>
        </p:nvSpPr>
        <p:spPr>
          <a:noFill/>
        </p:spPr>
        <p:txBody>
          <a:bodyPr/>
          <a:lstStyle/>
          <a:p>
            <a:fld id="{DE76B237-605D-4997-B0F4-683FBAAD0C92}" type="slidenum">
              <a:rPr lang="en-US"/>
              <a:pPr/>
              <a:t>51</a:t>
            </a:fld>
            <a:endParaRPr lang="en-US"/>
          </a:p>
        </p:txBody>
      </p:sp>
    </p:spTree>
    <p:custDataLst>
      <p:tags r:id="rId1"/>
    </p:custDataLst>
    <p:extLst>
      <p:ext uri="{BB962C8B-B14F-4D97-AF65-F5344CB8AC3E}">
        <p14:creationId xmlns:p14="http://schemas.microsoft.com/office/powerpoint/2010/main" val="39284587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ea typeface="ＭＳ Ｐゴシック" pitchFamily="1" charset="-128"/>
              </a:rPr>
              <a:t>Deterministic Operation?</a:t>
            </a:r>
          </a:p>
        </p:txBody>
      </p:sp>
      <p:sp>
        <p:nvSpPr>
          <p:cNvPr id="87043" name="Rectangle 3"/>
          <p:cNvSpPr>
            <a:spLocks noGrp="1" noChangeArrowheads="1"/>
          </p:cNvSpPr>
          <p:nvPr>
            <p:ph idx="1"/>
          </p:nvPr>
        </p:nvSpPr>
        <p:spPr>
          <a:xfrm>
            <a:off x="533400" y="1371600"/>
            <a:ext cx="8153400" cy="4800600"/>
          </a:xfrm>
        </p:spPr>
        <p:txBody>
          <a:bodyPr/>
          <a:lstStyle/>
          <a:p>
            <a:pPr>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-np</a:t>
            </a:r>
            <a:r>
              <a:rPr lang="en-US" sz="1800" b="1" dirty="0" smtClean="0">
                <a:latin typeface="Courier New" pitchFamily="1" charset="0"/>
                <a:ea typeface="ＭＳ Ｐゴシック" pitchFamily="1" charset="-128"/>
              </a:rPr>
              <a:t>  4  </a:t>
            </a:r>
            <a:r>
              <a:rPr lang="en-US" sz="1800" b="1" dirty="0" err="1" smtClean="0">
                <a:latin typeface="Courier New" pitchFamily="1" charset="0"/>
                <a:ea typeface="ＭＳ Ｐゴシック" pitchFamily="1" charset="-128"/>
              </a:rPr>
              <a:t>greeting_mpi</a:t>
            </a:r>
            <a:endParaRPr lang="en-US" sz="1800" b="1" dirty="0" smtClean="0">
              <a:latin typeface="Courier New" pitchFamily="1" charset="0"/>
              <a:ea typeface="ＭＳ Ｐゴシック" pitchFamily="1" charset="-128"/>
            </a:endParaRP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#3!</a:t>
            </a:r>
          </a:p>
          <a:p>
            <a:pPr>
              <a:lnSpc>
                <a:spcPct val="80000"/>
              </a:lnSpc>
              <a:buFont typeface="Wingdings" pitchFamily="1" charset="2"/>
              <a:buNone/>
            </a:pPr>
            <a:r>
              <a:rPr lang="en-US" dirty="0" smtClean="0">
                <a:ea typeface="ＭＳ Ｐゴシック" pitchFamily="1" charset="-128"/>
              </a:rPr>
              <a:t>The order in which the greetings are output is deterministic.  </a:t>
            </a:r>
            <a:r>
              <a:rPr lang="en-US" b="1" u="sng" dirty="0" smtClean="0">
                <a:solidFill>
                  <a:srgbClr val="A50021"/>
                </a:solidFill>
                <a:ea typeface="ＭＳ Ｐゴシック" pitchFamily="1" charset="-128"/>
              </a:rPr>
              <a:t>Why?</a:t>
            </a:r>
          </a:p>
          <a:p>
            <a:pPr>
              <a:buFont typeface="Wingdings" pitchFamily="1" charset="2"/>
              <a:buNone/>
            </a:pPr>
            <a:r>
              <a:rPr lang="en-US" sz="1800" b="1" dirty="0" smtClean="0">
                <a:solidFill>
                  <a:srgbClr val="000000"/>
                </a:solidFill>
                <a:latin typeface="Courier New" pitchFamily="1" charset="0"/>
                <a:ea typeface="ＭＳ Ｐゴシック" pitchFamily="1" charset="-128"/>
              </a:rPr>
              <a:t>for (source = 0; source &lt; </a:t>
            </a:r>
            <a:r>
              <a:rPr lang="en-US" sz="1800" b="1" dirty="0" err="1" smtClean="0">
                <a:solidFill>
                  <a:srgbClr val="000000"/>
                </a:solidFill>
                <a:latin typeface="Courier New" pitchFamily="1" charset="0"/>
                <a:ea typeface="ＭＳ Ｐゴシック" pitchFamily="1" charset="-128"/>
              </a:rPr>
              <a:t>num_procs</a:t>
            </a:r>
            <a:r>
              <a:rPr lang="en-US" sz="18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if (source != </a:t>
            </a:r>
            <a:r>
              <a:rPr lang="en-US" sz="1800" b="1" dirty="0" err="1" smtClean="0">
                <a:solidFill>
                  <a:srgbClr val="000000"/>
                </a:solidFill>
                <a:latin typeface="Courier New" pitchFamily="1" charset="0"/>
                <a:ea typeface="ＭＳ Ｐゴシック" pitchFamily="1" charset="-128"/>
              </a:rPr>
              <a:t>server_rank</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rgbClr val="000000"/>
                </a:solidFill>
                <a:latin typeface="Courier New" pitchFamily="1" charset="0"/>
                <a:ea typeface="ＭＳ Ｐゴシック" pitchFamily="1" charset="-128"/>
              </a:rPr>
              <a:t>mpi_error_code</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chemeClr val="folHlink"/>
                </a:solidFill>
                <a:latin typeface="Courier New" pitchFamily="1" charset="0"/>
                <a:ea typeface="ＭＳ Ｐゴシック" pitchFamily="1" charset="-128"/>
              </a:rPr>
              <a:t>MPI_Recv</a:t>
            </a:r>
            <a:r>
              <a:rPr lang="en-US" sz="1800" b="1" dirty="0" smtClean="0">
                <a:solidFill>
                  <a:srgbClr val="000000"/>
                </a:solidFill>
                <a:latin typeface="Courier New" pitchFamily="1" charset="0"/>
                <a:ea typeface="ＭＳ Ｐゴシック" pitchFamily="1" charset="-128"/>
              </a:rPr>
              <a:t>(message, </a:t>
            </a:r>
            <a:r>
              <a:rPr lang="en-US" sz="1800" b="1" dirty="0" err="1" smtClean="0">
                <a:solidFill>
                  <a:srgbClr val="000000"/>
                </a:solidFill>
                <a:latin typeface="Courier New" pitchFamily="1" charset="0"/>
                <a:ea typeface="ＭＳ Ｐゴシック" pitchFamily="1" charset="-128"/>
              </a:rPr>
              <a:t>maximum_message_length</a:t>
            </a:r>
            <a:r>
              <a:rPr lang="en-US" sz="18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smtClean="0">
                <a:solidFill>
                  <a:schemeClr val="folHlink"/>
                </a:solidFill>
                <a:latin typeface="Courier New" pitchFamily="1" charset="0"/>
                <a:ea typeface="ＭＳ Ｐゴシック" pitchFamily="1" charset="-128"/>
              </a:rPr>
              <a:t>MPI_CHAR</a:t>
            </a:r>
            <a:r>
              <a:rPr lang="en-US" sz="1800" b="1" dirty="0" smtClean="0">
                <a:solidFill>
                  <a:srgbClr val="000000"/>
                </a:solidFill>
                <a:latin typeface="Courier New" pitchFamily="1" charset="0"/>
                <a:ea typeface="ＭＳ Ｐゴシック" pitchFamily="1" charset="-128"/>
              </a:rPr>
              <a:t>, source, tag, </a:t>
            </a:r>
            <a:r>
              <a:rPr lang="en-US" sz="1800" b="1" dirty="0" smtClean="0">
                <a:solidFill>
                  <a:schemeClr val="folHlink"/>
                </a:solidFill>
                <a:latin typeface="Courier New" pitchFamily="1" charset="0"/>
                <a:ea typeface="ＭＳ Ｐゴシック" pitchFamily="1" charset="-128"/>
              </a:rPr>
              <a:t>MPI_COMM_WORLD</a:t>
            </a:r>
            <a:r>
              <a:rPr lang="en-US" sz="18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rgbClr val="000000"/>
                </a:solidFill>
                <a:latin typeface="Courier New" pitchFamily="1" charset="0"/>
                <a:ea typeface="ＭＳ Ｐゴシック" pitchFamily="1" charset="-128"/>
              </a:rPr>
              <a:t>fprintf</a:t>
            </a:r>
            <a:r>
              <a:rPr lang="en-US" sz="1800" b="1" dirty="0" smtClean="0">
                <a:solidFill>
                  <a:srgbClr val="000000"/>
                </a:solidFill>
                <a:latin typeface="Courier New" pitchFamily="1" charset="0"/>
                <a:ea typeface="ＭＳ Ｐゴシック" pitchFamily="1" charset="-128"/>
              </a:rPr>
              <a:t>(</a:t>
            </a:r>
            <a:r>
              <a:rPr lang="en-US" sz="1800" b="1" dirty="0" err="1" smtClean="0">
                <a:solidFill>
                  <a:srgbClr val="000000"/>
                </a:solidFill>
                <a:latin typeface="Courier New" pitchFamily="1" charset="0"/>
                <a:ea typeface="ＭＳ Ｐゴシック" pitchFamily="1" charset="-128"/>
              </a:rPr>
              <a:t>stderr</a:t>
            </a:r>
            <a:r>
              <a:rPr lang="en-US" sz="18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 /* if (source != </a:t>
            </a:r>
            <a:r>
              <a:rPr lang="en-US" sz="1800" b="1" dirty="0" err="1" smtClean="0">
                <a:solidFill>
                  <a:srgbClr val="000000"/>
                </a:solidFill>
                <a:latin typeface="Courier New" pitchFamily="1" charset="0"/>
                <a:ea typeface="ＭＳ Ｐゴシック" pitchFamily="1" charset="-128"/>
              </a:rPr>
              <a:t>server_rank</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 for source */</a:t>
            </a:r>
          </a:p>
          <a:p>
            <a:pPr>
              <a:lnSpc>
                <a:spcPct val="80000"/>
              </a:lnSpc>
              <a:buFont typeface="Wingdings" pitchFamily="1" charset="2"/>
              <a:buNone/>
            </a:pPr>
            <a:r>
              <a:rPr lang="en-US" dirty="0" smtClean="0">
                <a:ea typeface="ＭＳ Ｐゴシック" pitchFamily="1" charset="-128"/>
              </a:rPr>
              <a:t>This loop </a:t>
            </a:r>
            <a:r>
              <a:rPr lang="en-US" b="1" u="sng" dirty="0" smtClean="0">
                <a:ea typeface="ＭＳ Ｐゴシック" pitchFamily="1" charset="-128"/>
              </a:rPr>
              <a:t>ignores the order in which messages are received </a:t>
            </a:r>
            <a:r>
              <a:rPr lang="en-US" dirty="0" smtClean="0">
                <a:ea typeface="ＭＳ Ｐゴシック" pitchFamily="1" charset="-128"/>
              </a:rPr>
              <a:t>.</a:t>
            </a:r>
          </a:p>
        </p:txBody>
      </p:sp>
      <p:sp>
        <p:nvSpPr>
          <p:cNvPr id="8704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7045" name="Slide Number Placeholder 4"/>
          <p:cNvSpPr>
            <a:spLocks noGrp="1"/>
          </p:cNvSpPr>
          <p:nvPr>
            <p:ph type="sldNum" sz="quarter" idx="11"/>
          </p:nvPr>
        </p:nvSpPr>
        <p:spPr>
          <a:noFill/>
        </p:spPr>
        <p:txBody>
          <a:bodyPr/>
          <a:lstStyle/>
          <a:p>
            <a:fld id="{20977047-EDFB-4BD4-9DE9-F0AA4E105771}" type="slidenum">
              <a:rPr lang="en-US"/>
              <a:pPr/>
              <a:t>52</a:t>
            </a:fld>
            <a:endParaRPr lang="en-US"/>
          </a:p>
        </p:txBody>
      </p:sp>
    </p:spTree>
    <p:custDataLst>
      <p:tags r:id="rId1"/>
    </p:custDataLst>
    <p:extLst>
      <p:ext uri="{BB962C8B-B14F-4D97-AF65-F5344CB8AC3E}">
        <p14:creationId xmlns:p14="http://schemas.microsoft.com/office/powerpoint/2010/main" val="15572123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smtClean="0">
                <a:ea typeface="ＭＳ Ｐゴシック" pitchFamily="1" charset="-128"/>
              </a:rPr>
              <a:t>Deterministic Parallelism</a:t>
            </a:r>
          </a:p>
        </p:txBody>
      </p:sp>
      <p:sp>
        <p:nvSpPr>
          <p:cNvPr id="88067" name="Rectangle 3"/>
          <p:cNvSpPr>
            <a:spLocks noGrp="1" noChangeArrowheads="1"/>
          </p:cNvSpPr>
          <p:nvPr>
            <p:ph idx="1"/>
          </p:nvPr>
        </p:nvSpPr>
        <p:spPr>
          <a:xfrm>
            <a:off x="533400" y="1219200"/>
            <a:ext cx="8153400" cy="51816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Because of the order in which the loop iterations occur, the greeting messages will be </a:t>
            </a:r>
            <a:r>
              <a:rPr lang="en-US" b="1" u="sng" dirty="0" smtClean="0">
                <a:solidFill>
                  <a:srgbClr val="A50021"/>
                </a:solidFill>
                <a:ea typeface="ＭＳ Ｐゴシック" pitchFamily="1" charset="-128"/>
              </a:rPr>
              <a:t>output</a:t>
            </a:r>
            <a:r>
              <a:rPr lang="en-US" dirty="0" smtClean="0">
                <a:ea typeface="ＭＳ Ｐゴシック" pitchFamily="1" charset="-128"/>
              </a:rPr>
              <a:t> in </a:t>
            </a:r>
            <a:r>
              <a:rPr lang="en-US" b="1" u="sng" dirty="0" smtClean="0">
                <a:ea typeface="ＭＳ Ｐゴシック" pitchFamily="1" charset="-128"/>
              </a:rPr>
              <a:t>non-deterministic</a:t>
            </a:r>
            <a:r>
              <a:rPr lang="en-US" dirty="0" smtClean="0">
                <a:ea typeface="ＭＳ Ｐゴシック" pitchFamily="1" charset="-128"/>
              </a:rPr>
              <a:t> order, regardless of the order in which the greeting messages are received.</a:t>
            </a:r>
          </a:p>
        </p:txBody>
      </p:sp>
      <p:sp>
        <p:nvSpPr>
          <p:cNvPr id="8806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8069" name="Slide Number Placeholder 4"/>
          <p:cNvSpPr>
            <a:spLocks noGrp="1"/>
          </p:cNvSpPr>
          <p:nvPr>
            <p:ph type="sldNum" sz="quarter" idx="11"/>
          </p:nvPr>
        </p:nvSpPr>
        <p:spPr>
          <a:noFill/>
        </p:spPr>
        <p:txBody>
          <a:bodyPr/>
          <a:lstStyle/>
          <a:p>
            <a:fld id="{EBBEA7B6-B4DC-4D8A-A1F8-C9F64C2272F9}" type="slidenum">
              <a:rPr lang="en-US"/>
              <a:pPr/>
              <a:t>53</a:t>
            </a:fld>
            <a:endParaRPr lang="en-US"/>
          </a:p>
        </p:txBody>
      </p:sp>
      <p:sp>
        <p:nvSpPr>
          <p:cNvPr id="88070" name="Oval 4"/>
          <p:cNvSpPr>
            <a:spLocks noChangeArrowheads="1"/>
          </p:cNvSpPr>
          <p:nvPr/>
        </p:nvSpPr>
        <p:spPr bwMode="auto">
          <a:xfrm>
            <a:off x="3396916" y="2731168"/>
            <a:ext cx="11430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extLst>
      <p:ext uri="{BB962C8B-B14F-4D97-AF65-F5344CB8AC3E}">
        <p14:creationId xmlns:p14="http://schemas.microsoft.com/office/powerpoint/2010/main" val="19958679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ea typeface="ＭＳ Ｐゴシック" pitchFamily="1" charset="-128"/>
              </a:rPr>
              <a:t>Nondeterministic Parallelism</a:t>
            </a:r>
          </a:p>
        </p:txBody>
      </p:sp>
      <p:sp>
        <p:nvSpPr>
          <p:cNvPr id="89091" name="Rectangle 3"/>
          <p:cNvSpPr>
            <a:spLocks noGrp="1" noChangeArrowheads="1"/>
          </p:cNvSpPr>
          <p:nvPr>
            <p:ph idx="1"/>
          </p:nvPr>
        </p:nvSpPr>
        <p:spPr>
          <a:xfrm>
            <a:off x="533400" y="1219200"/>
            <a:ext cx="8153400" cy="48768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MPI_ANY_SOURCE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Because of this change, the greeting messages will be </a:t>
            </a:r>
            <a:r>
              <a:rPr lang="en-US" b="1" u="sng" dirty="0" smtClean="0">
                <a:solidFill>
                  <a:srgbClr val="A50021"/>
                </a:solidFill>
                <a:ea typeface="ＭＳ Ｐゴシック" pitchFamily="1" charset="-128"/>
              </a:rPr>
              <a:t>output</a:t>
            </a:r>
            <a:r>
              <a:rPr lang="en-US" dirty="0" smtClean="0">
                <a:solidFill>
                  <a:srgbClr val="A50021"/>
                </a:solidFill>
                <a:ea typeface="ＭＳ Ｐゴシック" pitchFamily="1" charset="-128"/>
              </a:rPr>
              <a:t> </a:t>
            </a:r>
            <a:r>
              <a:rPr lang="en-US" dirty="0" smtClean="0">
                <a:ea typeface="ＭＳ Ｐゴシック" pitchFamily="1" charset="-128"/>
              </a:rPr>
              <a:t>in        </a:t>
            </a:r>
            <a:r>
              <a:rPr lang="en-US" b="1" u="sng" dirty="0" smtClean="0">
                <a:ea typeface="ＭＳ Ｐゴシック" pitchFamily="1" charset="-128"/>
              </a:rPr>
              <a:t>non-deterministic</a:t>
            </a:r>
            <a:r>
              <a:rPr lang="en-US" dirty="0" smtClean="0">
                <a:ea typeface="ＭＳ Ｐゴシック" pitchFamily="1" charset="-128"/>
              </a:rPr>
              <a:t> order, specifically in the order in which they’re received.</a:t>
            </a:r>
          </a:p>
        </p:txBody>
      </p:sp>
      <p:sp>
        <p:nvSpPr>
          <p:cNvPr id="8909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89093" name="Slide Number Placeholder 4"/>
          <p:cNvSpPr>
            <a:spLocks noGrp="1"/>
          </p:cNvSpPr>
          <p:nvPr>
            <p:ph type="sldNum" sz="quarter" idx="11"/>
          </p:nvPr>
        </p:nvSpPr>
        <p:spPr>
          <a:noFill/>
        </p:spPr>
        <p:txBody>
          <a:bodyPr/>
          <a:lstStyle/>
          <a:p>
            <a:fld id="{D6AB7D88-49D8-44C8-994D-80F3393A30DC}" type="slidenum">
              <a:rPr lang="en-US"/>
              <a:pPr/>
              <a:t>54</a:t>
            </a:fld>
            <a:endParaRPr lang="en-US"/>
          </a:p>
        </p:txBody>
      </p:sp>
      <p:sp>
        <p:nvSpPr>
          <p:cNvPr id="89094" name="Oval 4"/>
          <p:cNvSpPr>
            <a:spLocks noChangeArrowheads="1"/>
          </p:cNvSpPr>
          <p:nvPr/>
        </p:nvSpPr>
        <p:spPr bwMode="auto">
          <a:xfrm>
            <a:off x="3200400" y="2743200"/>
            <a:ext cx="25908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extLst>
      <p:ext uri="{BB962C8B-B14F-4D97-AF65-F5344CB8AC3E}">
        <p14:creationId xmlns:p14="http://schemas.microsoft.com/office/powerpoint/2010/main" val="1169736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dirty="0" smtClean="0">
                <a:ea typeface="ＭＳ Ｐゴシック" pitchFamily="1" charset="-128"/>
              </a:rPr>
              <a:t>Message = Envelope + Contents</a:t>
            </a:r>
          </a:p>
        </p:txBody>
      </p:sp>
      <p:sp>
        <p:nvSpPr>
          <p:cNvPr id="90115" name="Rectangle 3"/>
          <p:cNvSpPr>
            <a:spLocks noGrp="1" noChangeArrowheads="1"/>
          </p:cNvSpPr>
          <p:nvPr>
            <p:ph idx="1"/>
          </p:nvPr>
        </p:nvSpPr>
        <p:spPr/>
        <p:txBody>
          <a:bodyPr/>
          <a:lstStyle/>
          <a:p>
            <a:pPr>
              <a:lnSpc>
                <a:spcPct val="70000"/>
              </a:lnSpc>
              <a:buFont typeface="Wingdings" pitchFamily="1" charset="2"/>
              <a:buNone/>
            </a:pPr>
            <a:r>
              <a:rPr lang="en-US" sz="2000" b="1" smtClean="0">
                <a:solidFill>
                  <a:schemeClr val="folHlink"/>
                </a:solidFill>
                <a:latin typeface="Courier New" pitchFamily="1" charset="0"/>
                <a:ea typeface="ＭＳ Ｐゴシック" pitchFamily="1" charset="-128"/>
              </a:rPr>
              <a:t>MPI_Send</a:t>
            </a:r>
            <a:r>
              <a:rPr lang="en-US" sz="2000" b="1" smtClean="0">
                <a:solidFill>
                  <a:srgbClr val="000000"/>
                </a:solidFill>
                <a:latin typeface="Courier New" pitchFamily="1" charset="0"/>
                <a:ea typeface="ＭＳ Ｐゴシック" pitchFamily="1" charset="-128"/>
              </a:rPr>
              <a:t>(message, strlen(message) + 1,</a:t>
            </a:r>
          </a:p>
          <a:p>
            <a:pPr>
              <a:lnSpc>
                <a:spcPct val="70000"/>
              </a:lnSpc>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MPI_CHAR</a:t>
            </a:r>
            <a:r>
              <a:rPr lang="en-US" sz="2000" b="1" smtClean="0">
                <a:solidFill>
                  <a:srgbClr val="000000"/>
                </a:solidFill>
                <a:latin typeface="Courier New" pitchFamily="1" charset="0"/>
                <a:ea typeface="ＭＳ Ｐゴシック" pitchFamily="1" charset="-128"/>
              </a:rPr>
              <a:t>, destination, tag, </a:t>
            </a:r>
          </a:p>
          <a:p>
            <a:pPr>
              <a:lnSpc>
                <a:spcPct val="70000"/>
              </a:lnSpc>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MPI_COMM_WORLD</a:t>
            </a:r>
            <a:r>
              <a:rPr lang="en-US" sz="2000" b="1" smtClean="0">
                <a:solidFill>
                  <a:srgbClr val="000000"/>
                </a:solidFill>
                <a:latin typeface="Courier New" pitchFamily="1" charset="0"/>
                <a:ea typeface="ＭＳ Ｐゴシック" pitchFamily="1" charset="-128"/>
              </a:rPr>
              <a:t>);</a:t>
            </a:r>
            <a:endParaRPr lang="en-US" sz="2000" smtClean="0">
              <a:solidFill>
                <a:srgbClr val="000000"/>
              </a:solidFill>
              <a:ea typeface="ＭＳ Ｐゴシック" pitchFamily="1" charset="-128"/>
            </a:endParaRPr>
          </a:p>
          <a:p>
            <a:pPr>
              <a:lnSpc>
                <a:spcPct val="80000"/>
              </a:lnSpc>
              <a:buFont typeface="Wingdings" pitchFamily="1" charset="2"/>
              <a:buNone/>
            </a:pPr>
            <a:r>
              <a:rPr lang="en-US" smtClean="0">
                <a:ea typeface="ＭＳ Ｐゴシック" pitchFamily="1" charset="-128"/>
              </a:rPr>
              <a:t>When MPI sends a message, it doesn’t just send the contents; it also sends an “envelope” describing the contents:</a:t>
            </a:r>
          </a:p>
          <a:p>
            <a:pPr>
              <a:lnSpc>
                <a:spcPct val="80000"/>
              </a:lnSpc>
              <a:buFont typeface="Wingdings" pitchFamily="1" charset="2"/>
              <a:buNone/>
            </a:pPr>
            <a:r>
              <a:rPr lang="en-US" b="1" u="sng" smtClean="0">
                <a:ea typeface="ＭＳ Ｐゴシック" pitchFamily="1" charset="-128"/>
              </a:rPr>
              <a:t>Size</a:t>
            </a:r>
            <a:r>
              <a:rPr lang="en-US" smtClean="0">
                <a:ea typeface="ＭＳ Ｐゴシック" pitchFamily="1" charset="-128"/>
              </a:rPr>
              <a:t> (number of elements of data type)</a:t>
            </a:r>
          </a:p>
          <a:p>
            <a:pPr>
              <a:lnSpc>
                <a:spcPct val="80000"/>
              </a:lnSpc>
              <a:buFont typeface="Wingdings" pitchFamily="1" charset="2"/>
              <a:buNone/>
            </a:pPr>
            <a:r>
              <a:rPr lang="en-US" b="1" u="sng" smtClean="0">
                <a:ea typeface="ＭＳ Ｐゴシック" pitchFamily="1" charset="-128"/>
              </a:rPr>
              <a:t>Data type</a:t>
            </a:r>
          </a:p>
          <a:p>
            <a:pPr>
              <a:lnSpc>
                <a:spcPct val="80000"/>
              </a:lnSpc>
              <a:buFont typeface="Wingdings" pitchFamily="1" charset="2"/>
              <a:buNone/>
            </a:pPr>
            <a:r>
              <a:rPr lang="en-US" b="1" u="sng" smtClean="0">
                <a:ea typeface="ＭＳ Ｐゴシック" pitchFamily="1" charset="-128"/>
              </a:rPr>
              <a:t>Source</a:t>
            </a:r>
            <a:r>
              <a:rPr lang="en-US" smtClean="0">
                <a:ea typeface="ＭＳ Ｐゴシック" pitchFamily="1" charset="-128"/>
              </a:rPr>
              <a:t>: rank of sending process</a:t>
            </a:r>
          </a:p>
          <a:p>
            <a:pPr>
              <a:lnSpc>
                <a:spcPct val="80000"/>
              </a:lnSpc>
              <a:buFont typeface="Wingdings" pitchFamily="1" charset="2"/>
              <a:buNone/>
            </a:pPr>
            <a:r>
              <a:rPr lang="en-US" b="1" u="sng" smtClean="0">
                <a:ea typeface="ＭＳ Ｐゴシック" pitchFamily="1" charset="-128"/>
              </a:rPr>
              <a:t>Destination</a:t>
            </a:r>
            <a:r>
              <a:rPr lang="en-US" smtClean="0">
                <a:ea typeface="ＭＳ Ｐゴシック" pitchFamily="1" charset="-128"/>
              </a:rPr>
              <a:t>: rank of process to receive</a:t>
            </a:r>
          </a:p>
          <a:p>
            <a:pPr>
              <a:lnSpc>
                <a:spcPct val="80000"/>
              </a:lnSpc>
              <a:buFont typeface="Wingdings" pitchFamily="1" charset="2"/>
              <a:buNone/>
            </a:pPr>
            <a:r>
              <a:rPr lang="en-US" b="1" u="sng" smtClean="0">
                <a:ea typeface="ＭＳ Ｐゴシック" pitchFamily="1" charset="-128"/>
              </a:rPr>
              <a:t>Tag</a:t>
            </a:r>
            <a:r>
              <a:rPr lang="en-US" smtClean="0">
                <a:ea typeface="ＭＳ Ｐゴシック" pitchFamily="1" charset="-128"/>
              </a:rPr>
              <a:t> (message ID)</a:t>
            </a:r>
          </a:p>
          <a:p>
            <a:pPr>
              <a:lnSpc>
                <a:spcPct val="80000"/>
              </a:lnSpc>
              <a:buFont typeface="Wingdings" pitchFamily="1" charset="2"/>
              <a:buNone/>
            </a:pPr>
            <a:r>
              <a:rPr lang="en-US" b="1" u="sng" smtClean="0">
                <a:ea typeface="ＭＳ Ｐゴシック" pitchFamily="1" charset="-128"/>
              </a:rPr>
              <a:t>Communicator</a:t>
            </a:r>
            <a:r>
              <a:rPr lang="en-US" smtClean="0">
                <a:ea typeface="ＭＳ Ｐゴシック" pitchFamily="1" charset="-128"/>
              </a:rPr>
              <a:t> (for example,</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MPI_COMM_WORLD</a:t>
            </a:r>
            <a:r>
              <a:rPr lang="en-US" smtClean="0">
                <a:ea typeface="ＭＳ Ｐゴシック" pitchFamily="1" charset="-128"/>
              </a:rPr>
              <a:t>)</a:t>
            </a:r>
          </a:p>
        </p:txBody>
      </p:sp>
      <p:sp>
        <p:nvSpPr>
          <p:cNvPr id="9011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0117" name="Slide Number Placeholder 4"/>
          <p:cNvSpPr>
            <a:spLocks noGrp="1"/>
          </p:cNvSpPr>
          <p:nvPr>
            <p:ph type="sldNum" sz="quarter" idx="11"/>
          </p:nvPr>
        </p:nvSpPr>
        <p:spPr>
          <a:noFill/>
        </p:spPr>
        <p:txBody>
          <a:bodyPr/>
          <a:lstStyle/>
          <a:p>
            <a:fld id="{BD3C1887-03D7-4892-A49A-A4FB00F88F6D}" type="slidenum">
              <a:rPr lang="en-US"/>
              <a:pPr/>
              <a:t>55</a:t>
            </a:fld>
            <a:endParaRPr lang="en-US"/>
          </a:p>
        </p:txBody>
      </p:sp>
    </p:spTree>
    <p:custDataLst>
      <p:tags r:id="rId1"/>
    </p:custDataLst>
    <p:extLst>
      <p:ext uri="{BB962C8B-B14F-4D97-AF65-F5344CB8AC3E}">
        <p14:creationId xmlns:p14="http://schemas.microsoft.com/office/powerpoint/2010/main" val="22238267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z="3600" smtClean="0">
                <a:ea typeface="ＭＳ Ｐゴシック" pitchFamily="1" charset="-128"/>
              </a:rPr>
              <a:t>MPI Data Types</a:t>
            </a:r>
          </a:p>
        </p:txBody>
      </p:sp>
      <p:graphicFrame>
        <p:nvGraphicFramePr>
          <p:cNvPr id="827395" name="Group 3"/>
          <p:cNvGraphicFramePr>
            <a:graphicFrameLocks noGrp="1"/>
          </p:cNvGraphicFramePr>
          <p:nvPr>
            <p:ph type="tbl" idx="1"/>
          </p:nvPr>
        </p:nvGraphicFramePr>
        <p:xfrm>
          <a:off x="609600" y="1371600"/>
          <a:ext cx="7924800" cy="2409826"/>
        </p:xfrm>
        <a:graphic>
          <a:graphicData uri="http://schemas.openxmlformats.org/drawingml/2006/table">
            <a:tbl>
              <a:tblPr/>
              <a:tblGrid>
                <a:gridCol w="1143000"/>
                <a:gridCol w="1752600"/>
                <a:gridCol w="1600200"/>
                <a:gridCol w="3429000"/>
              </a:tblGrid>
              <a:tr h="457200">
                <a:tc gridSpan="2">
                  <a:txBody>
                    <a:bodyPr/>
                    <a:lstStyle/>
                    <a:p>
                      <a:pPr marL="0" marR="0" lvl="0" indent="0" algn="ctr"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Fortran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n-US"/>
                    </a:p>
                  </a:txBody>
                  <a:tcPr/>
                </a:tc>
              </a:tr>
              <a:tr h="381000">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char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MPI_CHAR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CHARACTER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MPI_CHARACTER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42913">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int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MPI_INT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INTEGER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MPI_INTEGER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float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MPI_FLOAT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REAL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MPI_REAL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71513">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double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MPI_DOUBLE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DOUBLE PRECISION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MPI_DOUBLE_PRECISION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91169"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1170" name="Slide Number Placeholder 4"/>
          <p:cNvSpPr>
            <a:spLocks noGrp="1"/>
          </p:cNvSpPr>
          <p:nvPr>
            <p:ph type="sldNum" sz="quarter" idx="11"/>
          </p:nvPr>
        </p:nvSpPr>
        <p:spPr>
          <a:noFill/>
        </p:spPr>
        <p:txBody>
          <a:bodyPr/>
          <a:lstStyle/>
          <a:p>
            <a:fld id="{246CF4FB-185C-4E6E-8500-F7D39E1E1990}" type="slidenum">
              <a:rPr lang="en-US"/>
              <a:pPr/>
              <a:t>56</a:t>
            </a:fld>
            <a:endParaRPr lang="en-US"/>
          </a:p>
        </p:txBody>
      </p:sp>
      <p:sp>
        <p:nvSpPr>
          <p:cNvPr id="91171" name="Text Box 33"/>
          <p:cNvSpPr txBox="1">
            <a:spLocks noChangeArrowheads="1"/>
          </p:cNvSpPr>
          <p:nvPr/>
        </p:nvSpPr>
        <p:spPr bwMode="auto">
          <a:xfrm>
            <a:off x="533400" y="3962400"/>
            <a:ext cx="8001000" cy="822325"/>
          </a:xfrm>
          <a:prstGeom prst="rect">
            <a:avLst/>
          </a:prstGeom>
          <a:noFill/>
          <a:ln w="9525">
            <a:noFill/>
            <a:miter lim="800000"/>
            <a:headEnd/>
            <a:tailEnd/>
          </a:ln>
        </p:spPr>
        <p:txBody>
          <a:bodyPr>
            <a:spAutoFit/>
          </a:bodyPr>
          <a:lstStyle/>
          <a:p>
            <a:r>
              <a:rPr lang="en-US"/>
              <a:t>MPI supports several other data types, but most are variations of these, and probably these are all you’ll use.</a:t>
            </a:r>
          </a:p>
        </p:txBody>
      </p:sp>
    </p:spTree>
    <p:extLst>
      <p:ext uri="{BB962C8B-B14F-4D97-AF65-F5344CB8AC3E}">
        <p14:creationId xmlns:p14="http://schemas.microsoft.com/office/powerpoint/2010/main" val="85448653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z="3600" smtClean="0">
                <a:ea typeface="ＭＳ Ｐゴシック" pitchFamily="1" charset="-128"/>
              </a:rPr>
              <a:t>Message Tags</a:t>
            </a:r>
          </a:p>
        </p:txBody>
      </p:sp>
      <p:sp>
        <p:nvSpPr>
          <p:cNvPr id="92163" name="Rectangle 3"/>
          <p:cNvSpPr>
            <a:spLocks noGrp="1" noChangeArrowheads="1"/>
          </p:cNvSpPr>
          <p:nvPr>
            <p:ph idx="1"/>
          </p:nvPr>
        </p:nvSpPr>
        <p:spPr/>
        <p:txBody>
          <a:bodyPr/>
          <a:lstStyle/>
          <a:p>
            <a:pPr>
              <a:buFont typeface="Wingdings" pitchFamily="1" charset="2"/>
              <a:buNone/>
            </a:pPr>
            <a:r>
              <a:rPr lang="en-US" dirty="0" smtClean="0">
                <a:ea typeface="ＭＳ Ｐゴシック" pitchFamily="1" charset="-128"/>
              </a:rPr>
              <a:t>My daughter was born in mid-December.</a:t>
            </a:r>
          </a:p>
          <a:p>
            <a:pPr>
              <a:buFont typeface="Wingdings" pitchFamily="1" charset="2"/>
              <a:buNone/>
            </a:pPr>
            <a:r>
              <a:rPr lang="en-US" dirty="0" smtClean="0">
                <a:ea typeface="ＭＳ Ｐゴシック" pitchFamily="1" charset="-128"/>
              </a:rPr>
              <a:t>So, if I give her a present in December, how does she know which of these it’s for?</a:t>
            </a:r>
          </a:p>
          <a:p>
            <a:r>
              <a:rPr lang="en-US" dirty="0" smtClean="0">
                <a:ea typeface="ＭＳ Ｐゴシック" pitchFamily="1" charset="-128"/>
              </a:rPr>
              <a:t>Her birthday</a:t>
            </a:r>
          </a:p>
          <a:p>
            <a:r>
              <a:rPr lang="en-US" dirty="0" smtClean="0">
                <a:ea typeface="ＭＳ Ｐゴシック" pitchFamily="1" charset="-128"/>
              </a:rPr>
              <a:t>Christmas</a:t>
            </a:r>
          </a:p>
          <a:p>
            <a:r>
              <a:rPr lang="en-US" dirty="0" smtClean="0">
                <a:ea typeface="ＭＳ Ｐゴシック" pitchFamily="1" charset="-128"/>
              </a:rPr>
              <a:t>Hanukkah</a:t>
            </a:r>
          </a:p>
          <a:p>
            <a:pPr>
              <a:buFont typeface="Wingdings" pitchFamily="1" charset="2"/>
              <a:buNone/>
            </a:pPr>
            <a:r>
              <a:rPr lang="en-US" dirty="0" smtClean="0">
                <a:ea typeface="ＭＳ Ｐゴシック" pitchFamily="1" charset="-128"/>
              </a:rPr>
              <a:t>She knows because of the tag on the present:</a:t>
            </a:r>
          </a:p>
          <a:p>
            <a:r>
              <a:rPr lang="en-US" dirty="0" smtClean="0">
                <a:ea typeface="ＭＳ Ｐゴシック" pitchFamily="1" charset="-128"/>
              </a:rPr>
              <a:t>A little cake with candles means birthday</a:t>
            </a:r>
          </a:p>
          <a:p>
            <a:r>
              <a:rPr lang="en-US" dirty="0" smtClean="0">
                <a:ea typeface="ＭＳ Ｐゴシック" pitchFamily="1" charset="-128"/>
              </a:rPr>
              <a:t>A little tree or a Santa means Christmas</a:t>
            </a:r>
          </a:p>
          <a:p>
            <a:r>
              <a:rPr lang="en-US" dirty="0" smtClean="0">
                <a:ea typeface="ＭＳ Ｐゴシック" pitchFamily="1" charset="-128"/>
              </a:rPr>
              <a:t>A little menorah means Hanukkah</a:t>
            </a:r>
          </a:p>
        </p:txBody>
      </p:sp>
      <p:sp>
        <p:nvSpPr>
          <p:cNvPr id="921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2165" name="Slide Number Placeholder 4"/>
          <p:cNvSpPr>
            <a:spLocks noGrp="1"/>
          </p:cNvSpPr>
          <p:nvPr>
            <p:ph type="sldNum" sz="quarter" idx="11"/>
          </p:nvPr>
        </p:nvSpPr>
        <p:spPr>
          <a:noFill/>
        </p:spPr>
        <p:txBody>
          <a:bodyPr/>
          <a:lstStyle/>
          <a:p>
            <a:fld id="{0D79694E-3A1B-4310-B327-F7CC61D38058}" type="slidenum">
              <a:rPr lang="en-US"/>
              <a:pPr/>
              <a:t>57</a:t>
            </a:fld>
            <a:endParaRPr lang="en-US"/>
          </a:p>
        </p:txBody>
      </p:sp>
    </p:spTree>
    <p:extLst>
      <p:ext uri="{BB962C8B-B14F-4D97-AF65-F5344CB8AC3E}">
        <p14:creationId xmlns:p14="http://schemas.microsoft.com/office/powerpoint/2010/main" val="3333677368"/>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ea typeface="ＭＳ Ｐゴシック" pitchFamily="1" charset="-128"/>
              </a:rPr>
              <a:t>Message Tags</a:t>
            </a:r>
          </a:p>
        </p:txBody>
      </p:sp>
      <p:sp>
        <p:nvSpPr>
          <p:cNvPr id="93187" name="Rectangle 3"/>
          <p:cNvSpPr>
            <a:spLocks noGrp="1" noChangeArrowheads="1"/>
          </p:cNvSpPr>
          <p:nvPr>
            <p:ph idx="1"/>
          </p:nvPr>
        </p:nvSpPr>
        <p:spPr>
          <a:xfrm>
            <a:off x="533400" y="1219200"/>
            <a:ext cx="8153400" cy="48768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rgbClr val="FF0000"/>
                </a:solidFill>
                <a:latin typeface="Courier New" pitchFamily="1" charset="0"/>
                <a:ea typeface="ＭＳ Ｐゴシック" pitchFamily="1" charset="-128"/>
              </a:rPr>
              <a:t>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The greetings are </a:t>
            </a:r>
            <a:r>
              <a:rPr lang="en-US" b="1" u="sng" dirty="0" smtClean="0">
                <a:solidFill>
                  <a:srgbClr val="A50021"/>
                </a:solidFill>
                <a:ea typeface="ＭＳ Ｐゴシック" pitchFamily="1" charset="-128"/>
              </a:rPr>
              <a:t>output</a:t>
            </a:r>
            <a:r>
              <a:rPr lang="en-US" dirty="0" smtClean="0">
                <a:ea typeface="ＭＳ Ｐゴシック" pitchFamily="1" charset="-128"/>
              </a:rPr>
              <a:t> in </a:t>
            </a:r>
            <a:r>
              <a:rPr lang="en-US" b="1" u="sng" dirty="0" smtClean="0">
                <a:ea typeface="ＭＳ Ｐゴシック" pitchFamily="1" charset="-128"/>
              </a:rPr>
              <a:t>deterministic</a:t>
            </a:r>
            <a:r>
              <a:rPr lang="en-US" dirty="0" smtClean="0">
                <a:ea typeface="ＭＳ Ｐゴシック" pitchFamily="1" charset="-128"/>
              </a:rPr>
              <a:t> order not because messages are sent and received in order, but because each has a </a:t>
            </a:r>
            <a:r>
              <a:rPr lang="en-US" b="1" i="1" u="sng" dirty="0" smtClean="0">
                <a:solidFill>
                  <a:srgbClr val="A50021"/>
                </a:solidFill>
                <a:ea typeface="ＭＳ Ｐゴシック" pitchFamily="1" charset="-128"/>
              </a:rPr>
              <a:t>tag</a:t>
            </a:r>
            <a:r>
              <a:rPr lang="en-US" dirty="0" smtClean="0">
                <a:ea typeface="ＭＳ Ｐゴシック" pitchFamily="1" charset="-128"/>
              </a:rPr>
              <a:t> (message identifier), and</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MPI_Recv</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asks for a specific message (by tag) from a specific source (by rank).</a:t>
            </a:r>
          </a:p>
        </p:txBody>
      </p:sp>
      <p:sp>
        <p:nvSpPr>
          <p:cNvPr id="931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3189" name="Slide Number Placeholder 4"/>
          <p:cNvSpPr>
            <a:spLocks noGrp="1"/>
          </p:cNvSpPr>
          <p:nvPr>
            <p:ph type="sldNum" sz="quarter" idx="11"/>
          </p:nvPr>
        </p:nvSpPr>
        <p:spPr>
          <a:noFill/>
        </p:spPr>
        <p:txBody>
          <a:bodyPr/>
          <a:lstStyle/>
          <a:p>
            <a:fld id="{50B7743F-2264-4C40-BA8E-2C9FDBB8B13A}" type="slidenum">
              <a:rPr lang="en-US"/>
              <a:pPr/>
              <a:t>58</a:t>
            </a:fld>
            <a:endParaRPr lang="en-US"/>
          </a:p>
        </p:txBody>
      </p:sp>
    </p:spTree>
    <p:custDataLst>
      <p:tags r:id="rId1"/>
    </p:custDataLst>
    <p:extLst>
      <p:ext uri="{BB962C8B-B14F-4D97-AF65-F5344CB8AC3E}">
        <p14:creationId xmlns:p14="http://schemas.microsoft.com/office/powerpoint/2010/main" val="225100328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ea typeface="ＭＳ Ｐゴシック" pitchFamily="1" charset="-128"/>
              </a:rPr>
              <a:t>Parallelism is Nondeterministic</a:t>
            </a:r>
          </a:p>
        </p:txBody>
      </p:sp>
      <p:sp>
        <p:nvSpPr>
          <p:cNvPr id="94211" name="Rectangle 3"/>
          <p:cNvSpPr>
            <a:spLocks noGrp="1" noChangeArrowheads="1"/>
          </p:cNvSpPr>
          <p:nvPr>
            <p:ph idx="1"/>
          </p:nvPr>
        </p:nvSpPr>
        <p:spPr>
          <a:xfrm>
            <a:off x="533400" y="1219200"/>
            <a:ext cx="8153400" cy="51816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MPI_ANY_SOURCE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But here the greetings are </a:t>
            </a:r>
            <a:r>
              <a:rPr lang="en-US" b="1" u="sng" dirty="0" smtClean="0">
                <a:solidFill>
                  <a:srgbClr val="A50021"/>
                </a:solidFill>
                <a:ea typeface="ＭＳ Ｐゴシック" pitchFamily="1" charset="-128"/>
              </a:rPr>
              <a:t>output</a:t>
            </a:r>
            <a:r>
              <a:rPr lang="en-US" dirty="0" smtClean="0">
                <a:ea typeface="ＭＳ Ｐゴシック" pitchFamily="1" charset="-128"/>
              </a:rPr>
              <a:t> in </a:t>
            </a:r>
            <a:r>
              <a:rPr lang="en-US" b="1" u="sng" dirty="0" smtClean="0">
                <a:ea typeface="ＭＳ Ｐゴシック" pitchFamily="1" charset="-128"/>
              </a:rPr>
              <a:t>non-deterministic</a:t>
            </a:r>
            <a:r>
              <a:rPr lang="en-US" dirty="0" smtClean="0">
                <a:ea typeface="ＭＳ Ｐゴシック" pitchFamily="1" charset="-128"/>
              </a:rPr>
              <a:t> order.</a:t>
            </a:r>
          </a:p>
        </p:txBody>
      </p:sp>
      <p:sp>
        <p:nvSpPr>
          <p:cNvPr id="942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4213" name="Slide Number Placeholder 4"/>
          <p:cNvSpPr>
            <a:spLocks noGrp="1"/>
          </p:cNvSpPr>
          <p:nvPr>
            <p:ph type="sldNum" sz="quarter" idx="11"/>
          </p:nvPr>
        </p:nvSpPr>
        <p:spPr>
          <a:noFill/>
        </p:spPr>
        <p:txBody>
          <a:bodyPr/>
          <a:lstStyle/>
          <a:p>
            <a:fld id="{00A74116-F0B6-4CC9-A5FA-32C4F03B187D}" type="slidenum">
              <a:rPr lang="en-US"/>
              <a:pPr/>
              <a:t>59</a:t>
            </a:fld>
            <a:endParaRPr lang="en-US"/>
          </a:p>
        </p:txBody>
      </p:sp>
      <p:sp>
        <p:nvSpPr>
          <p:cNvPr id="94214" name="Oval 4"/>
          <p:cNvSpPr>
            <a:spLocks noChangeArrowheads="1"/>
          </p:cNvSpPr>
          <p:nvPr/>
        </p:nvSpPr>
        <p:spPr bwMode="auto">
          <a:xfrm>
            <a:off x="3200400" y="2695576"/>
            <a:ext cx="25908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extLst>
      <p:ext uri="{BB962C8B-B14F-4D97-AF65-F5344CB8AC3E}">
        <p14:creationId xmlns:p14="http://schemas.microsoft.com/office/powerpoint/2010/main" val="1873616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B3789806-1AB3-4CA1-B47B-AA81C5B4CD22}" type="slidenum">
              <a:rPr lang="en-US"/>
              <a:pPr/>
              <a:t>6</a:t>
            </a:fld>
            <a:endParaRPr lang="en-US"/>
          </a:p>
        </p:txBody>
      </p:sp>
      <p:sp>
        <p:nvSpPr>
          <p:cNvPr id="464898" name="Rectangle 2"/>
          <p:cNvSpPr>
            <a:spLocks noGrp="1" noChangeArrowheads="1"/>
          </p:cNvSpPr>
          <p:nvPr>
            <p:ph type="title"/>
          </p:nvPr>
        </p:nvSpPr>
        <p:spPr/>
        <p:txBody>
          <a:bodyPr/>
          <a:lstStyle/>
          <a:p>
            <a:r>
              <a:rPr lang="en-US" sz="3600" dirty="0"/>
              <a:t>H.323 (</a:t>
            </a:r>
            <a:r>
              <a:rPr lang="en-US" sz="3600" dirty="0" err="1"/>
              <a:t>Polycom</a:t>
            </a:r>
            <a:r>
              <a:rPr lang="en-US" sz="3600" dirty="0"/>
              <a:t> </a:t>
            </a:r>
            <a:r>
              <a:rPr lang="en-US" sz="3600" dirty="0" err="1"/>
              <a:t>etc</a:t>
            </a:r>
            <a:r>
              <a:rPr lang="en-US" sz="3600" dirty="0" smtClean="0"/>
              <a:t>) #1</a:t>
            </a:r>
            <a:endParaRPr lang="en-US" sz="3600" dirty="0"/>
          </a:p>
        </p:txBody>
      </p:sp>
      <p:sp>
        <p:nvSpPr>
          <p:cNvPr id="464899" name="Rectangle 3"/>
          <p:cNvSpPr>
            <a:spLocks noGrp="1" noChangeArrowheads="1"/>
          </p:cNvSpPr>
          <p:nvPr>
            <p:ph type="body" idx="1"/>
          </p:nvPr>
        </p:nvSpPr>
        <p:spPr>
          <a:xfrm>
            <a:off x="457200" y="1187316"/>
            <a:ext cx="8229600" cy="5113020"/>
          </a:xfrm>
        </p:spPr>
        <p:txBody>
          <a:bodyPr/>
          <a:lstStyle/>
          <a:p>
            <a:pPr>
              <a:buFont typeface="Wingdings" pitchFamily="2" charset="2"/>
              <a:buNone/>
            </a:pPr>
            <a:r>
              <a:rPr lang="en-US" dirty="0"/>
              <a:t>If you want to use H.323 videoconferencing – for example, </a:t>
            </a:r>
            <a:r>
              <a:rPr lang="en-US" dirty="0" err="1"/>
              <a:t>Polycom</a:t>
            </a:r>
            <a:r>
              <a:rPr lang="en-US" dirty="0"/>
              <a:t> – </a:t>
            </a:r>
            <a:r>
              <a:rPr lang="en-US" dirty="0" smtClean="0"/>
              <a:t>then:</a:t>
            </a:r>
          </a:p>
          <a:p>
            <a:r>
              <a:rPr lang="en-US" dirty="0"/>
              <a:t>If you AREN’T registered with the </a:t>
            </a:r>
            <a:r>
              <a:rPr lang="en-US" dirty="0" err="1"/>
              <a:t>OneNet</a:t>
            </a:r>
            <a:r>
              <a:rPr lang="en-US" dirty="0"/>
              <a:t> gatekeeper (which is probably the case), then:</a:t>
            </a:r>
          </a:p>
          <a:p>
            <a:pPr lvl="1"/>
            <a:r>
              <a:rPr lang="en-US" sz="2000" dirty="0"/>
              <a:t>Dial</a:t>
            </a:r>
            <a:r>
              <a:rPr lang="en-US" sz="2000" dirty="0">
                <a:latin typeface="Courier New" pitchFamily="49" charset="0"/>
                <a:cs typeface="Courier New" pitchFamily="49" charset="0"/>
              </a:rPr>
              <a:t> </a:t>
            </a:r>
            <a:r>
              <a:rPr lang="en-US" sz="2000" b="1" dirty="0" smtClean="0">
                <a:latin typeface="Courier New" pitchFamily="49" charset="0"/>
                <a:cs typeface="Courier New" pitchFamily="49" charset="0"/>
              </a:rPr>
              <a:t>164.58.250.51</a:t>
            </a:r>
            <a:endParaRPr lang="en-US" sz="2000" b="1" dirty="0">
              <a:latin typeface="Courier New" pitchFamily="49" charset="0"/>
              <a:cs typeface="Courier New" pitchFamily="49" charset="0"/>
            </a:endParaRPr>
          </a:p>
          <a:p>
            <a:pPr lvl="1"/>
            <a:r>
              <a:rPr lang="en-US" sz="2000" dirty="0"/>
              <a:t>Bring up the virtual keypad. </a:t>
            </a:r>
            <a:br>
              <a:rPr lang="en-US" sz="2000" dirty="0"/>
            </a:br>
            <a:r>
              <a:rPr lang="en-US" sz="2000" dirty="0"/>
              <a:t>On some H.323 devices, you can bring up the virtual keypad by typing: </a:t>
            </a:r>
            <a:br>
              <a:rPr lang="en-US" sz="2000" dirty="0"/>
            </a:br>
            <a:r>
              <a:rPr lang="en-US" sz="2000" dirty="0">
                <a:latin typeface="Courier New" pitchFamily="49" charset="0"/>
                <a:cs typeface="Courier New" pitchFamily="49" charset="0"/>
              </a:rPr>
              <a:t># </a:t>
            </a:r>
            <a:r>
              <a:rPr lang="en-US" sz="2000" dirty="0"/>
              <a:t/>
            </a:r>
            <a:br>
              <a:rPr lang="en-US" sz="2000" dirty="0"/>
            </a:br>
            <a:r>
              <a:rPr lang="en-US" sz="2000" dirty="0"/>
              <a:t>(You may want to try without first, then with; some devices won't work </a:t>
            </a:r>
            <a:r>
              <a:rPr lang="en-US" sz="2000" dirty="0" smtClean="0"/>
              <a:t>with the #, </a:t>
            </a:r>
            <a:r>
              <a:rPr lang="en-US" sz="2000" dirty="0"/>
              <a:t>but give cryptic error </a:t>
            </a:r>
            <a:r>
              <a:rPr lang="en-US" sz="2000" dirty="0" smtClean="0"/>
              <a:t>messages about it.)</a:t>
            </a:r>
          </a:p>
          <a:p>
            <a:pPr lvl="1"/>
            <a:r>
              <a:rPr lang="en-US" sz="2000" dirty="0" smtClean="0"/>
              <a:t>When </a:t>
            </a:r>
            <a:r>
              <a:rPr lang="en-US" sz="2000" dirty="0"/>
              <a:t>asked for the conference ID, or if there's no response, enter: </a:t>
            </a:r>
            <a:br>
              <a:rPr lang="en-US" sz="2000" dirty="0"/>
            </a:br>
            <a:r>
              <a:rPr lang="en-US" sz="2000" b="1" dirty="0" smtClean="0">
                <a:latin typeface="Courier New" pitchFamily="49" charset="0"/>
                <a:cs typeface="Courier New" pitchFamily="49" charset="0"/>
              </a:rPr>
              <a:t>0409</a:t>
            </a:r>
          </a:p>
          <a:p>
            <a:pPr lvl="1"/>
            <a:r>
              <a:rPr lang="en-US" sz="2000" dirty="0" smtClean="0"/>
              <a:t>On </a:t>
            </a:r>
            <a:r>
              <a:rPr lang="en-US" sz="2000" dirty="0"/>
              <a:t>most but not all H.323 devices, you indicate the end of </a:t>
            </a:r>
            <a:r>
              <a:rPr lang="en-US" sz="2000" dirty="0" smtClean="0"/>
              <a:t>the </a:t>
            </a:r>
            <a:r>
              <a:rPr lang="en-US" sz="2000" dirty="0"/>
              <a:t>ID with: </a:t>
            </a:r>
            <a:br>
              <a:rPr lang="en-US" sz="2000" dirty="0"/>
            </a:br>
            <a:r>
              <a:rPr lang="en-US" sz="2000" b="1" dirty="0" smtClean="0">
                <a:latin typeface="Courier New" pitchFamily="49" charset="0"/>
                <a:cs typeface="Courier New" pitchFamily="49" charset="0"/>
              </a:rPr>
              <a:t>#</a:t>
            </a:r>
            <a:endParaRPr lang="en-US" b="1" dirty="0">
              <a:latin typeface="Courier New" pitchFamily="49" charset="0"/>
              <a:cs typeface="Courier New" pitchFamily="49" charset="0"/>
            </a:endParaRPr>
          </a:p>
        </p:txBody>
      </p:sp>
    </p:spTree>
    <p:extLst>
      <p:ext uri="{BB962C8B-B14F-4D97-AF65-F5344CB8AC3E}">
        <p14:creationId xmlns:p14="http://schemas.microsoft.com/office/powerpoint/2010/main" val="3075746097"/>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ea typeface="ＭＳ Ｐゴシック" pitchFamily="1" charset="-128"/>
              </a:rPr>
              <a:t>Communicators</a:t>
            </a:r>
          </a:p>
        </p:txBody>
      </p:sp>
      <p:sp>
        <p:nvSpPr>
          <p:cNvPr id="9523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An MPI communicator is a collection of processes that can send messages to each other.</a:t>
            </a:r>
          </a:p>
          <a:p>
            <a:pPr>
              <a:buFont typeface="Wingdings" pitchFamily="1" charset="2"/>
              <a:buNone/>
            </a:pPr>
            <a:r>
              <a:rPr lang="en-US" b="1" smtClean="0">
                <a:solidFill>
                  <a:schemeClr val="folHlink"/>
                </a:solidFill>
                <a:latin typeface="Courier New" pitchFamily="1" charset="0"/>
                <a:ea typeface="ＭＳ Ｐゴシック" pitchFamily="1" charset="-128"/>
              </a:rPr>
              <a:t>MPI_COMM_WORLD</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is the default communicator; it contains all of the processes. It’s probably the only one you’ll need.</a:t>
            </a:r>
          </a:p>
          <a:p>
            <a:pPr>
              <a:buFont typeface="Wingdings" pitchFamily="1" charset="2"/>
              <a:buNone/>
            </a:pPr>
            <a:r>
              <a:rPr lang="en-US" smtClean="0">
                <a:ea typeface="ＭＳ Ｐゴシック" pitchFamily="1" charset="-128"/>
              </a:rPr>
              <a:t>Some libraries create special library-only communicators, which can simplify keeping track of message tags.</a:t>
            </a:r>
          </a:p>
        </p:txBody>
      </p:sp>
      <p:sp>
        <p:nvSpPr>
          <p:cNvPr id="952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5237" name="Slide Number Placeholder 4"/>
          <p:cNvSpPr>
            <a:spLocks noGrp="1"/>
          </p:cNvSpPr>
          <p:nvPr>
            <p:ph type="sldNum" sz="quarter" idx="11"/>
          </p:nvPr>
        </p:nvSpPr>
        <p:spPr>
          <a:noFill/>
        </p:spPr>
        <p:txBody>
          <a:bodyPr/>
          <a:lstStyle/>
          <a:p>
            <a:fld id="{1F6313FD-EE15-4603-97FE-1F47D27A6E6C}" type="slidenum">
              <a:rPr lang="en-US"/>
              <a:pPr/>
              <a:t>60</a:t>
            </a:fld>
            <a:endParaRPr lang="en-US"/>
          </a:p>
        </p:txBody>
      </p:sp>
    </p:spTree>
    <p:custDataLst>
      <p:tags r:id="rId1"/>
    </p:custDataLst>
    <p:extLst>
      <p:ext uri="{BB962C8B-B14F-4D97-AF65-F5344CB8AC3E}">
        <p14:creationId xmlns:p14="http://schemas.microsoft.com/office/powerpoint/2010/main" val="402534038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ea typeface="ＭＳ Ｐゴシック" pitchFamily="1" charset="-128"/>
              </a:rPr>
              <a:t>Broadcasting</a:t>
            </a:r>
          </a:p>
        </p:txBody>
      </p:sp>
      <p:sp>
        <p:nvSpPr>
          <p:cNvPr id="96259" name="Rectangle 3"/>
          <p:cNvSpPr>
            <a:spLocks noGrp="1" noChangeArrowheads="1"/>
          </p:cNvSpPr>
          <p:nvPr>
            <p:ph idx="1"/>
          </p:nvPr>
        </p:nvSpPr>
        <p:spPr/>
        <p:txBody>
          <a:bodyPr/>
          <a:lstStyle/>
          <a:p>
            <a:pPr>
              <a:lnSpc>
                <a:spcPct val="90000"/>
              </a:lnSpc>
              <a:buFont typeface="Wingdings" pitchFamily="1" charset="2"/>
              <a:buNone/>
            </a:pPr>
            <a:r>
              <a:rPr lang="en-US" dirty="0" smtClean="0">
                <a:ea typeface="ＭＳ Ｐゴシック" pitchFamily="1" charset="-128"/>
              </a:rPr>
              <a:t>What happens if one process has data that everyone else needs to know?</a:t>
            </a:r>
          </a:p>
          <a:p>
            <a:pPr>
              <a:lnSpc>
                <a:spcPct val="90000"/>
              </a:lnSpc>
              <a:buFont typeface="Wingdings" pitchFamily="1" charset="2"/>
              <a:buNone/>
            </a:pPr>
            <a:r>
              <a:rPr lang="en-US" dirty="0" smtClean="0">
                <a:ea typeface="ＭＳ Ｐゴシック" pitchFamily="1" charset="-128"/>
              </a:rPr>
              <a:t>For example, what if the server process needs to send an input value to the others?</a:t>
            </a:r>
          </a:p>
          <a:p>
            <a:pPr>
              <a:lnSpc>
                <a:spcPct val="90000"/>
              </a:lnSpc>
              <a:buFont typeface="Wingdings" pitchFamily="1" charset="2"/>
              <a:buNone/>
            </a:pPr>
            <a:r>
              <a:rPr lang="en-US" b="1" dirty="0" err="1" smtClean="0">
                <a:solidFill>
                  <a:srgbClr val="000000"/>
                </a:solidFill>
                <a:latin typeface="Courier New" pitchFamily="1" charset="0"/>
                <a:ea typeface="ＭＳ Ｐゴシック" pitchFamily="1" charset="-128"/>
              </a:rPr>
              <a:t>mpi_error_code</a:t>
            </a:r>
            <a:r>
              <a:rPr lang="en-US" b="1" dirty="0" smtClean="0">
                <a:solidFill>
                  <a:srgbClr val="000000"/>
                </a:solidFill>
                <a:latin typeface="Courier New" pitchFamily="1" charset="0"/>
                <a:ea typeface="ＭＳ Ｐゴシック" pitchFamily="1" charset="-128"/>
              </a:rPr>
              <a:t> =</a:t>
            </a:r>
            <a:endParaRPr lang="en-US" dirty="0" smtClean="0">
              <a:ea typeface="ＭＳ Ｐゴシック" pitchFamily="1" charset="-128"/>
            </a:endParaRPr>
          </a:p>
          <a:p>
            <a:pPr>
              <a:lnSpc>
                <a:spcPct val="90000"/>
              </a:lnSpc>
              <a:buFont typeface="Wingdings" pitchFamily="1" charset="2"/>
              <a:buNone/>
            </a:pPr>
            <a:r>
              <a:rPr lang="en-US" b="1" dirty="0" smtClean="0">
                <a:solidFill>
                  <a:schemeClr val="folHlink"/>
                </a:solidFill>
                <a:latin typeface="Courier New" pitchFamily="1" charset="0"/>
                <a:ea typeface="ＭＳ Ｐゴシック" pitchFamily="1" charset="-128"/>
              </a:rPr>
              <a:t>  </a:t>
            </a:r>
            <a:r>
              <a:rPr lang="en-US" b="1" dirty="0" err="1" smtClean="0">
                <a:solidFill>
                  <a:schemeClr val="folHlink"/>
                </a:solidFill>
                <a:latin typeface="Courier New" pitchFamily="1" charset="0"/>
                <a:ea typeface="ＭＳ Ｐゴシック" pitchFamily="1" charset="-128"/>
              </a:rPr>
              <a:t>MPI_Bcast</a:t>
            </a:r>
            <a:r>
              <a:rPr lang="en-US" b="1" dirty="0" smtClean="0">
                <a:solidFill>
                  <a:srgbClr val="000000"/>
                </a:solidFill>
                <a:latin typeface="Courier New" pitchFamily="1" charset="0"/>
                <a:ea typeface="ＭＳ Ｐゴシック" pitchFamily="1" charset="-128"/>
              </a:rPr>
              <a:t>(&amp;length, 1, </a:t>
            </a:r>
            <a:r>
              <a:rPr lang="en-US" b="1" dirty="0" smtClean="0">
                <a:solidFill>
                  <a:schemeClr val="folHlink"/>
                </a:solidFill>
                <a:latin typeface="Courier New" pitchFamily="1" charset="0"/>
                <a:ea typeface="ＭＳ Ｐゴシック" pitchFamily="1" charset="-128"/>
              </a:rPr>
              <a:t>MPI_INTEGER</a:t>
            </a:r>
            <a:r>
              <a:rPr lang="en-US" b="1" dirty="0" smtClean="0">
                <a:solidFill>
                  <a:srgbClr val="000000"/>
                </a:solidFill>
                <a:latin typeface="Courier New" pitchFamily="1" charset="0"/>
                <a:ea typeface="ＭＳ Ｐゴシック" pitchFamily="1" charset="-128"/>
              </a:rPr>
              <a:t>,</a:t>
            </a:r>
          </a:p>
          <a:p>
            <a:pPr>
              <a:lnSpc>
                <a:spcPct val="50000"/>
              </a:lnSpc>
              <a:buFont typeface="Wingdings" pitchFamily="1" charset="2"/>
              <a:buNone/>
            </a:pPr>
            <a:r>
              <a:rPr lang="en-US" b="1" dirty="0" smtClean="0">
                <a:solidFill>
                  <a:srgbClr val="000000"/>
                </a:solidFill>
                <a:latin typeface="Courier New" pitchFamily="1" charset="0"/>
                <a:ea typeface="ＭＳ Ｐゴシック" pitchFamily="1" charset="-128"/>
              </a:rPr>
              <a:t>    source, </a:t>
            </a:r>
            <a:r>
              <a:rPr lang="en-US" b="1" dirty="0" smtClean="0">
                <a:solidFill>
                  <a:schemeClr val="folHlink"/>
                </a:solidFill>
                <a:latin typeface="Courier New" pitchFamily="1" charset="0"/>
                <a:ea typeface="ＭＳ Ｐゴシック" pitchFamily="1" charset="-128"/>
              </a:rPr>
              <a:t>MPI_COMM_WORLD</a:t>
            </a:r>
            <a:r>
              <a:rPr lang="en-US" b="1" dirty="0" smtClean="0">
                <a:solidFill>
                  <a:srgbClr val="000000"/>
                </a:solidFill>
                <a:latin typeface="Courier New" pitchFamily="1" charset="0"/>
                <a:ea typeface="ＭＳ Ｐゴシック" pitchFamily="1" charset="-128"/>
              </a:rPr>
              <a:t>);</a:t>
            </a:r>
          </a:p>
          <a:p>
            <a:pPr>
              <a:lnSpc>
                <a:spcPct val="90000"/>
              </a:lnSpc>
              <a:buFont typeface="Wingdings" pitchFamily="1" charset="2"/>
              <a:buNone/>
            </a:pPr>
            <a:r>
              <a:rPr lang="en-US" dirty="0" smtClean="0">
                <a:ea typeface="ＭＳ Ｐゴシック" pitchFamily="1" charset="-128"/>
              </a:rPr>
              <a:t>Note that </a:t>
            </a:r>
            <a:r>
              <a:rPr lang="en-US" b="1" dirty="0" err="1" smtClean="0">
                <a:solidFill>
                  <a:schemeClr val="folHlink"/>
                </a:solidFill>
                <a:latin typeface="Courier New" pitchFamily="1" charset="0"/>
                <a:ea typeface="ＭＳ Ｐゴシック" pitchFamily="1" charset="-128"/>
              </a:rPr>
              <a:t>MPI_Bcast</a:t>
            </a:r>
            <a:r>
              <a:rPr lang="en-US" dirty="0" smtClean="0">
                <a:ea typeface="ＭＳ Ｐゴシック" pitchFamily="1" charset="-128"/>
              </a:rPr>
              <a:t> doesn’t use a tag, and that the call is the same for both the sender and all of the receivers. This is </a:t>
            </a:r>
            <a:r>
              <a:rPr lang="en-US" b="1" u="sng" dirty="0" smtClean="0">
                <a:ea typeface="ＭＳ Ｐゴシック" pitchFamily="1" charset="-128"/>
              </a:rPr>
              <a:t>COUNTERINTUITIVE</a:t>
            </a:r>
            <a:r>
              <a:rPr lang="en-US" dirty="0" smtClean="0">
                <a:ea typeface="ＭＳ Ｐゴシック" pitchFamily="1" charset="-128"/>
              </a:rPr>
              <a:t>!</a:t>
            </a:r>
          </a:p>
          <a:p>
            <a:pPr>
              <a:lnSpc>
                <a:spcPct val="90000"/>
              </a:lnSpc>
              <a:buFont typeface="Wingdings" pitchFamily="1" charset="2"/>
              <a:buNone/>
            </a:pPr>
            <a:r>
              <a:rPr lang="en-US" dirty="0" smtClean="0">
                <a:ea typeface="ＭＳ Ｐゴシック" pitchFamily="1" charset="-128"/>
              </a:rPr>
              <a:t>All processes have to call</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MPI_Bcast</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at the same time; everyone waits until everyone is done (synchronization).</a:t>
            </a:r>
          </a:p>
        </p:txBody>
      </p:sp>
      <p:sp>
        <p:nvSpPr>
          <p:cNvPr id="962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6261" name="Slide Number Placeholder 4"/>
          <p:cNvSpPr>
            <a:spLocks noGrp="1"/>
          </p:cNvSpPr>
          <p:nvPr>
            <p:ph type="sldNum" sz="quarter" idx="11"/>
          </p:nvPr>
        </p:nvSpPr>
        <p:spPr>
          <a:noFill/>
        </p:spPr>
        <p:txBody>
          <a:bodyPr/>
          <a:lstStyle/>
          <a:p>
            <a:fld id="{A8F0D376-F7D3-452A-A10E-FAD3B29C1DC7}" type="slidenum">
              <a:rPr lang="en-US"/>
              <a:pPr/>
              <a:t>61</a:t>
            </a:fld>
            <a:endParaRPr lang="en-US"/>
          </a:p>
        </p:txBody>
      </p:sp>
    </p:spTree>
    <p:custDataLst>
      <p:tags r:id="rId1"/>
    </p:custDataLst>
    <p:extLst>
      <p:ext uri="{BB962C8B-B14F-4D97-AF65-F5344CB8AC3E}">
        <p14:creationId xmlns:p14="http://schemas.microsoft.com/office/powerpoint/2010/main" val="66619823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ea typeface="ＭＳ Ｐゴシック" pitchFamily="1" charset="-128"/>
              </a:rPr>
              <a:t>Broadcast Example: Setup</a:t>
            </a:r>
          </a:p>
        </p:txBody>
      </p:sp>
      <p:sp>
        <p:nvSpPr>
          <p:cNvPr id="97283" name="Rectangle 3"/>
          <p:cNvSpPr>
            <a:spLocks noGrp="1" noChangeArrowheads="1"/>
          </p:cNvSpPr>
          <p:nvPr>
            <p:ph idx="1"/>
          </p:nvPr>
        </p:nvSpPr>
        <p:spPr>
          <a:xfrm>
            <a:off x="533400" y="1219200"/>
            <a:ext cx="8153400" cy="4953000"/>
          </a:xfrm>
        </p:spPr>
        <p:txBody>
          <a:bodyPr/>
          <a:lstStyle/>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#include &lt;</a:t>
            </a:r>
            <a:r>
              <a:rPr lang="en-US" sz="1500" b="1" dirty="0" err="1" smtClean="0">
                <a:solidFill>
                  <a:srgbClr val="000000"/>
                </a:solidFill>
                <a:latin typeface="Courier New" pitchFamily="1" charset="0"/>
                <a:ea typeface="ＭＳ Ｐゴシック" pitchFamily="1" charset="-128"/>
              </a:rPr>
              <a:t>stdio.h</a:t>
            </a:r>
            <a:r>
              <a:rPr lang="en-US" sz="1500" b="1" dirty="0" smtClean="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#include &lt;</a:t>
            </a:r>
            <a:r>
              <a:rPr lang="en-US" sz="1500" b="1" dirty="0" err="1" smtClean="0">
                <a:solidFill>
                  <a:srgbClr val="000000"/>
                </a:solidFill>
                <a:latin typeface="Courier New" pitchFamily="1" charset="0"/>
                <a:ea typeface="ＭＳ Ｐゴシック" pitchFamily="1" charset="-128"/>
              </a:rPr>
              <a:t>stdlib.h</a:t>
            </a:r>
            <a:r>
              <a:rPr lang="en-US" sz="1500" b="1" dirty="0" smtClean="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#include &lt;</a:t>
            </a:r>
            <a:r>
              <a:rPr lang="en-US" sz="1500" b="1" dirty="0" err="1">
                <a:solidFill>
                  <a:schemeClr val="folHlink"/>
                </a:solidFill>
                <a:latin typeface="Courier New" pitchFamily="1" charset="0"/>
                <a:ea typeface="ＭＳ Ｐゴシック" pitchFamily="1" charset="-128"/>
              </a:rPr>
              <a:t>mpi.h</a:t>
            </a:r>
            <a:r>
              <a:rPr lang="en-US" sz="1500" b="1" dirty="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main (</a:t>
            </a: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argc</a:t>
            </a:r>
            <a:r>
              <a:rPr lang="en-US" sz="1500" b="1" dirty="0" smtClean="0">
                <a:solidFill>
                  <a:srgbClr val="000000"/>
                </a:solidFill>
                <a:latin typeface="Courier New" pitchFamily="1" charset="0"/>
                <a:ea typeface="ＭＳ Ｐゴシック" pitchFamily="1" charset="-128"/>
              </a:rPr>
              <a:t>, char** </a:t>
            </a:r>
            <a:r>
              <a:rPr lang="en-US" sz="1500" b="1" dirty="0" err="1" smtClean="0">
                <a:solidFill>
                  <a:srgbClr val="000000"/>
                </a:solidFill>
                <a:latin typeface="Courier New" pitchFamily="1" charset="0"/>
                <a:ea typeface="ＭＳ Ｐゴシック" pitchFamily="1" charset="-128"/>
              </a:rPr>
              <a:t>argv</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 main */</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const</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server = 0;</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const</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source = server;</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float* array = (float*)NULL;</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length;</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int</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num_procs</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my_rank</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a:t>
            </a:r>
          </a:p>
          <a:p>
            <a:pPr>
              <a:lnSpc>
                <a:spcPct val="50000"/>
              </a:lnSpc>
              <a:spcBef>
                <a:spcPts val="0"/>
              </a:spcBef>
              <a:buFont typeface="Wingdings" pitchFamily="1" charset="2"/>
              <a:buNone/>
            </a:pPr>
            <a:endParaRPr lang="en-US" sz="1500" b="1" dirty="0" smtClean="0">
              <a:solidFill>
                <a:srgbClr val="000000"/>
              </a:solidFill>
              <a:latin typeface="Courier New" pitchFamily="1" charset="0"/>
              <a:ea typeface="ＭＳ Ｐゴシック" pitchFamily="1" charset="-128"/>
            </a:endParaRPr>
          </a:p>
          <a:p>
            <a:pPr>
              <a:lnSpc>
                <a:spcPct val="6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 = </a:t>
            </a:r>
            <a:r>
              <a:rPr lang="en-US" sz="1500" b="1" dirty="0" err="1" smtClean="0">
                <a:solidFill>
                  <a:schemeClr val="folHlink"/>
                </a:solidFill>
                <a:latin typeface="Courier New" pitchFamily="1" charset="0"/>
                <a:ea typeface="ＭＳ Ｐゴシック" pitchFamily="1" charset="-128"/>
              </a:rPr>
              <a:t>MPI_Init</a:t>
            </a:r>
            <a:r>
              <a:rPr lang="en-US" sz="1500" b="1" dirty="0" smtClean="0">
                <a:solidFill>
                  <a:srgbClr val="000000"/>
                </a:solidFill>
                <a:latin typeface="Courier New" pitchFamily="1" charset="0"/>
                <a:ea typeface="ＭＳ Ｐゴシック" pitchFamily="1" charset="-128"/>
              </a:rPr>
              <a:t>(&amp;</a:t>
            </a:r>
            <a:r>
              <a:rPr lang="en-US" sz="1500" b="1" dirty="0" err="1" smtClean="0">
                <a:solidFill>
                  <a:srgbClr val="000000"/>
                </a:solidFill>
                <a:latin typeface="Courier New" pitchFamily="1" charset="0"/>
                <a:ea typeface="ＭＳ Ｐゴシック" pitchFamily="1" charset="-128"/>
              </a:rPr>
              <a:t>argc</a:t>
            </a:r>
            <a:r>
              <a:rPr lang="en-US" sz="1500" b="1" dirty="0" smtClean="0">
                <a:solidFill>
                  <a:srgbClr val="000000"/>
                </a:solidFill>
                <a:latin typeface="Courier New" pitchFamily="1" charset="0"/>
                <a:ea typeface="ＭＳ Ｐゴシック" pitchFamily="1" charset="-128"/>
              </a:rPr>
              <a:t>, &amp;</a:t>
            </a:r>
            <a:r>
              <a:rPr lang="en-US" sz="1500" b="1" dirty="0" err="1" smtClean="0">
                <a:solidFill>
                  <a:srgbClr val="000000"/>
                </a:solidFill>
                <a:latin typeface="Courier New" pitchFamily="1" charset="0"/>
                <a:ea typeface="ＭＳ Ｐゴシック" pitchFamily="1" charset="-128"/>
              </a:rPr>
              <a:t>argv</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 = </a:t>
            </a:r>
            <a:r>
              <a:rPr lang="en-US" sz="1500" b="1" dirty="0" err="1" smtClean="0">
                <a:solidFill>
                  <a:schemeClr val="folHlink"/>
                </a:solidFill>
                <a:latin typeface="Courier New" pitchFamily="1" charset="0"/>
                <a:ea typeface="ＭＳ Ｐゴシック" pitchFamily="1" charset="-128"/>
              </a:rPr>
              <a:t>MPI_Comm_rank</a:t>
            </a:r>
            <a:r>
              <a:rPr lang="en-US" sz="1500" b="1" dirty="0" smtClean="0">
                <a:solidFill>
                  <a:srgbClr val="000000"/>
                </a:solidFill>
                <a:latin typeface="Courier New" pitchFamily="1" charset="0"/>
                <a:ea typeface="ＭＳ Ｐゴシック" pitchFamily="1" charset="-128"/>
              </a:rPr>
              <a:t>(</a:t>
            </a:r>
            <a:r>
              <a:rPr lang="en-US" sz="1500" b="1" dirty="0" smtClean="0">
                <a:solidFill>
                  <a:schemeClr val="folHlink"/>
                </a:solidFill>
                <a:latin typeface="Courier New" pitchFamily="1" charset="0"/>
                <a:ea typeface="ＭＳ Ｐゴシック" pitchFamily="1" charset="-128"/>
              </a:rPr>
              <a:t>MPI_COMM_WORLD</a:t>
            </a:r>
            <a:r>
              <a:rPr lang="en-US" sz="1500" b="1" dirty="0" smtClean="0">
                <a:solidFill>
                  <a:srgbClr val="000000"/>
                </a:solidFill>
                <a:latin typeface="Courier New" pitchFamily="1" charset="0"/>
                <a:ea typeface="ＭＳ Ｐゴシック" pitchFamily="1" charset="-128"/>
              </a:rPr>
              <a:t>, &amp;</a:t>
            </a:r>
            <a:r>
              <a:rPr lang="en-US" sz="1500" b="1" dirty="0" err="1" smtClean="0">
                <a:solidFill>
                  <a:srgbClr val="000000"/>
                </a:solidFill>
                <a:latin typeface="Courier New" pitchFamily="1" charset="0"/>
                <a:ea typeface="ＭＳ Ｐゴシック" pitchFamily="1" charset="-128"/>
              </a:rPr>
              <a:t>my_rank</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 = </a:t>
            </a:r>
            <a:r>
              <a:rPr lang="en-US" sz="1500" b="1" dirty="0" err="1" smtClean="0">
                <a:solidFill>
                  <a:schemeClr val="folHlink"/>
                </a:solidFill>
                <a:latin typeface="Courier New" pitchFamily="1" charset="0"/>
                <a:ea typeface="ＭＳ Ｐゴシック" pitchFamily="1" charset="-128"/>
              </a:rPr>
              <a:t>MPI_Comm_size</a:t>
            </a:r>
            <a:r>
              <a:rPr lang="en-US" sz="1500" b="1" dirty="0" smtClean="0">
                <a:solidFill>
                  <a:srgbClr val="000000"/>
                </a:solidFill>
                <a:latin typeface="Courier New" pitchFamily="1" charset="0"/>
                <a:ea typeface="ＭＳ Ｐゴシック" pitchFamily="1" charset="-128"/>
              </a:rPr>
              <a:t>(</a:t>
            </a:r>
            <a:r>
              <a:rPr lang="en-US" sz="1500" b="1" dirty="0" smtClean="0">
                <a:solidFill>
                  <a:schemeClr val="folHlink"/>
                </a:solidFill>
                <a:latin typeface="Courier New" pitchFamily="1" charset="0"/>
                <a:ea typeface="ＭＳ Ｐゴシック" pitchFamily="1" charset="-128"/>
              </a:rPr>
              <a:t>MPI_COMM_WORLD</a:t>
            </a:r>
            <a:r>
              <a:rPr lang="en-US" sz="1500" b="1" dirty="0" smtClean="0">
                <a:solidFill>
                  <a:srgbClr val="000000"/>
                </a:solidFill>
                <a:latin typeface="Courier New" pitchFamily="1" charset="0"/>
                <a:ea typeface="ＭＳ Ｐゴシック" pitchFamily="1" charset="-128"/>
              </a:rPr>
              <a:t>, &amp;</a:t>
            </a:r>
            <a:r>
              <a:rPr lang="en-US" sz="1500" b="1" dirty="0" err="1" smtClean="0">
                <a:solidFill>
                  <a:srgbClr val="000000"/>
                </a:solidFill>
                <a:latin typeface="Courier New" pitchFamily="1" charset="0"/>
                <a:ea typeface="ＭＳ Ｐゴシック" pitchFamily="1" charset="-128"/>
              </a:rPr>
              <a:t>num_procs</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i="1" dirty="0" smtClean="0">
                <a:solidFill>
                  <a:srgbClr val="339933"/>
                </a:solidFill>
                <a:ea typeface="ＭＳ Ｐゴシック" pitchFamily="1" charset="-128"/>
              </a:rPr>
              <a:t>    </a:t>
            </a:r>
            <a:r>
              <a:rPr lang="en-US" sz="1500" b="1" i="1" dirty="0" smtClean="0">
                <a:solidFill>
                  <a:schemeClr val="hlink"/>
                </a:solidFill>
                <a:ea typeface="ＭＳ Ｐゴシック" pitchFamily="1" charset="-128"/>
              </a:rPr>
              <a:t>[input, allocate, initialize on server only]</a:t>
            </a:r>
          </a:p>
          <a:p>
            <a:pPr>
              <a:lnSpc>
                <a:spcPct val="80000"/>
              </a:lnSpc>
              <a:spcBef>
                <a:spcPts val="0"/>
              </a:spcBef>
              <a:buFont typeface="Wingdings" pitchFamily="1" charset="2"/>
              <a:buNone/>
            </a:pPr>
            <a:r>
              <a:rPr lang="en-US" sz="1500" b="1" i="1" dirty="0" smtClean="0">
                <a:solidFill>
                  <a:srgbClr val="339933"/>
                </a:solidFill>
                <a:ea typeface="ＭＳ Ｐゴシック" pitchFamily="1" charset="-128"/>
              </a:rPr>
              <a:t>    </a:t>
            </a:r>
            <a:r>
              <a:rPr lang="en-US" sz="1500" b="1" i="1" dirty="0" smtClean="0">
                <a:solidFill>
                  <a:schemeClr val="hlink"/>
                </a:solidFill>
                <a:ea typeface="ＭＳ Ｐゴシック" pitchFamily="1" charset="-128"/>
              </a:rPr>
              <a:t>[broadcast, output on all processes]</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 = </a:t>
            </a:r>
            <a:r>
              <a:rPr lang="en-US" sz="1500" b="1" dirty="0" err="1" smtClean="0">
                <a:solidFill>
                  <a:schemeClr val="folHlink"/>
                </a:solidFill>
                <a:latin typeface="Courier New" pitchFamily="1" charset="0"/>
                <a:ea typeface="ＭＳ Ｐゴシック" pitchFamily="1" charset="-128"/>
              </a:rPr>
              <a:t>MPI_Finalize</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 main */</a:t>
            </a:r>
          </a:p>
        </p:txBody>
      </p:sp>
      <p:sp>
        <p:nvSpPr>
          <p:cNvPr id="972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7285" name="Slide Number Placeholder 4"/>
          <p:cNvSpPr>
            <a:spLocks noGrp="1"/>
          </p:cNvSpPr>
          <p:nvPr>
            <p:ph type="sldNum" sz="quarter" idx="11"/>
          </p:nvPr>
        </p:nvSpPr>
        <p:spPr>
          <a:noFill/>
        </p:spPr>
        <p:txBody>
          <a:bodyPr/>
          <a:lstStyle/>
          <a:p>
            <a:fld id="{A0AAE22C-D9A7-45D6-87BE-AE330A9EDFDE}" type="slidenum">
              <a:rPr lang="en-US"/>
              <a:pPr/>
              <a:t>62</a:t>
            </a:fld>
            <a:endParaRPr lang="en-US"/>
          </a:p>
        </p:txBody>
      </p:sp>
    </p:spTree>
    <p:custDataLst>
      <p:tags r:id="rId1"/>
    </p:custDataLst>
    <p:extLst>
      <p:ext uri="{BB962C8B-B14F-4D97-AF65-F5344CB8AC3E}">
        <p14:creationId xmlns:p14="http://schemas.microsoft.com/office/powerpoint/2010/main" val="40918196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ea typeface="ＭＳ Ｐゴシック" pitchFamily="1" charset="-128"/>
              </a:rPr>
              <a:t>Broadcast Example: Input</a:t>
            </a:r>
          </a:p>
        </p:txBody>
      </p:sp>
      <p:sp>
        <p:nvSpPr>
          <p:cNvPr id="98307" name="Rectangle 3"/>
          <p:cNvSpPr>
            <a:spLocks noGrp="1" noChangeArrowheads="1"/>
          </p:cNvSpPr>
          <p:nvPr>
            <p:ph idx="1"/>
          </p:nvPr>
        </p:nvSpPr>
        <p:spPr>
          <a:xfrm>
            <a:off x="533400" y="1219200"/>
            <a:ext cx="8153400" cy="4953000"/>
          </a:xfrm>
        </p:spPr>
        <p:txBody>
          <a:bodyPr/>
          <a:lstStyle/>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#include &lt;</a:t>
            </a:r>
            <a:r>
              <a:rPr lang="en-US" sz="1500" b="1" dirty="0" err="1">
                <a:solidFill>
                  <a:srgbClr val="000000"/>
                </a:solidFill>
                <a:latin typeface="Courier New" pitchFamily="1" charset="0"/>
                <a:ea typeface="ＭＳ Ｐゴシック" pitchFamily="1" charset="-128"/>
              </a:rPr>
              <a:t>stdio.h</a:t>
            </a:r>
            <a:r>
              <a:rPr lang="en-US" sz="1500" b="1" dirty="0" smtClean="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#include &lt;</a:t>
            </a:r>
            <a:r>
              <a:rPr lang="en-US" sz="1500" b="1" dirty="0" err="1" smtClean="0">
                <a:solidFill>
                  <a:srgbClr val="000000"/>
                </a:solidFill>
                <a:latin typeface="Courier New" pitchFamily="1" charset="0"/>
                <a:ea typeface="ＭＳ Ｐゴシック" pitchFamily="1" charset="-128"/>
              </a:rPr>
              <a:t>stdlib.h</a:t>
            </a:r>
            <a:r>
              <a:rPr lang="en-US" sz="1500" b="1" dirty="0" smtClean="0">
                <a:solidFill>
                  <a:srgbClr val="000000"/>
                </a:solidFill>
                <a:latin typeface="Courier New" pitchFamily="1" charset="0"/>
                <a:ea typeface="ＭＳ Ｐゴシック" pitchFamily="1" charset="-128"/>
              </a:rPr>
              <a:t>&gt;</a:t>
            </a: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#include </a:t>
            </a:r>
            <a:r>
              <a:rPr lang="en-US" sz="1500" b="1" dirty="0" smtClean="0">
                <a:solidFill>
                  <a:srgbClr val="000000"/>
                </a:solidFill>
                <a:latin typeface="Courier New" pitchFamily="1" charset="0"/>
                <a:ea typeface="ＭＳ Ｐゴシック" pitchFamily="1" charset="-128"/>
              </a:rPr>
              <a:t>&lt;</a:t>
            </a:r>
            <a:r>
              <a:rPr lang="en-US" sz="1500" b="1" dirty="0" err="1" smtClean="0">
                <a:solidFill>
                  <a:schemeClr val="folHlink"/>
                </a:solidFill>
                <a:latin typeface="Courier New" pitchFamily="1" charset="0"/>
                <a:ea typeface="ＭＳ Ｐゴシック" pitchFamily="1" charset="-128"/>
              </a:rPr>
              <a:t>mpi.h</a:t>
            </a:r>
            <a:r>
              <a:rPr lang="en-US" sz="1500" b="1" dirty="0" smtClean="0">
                <a:solidFill>
                  <a:srgbClr val="000000"/>
                </a:solidFill>
                <a:latin typeface="Courier New" pitchFamily="1" charset="0"/>
                <a:ea typeface="ＭＳ Ｐゴシック" pitchFamily="1" charset="-128"/>
              </a:rPr>
              <a:t>&gt;</a:t>
            </a: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main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argc</a:t>
            </a:r>
            <a:r>
              <a:rPr lang="en-US" sz="1500" b="1" dirty="0">
                <a:solidFill>
                  <a:srgbClr val="000000"/>
                </a:solidFill>
                <a:latin typeface="Courier New" pitchFamily="1" charset="0"/>
                <a:ea typeface="ＭＳ Ｐゴシック" pitchFamily="1" charset="-128"/>
              </a:rPr>
              <a:t>, char** </a:t>
            </a:r>
            <a:r>
              <a:rPr lang="en-US" sz="1500" b="1" dirty="0" err="1">
                <a:solidFill>
                  <a:srgbClr val="000000"/>
                </a:solidFill>
                <a:latin typeface="Courier New" pitchFamily="1" charset="0"/>
                <a:ea typeface="ＭＳ Ｐゴシック" pitchFamily="1" charset="-128"/>
              </a:rPr>
              <a:t>argv</a:t>
            </a:r>
            <a:r>
              <a:rPr lang="en-US" sz="1500" b="1" dirty="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 main </a:t>
            </a:r>
            <a:r>
              <a:rPr lang="en-US" sz="1500" b="1" dirty="0" smtClean="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smtClean="0">
                <a:solidFill>
                  <a:srgbClr val="000000"/>
                </a:solidFill>
                <a:latin typeface="Courier New" pitchFamily="1" charset="0"/>
                <a:ea typeface="ＭＳ Ｐゴシック" pitchFamily="1" charset="-128"/>
              </a:rPr>
              <a:t> </a:t>
            </a:r>
            <a:r>
              <a:rPr lang="en-US" sz="1500" b="1" dirty="0" err="1" smtClean="0">
                <a:solidFill>
                  <a:srgbClr val="000000"/>
                </a:solidFill>
                <a:latin typeface="Courier New" pitchFamily="1" charset="0"/>
                <a:ea typeface="ＭＳ Ｐゴシック" pitchFamily="1" charset="-128"/>
              </a:rPr>
              <a:t>const</a:t>
            </a:r>
            <a:r>
              <a:rPr lang="en-US" sz="1500" b="1" dirty="0" smtClean="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server = 0;</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const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source = server;</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float* array = (float*)NULL;</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length;</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num_procs</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my_rank</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mpi_error_code</a:t>
            </a:r>
            <a:r>
              <a:rPr lang="en-US" sz="1500" b="1" dirty="0">
                <a:solidFill>
                  <a:srgbClr val="000000"/>
                </a:solidFill>
                <a:latin typeface="Courier New" pitchFamily="1" charset="0"/>
                <a:ea typeface="ＭＳ Ｐゴシック" pitchFamily="1" charset="-128"/>
              </a:rPr>
              <a:t>;</a:t>
            </a:r>
            <a:endParaRPr lang="en-US" sz="1500" b="1" dirty="0" smtClean="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endParaRPr lang="en-US" sz="1500" b="1" dirty="0" smtClean="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i="1" dirty="0" smtClean="0">
                <a:solidFill>
                  <a:srgbClr val="339933"/>
                </a:solidFill>
                <a:ea typeface="ＭＳ Ｐゴシック" pitchFamily="1" charset="-128"/>
              </a:rPr>
              <a:t>    </a:t>
            </a:r>
            <a:r>
              <a:rPr lang="en-US" sz="1500" b="1" i="1" dirty="0" smtClean="0">
                <a:solidFill>
                  <a:schemeClr val="hlink"/>
                </a:solidFill>
                <a:ea typeface="ＭＳ Ｐゴシック" pitchFamily="1" charset="-128"/>
              </a:rPr>
              <a:t>[MPI startup]</a:t>
            </a:r>
          </a:p>
          <a:p>
            <a:pPr>
              <a:lnSpc>
                <a:spcPct val="60000"/>
              </a:lnSpc>
              <a:spcBef>
                <a:spcPts val="0"/>
              </a:spcBef>
              <a:buFont typeface="Wingdings" pitchFamily="1" charset="2"/>
              <a:buNone/>
            </a:pPr>
            <a:r>
              <a:rPr lang="en-US" sz="1500" b="1" dirty="0" smtClean="0">
                <a:latin typeface="Courier New" pitchFamily="1" charset="0"/>
                <a:ea typeface="ＭＳ Ｐゴシック" pitchFamily="1" charset="-128"/>
              </a:rPr>
              <a:t>  if (</a:t>
            </a:r>
            <a:r>
              <a:rPr lang="en-US" sz="1500" b="1" dirty="0" err="1" smtClean="0">
                <a:latin typeface="Courier New" pitchFamily="1" charset="0"/>
                <a:ea typeface="ＭＳ Ｐゴシック" pitchFamily="1" charset="-128"/>
              </a:rPr>
              <a:t>my_rank</a:t>
            </a:r>
            <a:r>
              <a:rPr lang="en-US" sz="1500" b="1" dirty="0" smtClean="0">
                <a:latin typeface="Courier New" pitchFamily="1" charset="0"/>
                <a:ea typeface="ＭＳ Ｐゴシック" pitchFamily="1" charset="-128"/>
              </a:rPr>
              <a:t> == server) </a:t>
            </a:r>
            <a:r>
              <a:rPr lang="en-US" sz="1500" b="1" dirty="0">
                <a:latin typeface="Courier New" pitchFamily="1" charset="0"/>
                <a:ea typeface="ＭＳ Ｐゴシック" pitchFamily="1" charset="-128"/>
              </a:rPr>
              <a:t>{</a:t>
            </a:r>
            <a:endParaRPr lang="en-US" sz="1500" b="1" dirty="0" smtClean="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err="1" smtClean="0">
                <a:latin typeface="Courier New" pitchFamily="1" charset="0"/>
                <a:ea typeface="ＭＳ Ｐゴシック" pitchFamily="1" charset="-128"/>
              </a:rPr>
              <a:t>scanf</a:t>
            </a:r>
            <a:r>
              <a:rPr lang="en-US" sz="1500" b="1" dirty="0" smtClean="0">
                <a:latin typeface="Courier New" pitchFamily="1" charset="0"/>
                <a:ea typeface="ＭＳ Ｐゴシック" pitchFamily="1" charset="-128"/>
              </a:rPr>
              <a:t>(</a:t>
            </a:r>
            <a:r>
              <a:rPr lang="en-US" sz="1500" b="1" dirty="0" smtClean="0">
                <a:solidFill>
                  <a:srgbClr val="000000"/>
                </a:solidFill>
                <a:latin typeface="Courier New" pitchFamily="1" charset="0"/>
                <a:ea typeface="ＭＳ Ｐゴシック" pitchFamily="1" charset="-128"/>
              </a:rPr>
              <a:t>"</a:t>
            </a:r>
            <a:r>
              <a:rPr lang="en-US" sz="1500" b="1" dirty="0" smtClean="0">
                <a:latin typeface="Courier New" pitchFamily="1" charset="0"/>
                <a:ea typeface="ＭＳ Ｐゴシック" pitchFamily="1" charset="-128"/>
              </a:rPr>
              <a:t>%d</a:t>
            </a:r>
            <a:r>
              <a:rPr lang="en-US" sz="1500" b="1" dirty="0" smtClean="0">
                <a:solidFill>
                  <a:srgbClr val="000000"/>
                </a:solidFill>
                <a:latin typeface="Courier New" pitchFamily="1" charset="0"/>
                <a:ea typeface="ＭＳ Ｐゴシック" pitchFamily="1" charset="-128"/>
              </a:rPr>
              <a:t>"</a:t>
            </a:r>
            <a:r>
              <a:rPr lang="en-US" sz="1500" b="1" dirty="0" smtClean="0">
                <a:latin typeface="Courier New" pitchFamily="1" charset="0"/>
                <a:ea typeface="ＭＳ Ｐゴシック" pitchFamily="1" charset="-128"/>
              </a:rPr>
              <a:t>, &amp;length);</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array = (float*)</a:t>
            </a:r>
            <a:r>
              <a:rPr lang="en-US" sz="1500" b="1" dirty="0" err="1" smtClean="0">
                <a:latin typeface="Courier New" pitchFamily="1" charset="0"/>
                <a:ea typeface="ＭＳ Ｐゴシック" pitchFamily="1" charset="-128"/>
              </a:rPr>
              <a:t>malloc</a:t>
            </a:r>
            <a:r>
              <a:rPr lang="en-US" sz="1500" b="1" dirty="0" smtClean="0">
                <a:latin typeface="Courier New" pitchFamily="1" charset="0"/>
                <a:ea typeface="ＭＳ Ｐゴシック" pitchFamily="1" charset="-128"/>
              </a:rPr>
              <a:t>(</a:t>
            </a:r>
            <a:r>
              <a:rPr lang="en-US" sz="1500" b="1" dirty="0" err="1" smtClean="0">
                <a:latin typeface="Courier New" pitchFamily="1" charset="0"/>
                <a:ea typeface="ＭＳ Ｐゴシック" pitchFamily="1" charset="-128"/>
              </a:rPr>
              <a:t>sizeof</a:t>
            </a:r>
            <a:r>
              <a:rPr lang="en-US" sz="1500" b="1" dirty="0" smtClean="0">
                <a:latin typeface="Courier New" pitchFamily="1" charset="0"/>
                <a:ea typeface="ＭＳ Ｐゴシック" pitchFamily="1" charset="-128"/>
              </a:rPr>
              <a:t>(float) * length);</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for (index = 0; index &lt; length; index++) {</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array[index] = 0.0;</a:t>
            </a:r>
          </a:p>
          <a:p>
            <a:pPr>
              <a:lnSpc>
                <a:spcPct val="80000"/>
              </a:lnSpc>
              <a:spcBef>
                <a:spcPts val="0"/>
              </a:spcBef>
              <a:buFont typeface="Wingdings" pitchFamily="1" charset="2"/>
              <a:buNone/>
            </a:pPr>
            <a:r>
              <a:rPr lang="en-US" sz="1500" b="1" dirty="0">
                <a:latin typeface="Courier New" pitchFamily="1" charset="0"/>
                <a:ea typeface="ＭＳ Ｐゴシック" pitchFamily="1" charset="-128"/>
              </a:rPr>
              <a:t> </a:t>
            </a:r>
            <a:r>
              <a:rPr lang="en-US" sz="1500" b="1" dirty="0" smtClean="0">
                <a:latin typeface="Courier New" pitchFamily="1" charset="0"/>
                <a:ea typeface="ＭＳ Ｐゴシック" pitchFamily="1" charset="-128"/>
              </a:rPr>
              <a:t>   } /* for index */</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a:latin typeface="Courier New" pitchFamily="1" charset="0"/>
                <a:ea typeface="ＭＳ Ｐゴシック" pitchFamily="1" charset="-128"/>
              </a:rPr>
              <a:t>}</a:t>
            </a:r>
            <a:r>
              <a:rPr lang="en-US" sz="1500" b="1" dirty="0" smtClean="0">
                <a:latin typeface="Courier New" pitchFamily="1" charset="0"/>
                <a:ea typeface="ＭＳ Ｐゴシック" pitchFamily="1" charset="-128"/>
              </a:rPr>
              <a:t> /* if (</a:t>
            </a:r>
            <a:r>
              <a:rPr lang="en-US" sz="1500" b="1" dirty="0" err="1" smtClean="0">
                <a:latin typeface="Courier New" pitchFamily="1" charset="0"/>
                <a:ea typeface="ＭＳ Ｐゴシック" pitchFamily="1" charset="-128"/>
              </a:rPr>
              <a:t>my_rank</a:t>
            </a:r>
            <a:r>
              <a:rPr lang="en-US" sz="1500" b="1" dirty="0" smtClean="0">
                <a:latin typeface="Courier New" pitchFamily="1" charset="0"/>
                <a:ea typeface="ＭＳ Ｐゴシック" pitchFamily="1" charset="-128"/>
              </a:rPr>
              <a:t> == server) */</a:t>
            </a:r>
          </a:p>
          <a:p>
            <a:pPr>
              <a:lnSpc>
                <a:spcPct val="80000"/>
              </a:lnSpc>
              <a:spcBef>
                <a:spcPts val="0"/>
              </a:spcBef>
              <a:buFont typeface="Wingdings" pitchFamily="1" charset="2"/>
              <a:buNone/>
            </a:pPr>
            <a:r>
              <a:rPr lang="en-US" sz="1500" b="1" i="1" dirty="0" smtClean="0">
                <a:solidFill>
                  <a:srgbClr val="339933"/>
                </a:solidFill>
                <a:ea typeface="ＭＳ Ｐゴシック" pitchFamily="1" charset="-128"/>
              </a:rPr>
              <a:t>    </a:t>
            </a:r>
            <a:r>
              <a:rPr lang="en-US" sz="1500" b="1" i="1" dirty="0" smtClean="0">
                <a:solidFill>
                  <a:schemeClr val="hlink"/>
                </a:solidFill>
                <a:ea typeface="ＭＳ Ｐゴシック" pitchFamily="1" charset="-128"/>
              </a:rPr>
              <a:t>[broadcast , output on all processes]</a:t>
            </a:r>
          </a:p>
          <a:p>
            <a:pPr>
              <a:lnSpc>
                <a:spcPct val="80000"/>
              </a:lnSpc>
              <a:spcBef>
                <a:spcPts val="0"/>
              </a:spcBef>
              <a:buFont typeface="Wingdings" pitchFamily="1" charset="2"/>
              <a:buNone/>
            </a:pPr>
            <a:r>
              <a:rPr lang="en-US" sz="1500" b="1" i="1" dirty="0" smtClean="0">
                <a:solidFill>
                  <a:srgbClr val="339933"/>
                </a:solidFill>
                <a:ea typeface="ＭＳ Ｐゴシック" pitchFamily="1" charset="-128"/>
              </a:rPr>
              <a:t>    </a:t>
            </a:r>
            <a:r>
              <a:rPr lang="en-US" sz="1500" b="1" i="1" dirty="0">
                <a:solidFill>
                  <a:schemeClr val="hlink"/>
                </a:solidFill>
                <a:ea typeface="ＭＳ Ｐゴシック" pitchFamily="1" charset="-128"/>
              </a:rPr>
              <a:t>[MPI </a:t>
            </a:r>
            <a:r>
              <a:rPr lang="en-US" sz="1500" b="1" i="1" dirty="0" smtClean="0">
                <a:solidFill>
                  <a:schemeClr val="hlink"/>
                </a:solidFill>
                <a:ea typeface="ＭＳ Ｐゴシック" pitchFamily="1" charset="-128"/>
              </a:rPr>
              <a:t>shutdown]</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 main */</a:t>
            </a:r>
          </a:p>
        </p:txBody>
      </p:sp>
      <p:sp>
        <p:nvSpPr>
          <p:cNvPr id="9830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8309" name="Slide Number Placeholder 4"/>
          <p:cNvSpPr>
            <a:spLocks noGrp="1"/>
          </p:cNvSpPr>
          <p:nvPr>
            <p:ph type="sldNum" sz="quarter" idx="11"/>
          </p:nvPr>
        </p:nvSpPr>
        <p:spPr>
          <a:noFill/>
        </p:spPr>
        <p:txBody>
          <a:bodyPr/>
          <a:lstStyle/>
          <a:p>
            <a:fld id="{F2FBC9E3-0FDD-40BC-9075-570747991E85}" type="slidenum">
              <a:rPr lang="en-US"/>
              <a:pPr/>
              <a:t>63</a:t>
            </a:fld>
            <a:endParaRPr lang="en-US"/>
          </a:p>
        </p:txBody>
      </p:sp>
    </p:spTree>
    <p:custDataLst>
      <p:tags r:id="rId1"/>
    </p:custDataLst>
    <p:extLst>
      <p:ext uri="{BB962C8B-B14F-4D97-AF65-F5344CB8AC3E}">
        <p14:creationId xmlns:p14="http://schemas.microsoft.com/office/powerpoint/2010/main" val="31480588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ea typeface="ＭＳ Ｐゴシック" pitchFamily="1" charset="-128"/>
              </a:rPr>
              <a:t>Broadcast Example: Broadcast</a:t>
            </a:r>
          </a:p>
        </p:txBody>
      </p:sp>
      <p:sp>
        <p:nvSpPr>
          <p:cNvPr id="99331" name="Rectangle 3"/>
          <p:cNvSpPr>
            <a:spLocks noGrp="1" noChangeArrowheads="1"/>
          </p:cNvSpPr>
          <p:nvPr>
            <p:ph idx="1"/>
          </p:nvPr>
        </p:nvSpPr>
        <p:spPr>
          <a:xfrm>
            <a:off x="533400" y="1219200"/>
            <a:ext cx="8153400" cy="4953000"/>
          </a:xfrm>
        </p:spPr>
        <p:txBody>
          <a:bodyPr/>
          <a:lstStyle/>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#include &lt;</a:t>
            </a:r>
            <a:r>
              <a:rPr lang="en-US" sz="1500" b="1" dirty="0" err="1">
                <a:solidFill>
                  <a:srgbClr val="000000"/>
                </a:solidFill>
                <a:latin typeface="Courier New" pitchFamily="1" charset="0"/>
                <a:ea typeface="ＭＳ Ｐゴシック" pitchFamily="1" charset="-128"/>
              </a:rPr>
              <a:t>stdio.h</a:t>
            </a:r>
            <a:r>
              <a:rPr lang="en-US" sz="1500" b="1" dirty="0" smtClean="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#include &lt;</a:t>
            </a:r>
            <a:r>
              <a:rPr lang="en-US" sz="1500" b="1" dirty="0" err="1" smtClean="0">
                <a:solidFill>
                  <a:srgbClr val="000000"/>
                </a:solidFill>
                <a:latin typeface="Courier New" pitchFamily="1" charset="0"/>
                <a:ea typeface="ＭＳ Ｐゴシック" pitchFamily="1" charset="-128"/>
              </a:rPr>
              <a:t>stdlib.h</a:t>
            </a:r>
            <a:r>
              <a:rPr lang="en-US" sz="1500" b="1" dirty="0" smtClean="0">
                <a:solidFill>
                  <a:srgbClr val="000000"/>
                </a:solidFill>
                <a:latin typeface="Courier New" pitchFamily="1" charset="0"/>
                <a:ea typeface="ＭＳ Ｐゴシック" pitchFamily="1" charset="-128"/>
              </a:rPr>
              <a:t>&gt;</a:t>
            </a: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#include &lt;</a:t>
            </a:r>
            <a:r>
              <a:rPr lang="en-US" sz="1500" b="1" dirty="0" err="1">
                <a:solidFill>
                  <a:schemeClr val="folHlink"/>
                </a:solidFill>
                <a:latin typeface="Courier New" pitchFamily="1" charset="0"/>
                <a:ea typeface="ＭＳ Ｐゴシック" pitchFamily="1" charset="-128"/>
              </a:rPr>
              <a:t>mpi.h</a:t>
            </a:r>
            <a:r>
              <a:rPr lang="en-US" sz="1500" b="1" dirty="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main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argc</a:t>
            </a:r>
            <a:r>
              <a:rPr lang="en-US" sz="1500" b="1" dirty="0">
                <a:solidFill>
                  <a:srgbClr val="000000"/>
                </a:solidFill>
                <a:latin typeface="Courier New" pitchFamily="1" charset="0"/>
                <a:ea typeface="ＭＳ Ｐゴシック" pitchFamily="1" charset="-128"/>
              </a:rPr>
              <a:t>, char** </a:t>
            </a:r>
            <a:r>
              <a:rPr lang="en-US" sz="1500" b="1" dirty="0" err="1">
                <a:solidFill>
                  <a:srgbClr val="000000"/>
                </a:solidFill>
                <a:latin typeface="Courier New" pitchFamily="1" charset="0"/>
                <a:ea typeface="ＭＳ Ｐゴシック" pitchFamily="1" charset="-128"/>
              </a:rPr>
              <a:t>argv</a:t>
            </a:r>
            <a:r>
              <a:rPr lang="en-US" sz="1500" b="1" dirty="0">
                <a:solidFill>
                  <a:srgbClr val="000000"/>
                </a:solidFill>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 main */</a:t>
            </a:r>
          </a:p>
          <a:p>
            <a:pPr>
              <a:lnSpc>
                <a:spcPct val="80000"/>
              </a:lnSpc>
              <a:spcBef>
                <a:spcPts val="0"/>
              </a:spcBef>
              <a:buFont typeface="Wingdings" pitchFamily="1" charset="2"/>
              <a:buNone/>
            </a:pPr>
            <a:r>
              <a:rPr lang="en-US" sz="1500" b="1" dirty="0" smtClean="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const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server = 0;</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const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source = server;</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float* array = (float*)NULL;</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length;</a:t>
            </a:r>
          </a:p>
          <a:p>
            <a:pPr>
              <a:lnSpc>
                <a:spcPct val="80000"/>
              </a:lnSpc>
              <a:spcBef>
                <a:spcPts val="0"/>
              </a:spcBef>
              <a:buFont typeface="Wingdings" pitchFamily="1" charset="2"/>
              <a:buNone/>
            </a:pP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int</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num_procs</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my_rank</a:t>
            </a:r>
            <a:r>
              <a:rPr lang="en-US" sz="1500" b="1" dirty="0">
                <a:solidFill>
                  <a:srgbClr val="000000"/>
                </a:solidFill>
                <a:latin typeface="Courier New" pitchFamily="1" charset="0"/>
                <a:ea typeface="ＭＳ Ｐゴシック" pitchFamily="1" charset="-128"/>
              </a:rPr>
              <a:t>, </a:t>
            </a:r>
            <a:r>
              <a:rPr lang="en-US" sz="1500" b="1" dirty="0" err="1">
                <a:solidFill>
                  <a:srgbClr val="000000"/>
                </a:solidFill>
                <a:latin typeface="Courier New" pitchFamily="1" charset="0"/>
                <a:ea typeface="ＭＳ Ｐゴシック" pitchFamily="1" charset="-128"/>
              </a:rPr>
              <a:t>mpi_error_code</a:t>
            </a:r>
            <a:r>
              <a:rPr lang="en-US" sz="1500" b="1" dirty="0" smtClean="0">
                <a:solidFill>
                  <a:srgbClr val="000000"/>
                </a:solidFill>
                <a:latin typeface="Courier New" pitchFamily="1" charset="0"/>
                <a:ea typeface="ＭＳ Ｐゴシック" pitchFamily="1" charset="-128"/>
              </a:rPr>
              <a:t>;</a:t>
            </a:r>
            <a:endParaRPr lang="en-US" sz="1500" b="1" dirty="0">
              <a:solidFill>
                <a:srgbClr val="000000"/>
              </a:solidFill>
              <a:latin typeface="Courier New" pitchFamily="1" charset="0"/>
              <a:ea typeface="ＭＳ Ｐゴシック" pitchFamily="1" charset="-128"/>
            </a:endParaRPr>
          </a:p>
          <a:p>
            <a:pPr>
              <a:lnSpc>
                <a:spcPct val="80000"/>
              </a:lnSpc>
              <a:spcBef>
                <a:spcPts val="0"/>
              </a:spcBef>
              <a:buFont typeface="Wingdings" pitchFamily="1" charset="2"/>
              <a:buNone/>
            </a:pPr>
            <a:endParaRPr lang="en-US" sz="1500" b="1" dirty="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i="1" dirty="0">
                <a:solidFill>
                  <a:srgbClr val="339933"/>
                </a:solidFill>
                <a:ea typeface="ＭＳ Ｐゴシック" pitchFamily="1" charset="-128"/>
              </a:rPr>
              <a:t>    </a:t>
            </a:r>
            <a:r>
              <a:rPr lang="en-US" sz="1500" b="1" i="1" dirty="0">
                <a:solidFill>
                  <a:schemeClr val="hlink"/>
                </a:solidFill>
                <a:ea typeface="ＭＳ Ｐゴシック" pitchFamily="1" charset="-128"/>
              </a:rPr>
              <a:t>[MPI startup</a:t>
            </a:r>
            <a:r>
              <a:rPr lang="en-US" sz="1500" b="1" i="1" dirty="0" smtClean="0">
                <a:solidFill>
                  <a:schemeClr val="hlink"/>
                </a:solidFill>
                <a:ea typeface="ＭＳ Ｐゴシック" pitchFamily="1" charset="-128"/>
              </a:rPr>
              <a:t>]</a:t>
            </a:r>
          </a:p>
          <a:p>
            <a:pPr>
              <a:lnSpc>
                <a:spcPct val="80000"/>
              </a:lnSpc>
              <a:spcBef>
                <a:spcPts val="0"/>
              </a:spcBef>
              <a:buFont typeface="Wingdings" pitchFamily="1" charset="2"/>
              <a:buNone/>
            </a:pPr>
            <a:r>
              <a:rPr lang="en-US" sz="1500" b="1" i="1" dirty="0">
                <a:solidFill>
                  <a:srgbClr val="339933"/>
                </a:solidFill>
                <a:ea typeface="ＭＳ Ｐゴシック" pitchFamily="1" charset="-128"/>
              </a:rPr>
              <a:t> </a:t>
            </a:r>
            <a:r>
              <a:rPr lang="en-US" sz="1500" b="1" i="1" dirty="0" smtClean="0">
                <a:solidFill>
                  <a:srgbClr val="339933"/>
                </a:solidFill>
                <a:ea typeface="ＭＳ Ｐゴシック" pitchFamily="1" charset="-128"/>
              </a:rPr>
              <a:t>   </a:t>
            </a:r>
            <a:r>
              <a:rPr lang="en-US" sz="1500" b="1" i="1" dirty="0" smtClean="0">
                <a:solidFill>
                  <a:schemeClr val="hlink"/>
                </a:solidFill>
                <a:ea typeface="ＭＳ Ｐゴシック" pitchFamily="1" charset="-128"/>
              </a:rPr>
              <a:t>[input, allocate, initialize on server only]</a:t>
            </a:r>
            <a:endParaRPr lang="en-US" sz="1500" b="1" i="1" dirty="0">
              <a:solidFill>
                <a:schemeClr val="hlink"/>
              </a:solidFill>
              <a:ea typeface="ＭＳ Ｐゴシック" pitchFamily="1" charset="-128"/>
            </a:endParaRP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if (</a:t>
            </a:r>
            <a:r>
              <a:rPr lang="en-US" sz="1500" b="1" dirty="0" err="1" smtClean="0">
                <a:latin typeface="Courier New" pitchFamily="1" charset="0"/>
                <a:ea typeface="ＭＳ Ｐゴシック" pitchFamily="1" charset="-128"/>
              </a:rPr>
              <a:t>num_procs</a:t>
            </a:r>
            <a:r>
              <a:rPr lang="en-US" sz="1500" b="1" dirty="0" smtClean="0">
                <a:latin typeface="Courier New" pitchFamily="1" charset="0"/>
                <a:ea typeface="ＭＳ Ｐゴシック" pitchFamily="1" charset="-128"/>
              </a:rPr>
              <a:t> &gt; 1) </a:t>
            </a:r>
            <a:r>
              <a:rPr lang="en-US" sz="1500" b="1" dirty="0">
                <a:latin typeface="Courier New" pitchFamily="1" charset="0"/>
                <a:ea typeface="ＭＳ Ｐゴシック" pitchFamily="1" charset="-128"/>
              </a:rPr>
              <a:t>{</a:t>
            </a:r>
            <a:endParaRPr lang="en-US" sz="1500" b="1" dirty="0" smtClean="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err="1" smtClean="0">
                <a:latin typeface="Courier New" pitchFamily="1" charset="0"/>
                <a:ea typeface="ＭＳ Ｐゴシック" pitchFamily="1" charset="-128"/>
              </a:rPr>
              <a:t>mpi_error_code</a:t>
            </a:r>
            <a:r>
              <a:rPr lang="en-US" sz="1500" b="1" dirty="0" smtClean="0">
                <a:latin typeface="Courier New" pitchFamily="1" charset="0"/>
                <a:ea typeface="ＭＳ Ｐゴシック" pitchFamily="1" charset="-128"/>
              </a:rPr>
              <a:t> =</a:t>
            </a:r>
            <a:endParaRPr lang="en-US" sz="1500" b="1" dirty="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smtClean="0">
                <a:solidFill>
                  <a:srgbClr val="0000CC"/>
                </a:solidFill>
                <a:latin typeface="Courier New" pitchFamily="1" charset="0"/>
                <a:ea typeface="ＭＳ Ｐゴシック" pitchFamily="1" charset="-128"/>
              </a:rPr>
              <a:t>      </a:t>
            </a:r>
            <a:r>
              <a:rPr lang="en-US" sz="1500" b="1" dirty="0" err="1" smtClean="0">
                <a:solidFill>
                  <a:srgbClr val="0000CC"/>
                </a:solidFill>
                <a:latin typeface="Courier New" pitchFamily="1" charset="0"/>
                <a:ea typeface="ＭＳ Ｐゴシック" pitchFamily="1" charset="-128"/>
              </a:rPr>
              <a:t>MPI_Bcast</a:t>
            </a:r>
            <a:r>
              <a:rPr lang="en-US" sz="1500" b="1" dirty="0" smtClean="0">
                <a:latin typeface="Courier New" pitchFamily="1" charset="0"/>
                <a:ea typeface="ＭＳ Ｐゴシック" pitchFamily="1" charset="-128"/>
              </a:rPr>
              <a:t>(&amp;length, 1, </a:t>
            </a:r>
            <a:r>
              <a:rPr lang="en-US" sz="1500" b="1" dirty="0" smtClean="0">
                <a:solidFill>
                  <a:srgbClr val="0000CC"/>
                </a:solidFill>
                <a:latin typeface="Courier New" pitchFamily="1" charset="0"/>
                <a:ea typeface="ＭＳ Ｐゴシック" pitchFamily="1" charset="-128"/>
              </a:rPr>
              <a:t>MPI_INTEGER</a:t>
            </a:r>
            <a:r>
              <a:rPr lang="en-US" sz="1500" b="1" dirty="0" smtClean="0">
                <a:latin typeface="Courier New" pitchFamily="1" charset="0"/>
                <a:ea typeface="ＭＳ Ｐゴシック" pitchFamily="1" charset="-128"/>
              </a:rPr>
              <a:t>, source, </a:t>
            </a:r>
            <a:r>
              <a:rPr lang="en-US" sz="1500" b="1" dirty="0" smtClean="0">
                <a:solidFill>
                  <a:srgbClr val="0000CC"/>
                </a:solidFill>
                <a:latin typeface="Courier New" pitchFamily="1" charset="0"/>
                <a:ea typeface="ＭＳ Ｐゴシック" pitchFamily="1" charset="-128"/>
              </a:rPr>
              <a:t>MPI_COMM_WORLD</a:t>
            </a:r>
            <a:r>
              <a:rPr lang="en-US" sz="15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if (</a:t>
            </a:r>
            <a:r>
              <a:rPr lang="en-US" sz="1500" b="1" dirty="0" err="1" smtClean="0">
                <a:latin typeface="Courier New" pitchFamily="1" charset="0"/>
                <a:ea typeface="ＭＳ Ｐゴシック" pitchFamily="1" charset="-128"/>
              </a:rPr>
              <a:t>my_rank</a:t>
            </a:r>
            <a:r>
              <a:rPr lang="en-US" sz="1500" b="1" dirty="0" smtClean="0">
                <a:latin typeface="Courier New" pitchFamily="1" charset="0"/>
                <a:ea typeface="ＭＳ Ｐゴシック" pitchFamily="1" charset="-128"/>
              </a:rPr>
              <a:t> != server) </a:t>
            </a:r>
            <a:r>
              <a:rPr lang="en-US" sz="1500" b="1" dirty="0">
                <a:latin typeface="Courier New" pitchFamily="1" charset="0"/>
                <a:ea typeface="ＭＳ Ｐゴシック" pitchFamily="1" charset="-128"/>
              </a:rPr>
              <a:t>{</a:t>
            </a:r>
            <a:endParaRPr lang="en-US" sz="1500" b="1" dirty="0" smtClean="0">
              <a:latin typeface="Courier New" pitchFamily="1" charset="0"/>
              <a:ea typeface="ＭＳ Ｐゴシック" pitchFamily="1" charset="-128"/>
            </a:endParaRP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array = (float*)</a:t>
            </a:r>
            <a:r>
              <a:rPr lang="en-US" sz="1500" b="1" dirty="0" err="1" smtClean="0">
                <a:latin typeface="Courier New" pitchFamily="1" charset="0"/>
                <a:ea typeface="ＭＳ Ｐゴシック" pitchFamily="1" charset="-128"/>
              </a:rPr>
              <a:t>malloc</a:t>
            </a:r>
            <a:r>
              <a:rPr lang="en-US" sz="1500" b="1" dirty="0" smtClean="0">
                <a:latin typeface="Courier New" pitchFamily="1" charset="0"/>
                <a:ea typeface="ＭＳ Ｐゴシック" pitchFamily="1" charset="-128"/>
              </a:rPr>
              <a:t>(</a:t>
            </a:r>
            <a:r>
              <a:rPr lang="en-US" sz="1500" b="1" dirty="0" err="1" smtClean="0">
                <a:latin typeface="Courier New" pitchFamily="1" charset="0"/>
                <a:ea typeface="ＭＳ Ｐゴシック" pitchFamily="1" charset="-128"/>
              </a:rPr>
              <a:t>sizeof</a:t>
            </a:r>
            <a:r>
              <a:rPr lang="en-US" sz="1500" b="1" dirty="0" smtClean="0">
                <a:latin typeface="Courier New" pitchFamily="1" charset="0"/>
                <a:ea typeface="ＭＳ Ｐゴシック" pitchFamily="1" charset="-128"/>
              </a:rPr>
              <a:t>(float) * length);</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 /* if (</a:t>
            </a:r>
            <a:r>
              <a:rPr lang="en-US" sz="1500" b="1" dirty="0" err="1" smtClean="0">
                <a:latin typeface="Courier New" pitchFamily="1" charset="0"/>
                <a:ea typeface="ＭＳ Ｐゴシック" pitchFamily="1" charset="-128"/>
              </a:rPr>
              <a:t>my_rank</a:t>
            </a:r>
            <a:r>
              <a:rPr lang="en-US" sz="1500" b="1" dirty="0" smtClean="0">
                <a:latin typeface="Courier New" pitchFamily="1" charset="0"/>
                <a:ea typeface="ＭＳ Ｐゴシック" pitchFamily="1" charset="-128"/>
              </a:rPr>
              <a:t> != server) */</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err="1" smtClean="0">
                <a:latin typeface="Courier New" pitchFamily="1" charset="0"/>
                <a:ea typeface="ＭＳ Ｐゴシック" pitchFamily="1" charset="-128"/>
              </a:rPr>
              <a:t>mpi_error_code</a:t>
            </a:r>
            <a:r>
              <a:rPr lang="en-US" sz="1500" b="1" dirty="0" smtClean="0">
                <a:latin typeface="Courier New" pitchFamily="1" charset="0"/>
                <a:ea typeface="ＭＳ Ｐゴシック" pitchFamily="1" charset="-128"/>
              </a:rPr>
              <a:t> =</a:t>
            </a:r>
          </a:p>
          <a:p>
            <a:pPr>
              <a:lnSpc>
                <a:spcPct val="80000"/>
              </a:lnSpc>
              <a:spcBef>
                <a:spcPts val="0"/>
              </a:spcBef>
              <a:buFont typeface="Wingdings" pitchFamily="1" charset="2"/>
              <a:buNone/>
            </a:pPr>
            <a:r>
              <a:rPr lang="en-US" sz="1500" b="1" dirty="0">
                <a:latin typeface="Courier New" pitchFamily="1" charset="0"/>
                <a:ea typeface="ＭＳ Ｐゴシック" pitchFamily="1" charset="-128"/>
              </a:rPr>
              <a:t> </a:t>
            </a:r>
            <a:r>
              <a:rPr lang="en-US" sz="1500" b="1" dirty="0" smtClean="0">
                <a:latin typeface="Courier New" pitchFamily="1" charset="0"/>
                <a:ea typeface="ＭＳ Ｐゴシック" pitchFamily="1" charset="-128"/>
              </a:rPr>
              <a:t>     </a:t>
            </a:r>
            <a:r>
              <a:rPr lang="en-US" sz="1500" b="1" dirty="0" err="1" smtClean="0">
                <a:solidFill>
                  <a:srgbClr val="0000CC"/>
                </a:solidFill>
                <a:latin typeface="Courier New" pitchFamily="1" charset="0"/>
                <a:ea typeface="ＭＳ Ｐゴシック" pitchFamily="1" charset="-128"/>
              </a:rPr>
              <a:t>MPI_Bcast</a:t>
            </a:r>
            <a:r>
              <a:rPr lang="en-US" sz="1500" b="1" dirty="0" smtClean="0">
                <a:latin typeface="Courier New" pitchFamily="1" charset="0"/>
                <a:ea typeface="ＭＳ Ｐゴシック" pitchFamily="1" charset="-128"/>
              </a:rPr>
              <a:t>(array, length, </a:t>
            </a:r>
            <a:r>
              <a:rPr lang="en-US" sz="1500" b="1" dirty="0" smtClean="0">
                <a:solidFill>
                  <a:srgbClr val="0000CC"/>
                </a:solidFill>
                <a:latin typeface="Courier New" pitchFamily="1" charset="0"/>
                <a:ea typeface="ＭＳ Ｐゴシック" pitchFamily="1" charset="-128"/>
              </a:rPr>
              <a:t>MPI_INTEGER</a:t>
            </a:r>
            <a:r>
              <a:rPr lang="en-US" sz="1500" b="1" dirty="0" smtClean="0">
                <a:latin typeface="Courier New" pitchFamily="1" charset="0"/>
                <a:ea typeface="ＭＳ Ｐゴシック" pitchFamily="1" charset="-128"/>
              </a:rPr>
              <a:t>, source,</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smtClean="0">
                <a:solidFill>
                  <a:srgbClr val="0000CC"/>
                </a:solidFill>
                <a:latin typeface="Courier New" pitchFamily="1" charset="0"/>
                <a:ea typeface="ＭＳ Ｐゴシック" pitchFamily="1" charset="-128"/>
              </a:rPr>
              <a:t>MPI_COMM_WORLD</a:t>
            </a:r>
            <a:r>
              <a:rPr lang="en-US" sz="15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err="1" smtClean="0">
                <a:latin typeface="Courier New" pitchFamily="1" charset="0"/>
                <a:ea typeface="ＭＳ Ｐゴシック" pitchFamily="1" charset="-128"/>
              </a:rPr>
              <a:t>printf</a:t>
            </a:r>
            <a:r>
              <a:rPr lang="en-US" sz="1500" b="1" dirty="0" smtClean="0">
                <a:latin typeface="Courier New" pitchFamily="1" charset="0"/>
                <a:ea typeface="ＭＳ Ｐゴシック" pitchFamily="1" charset="-128"/>
              </a:rPr>
              <a:t>("%d: broadcast length = %d\n", </a:t>
            </a:r>
            <a:r>
              <a:rPr lang="en-US" sz="1500" b="1" dirty="0" err="1" smtClean="0">
                <a:latin typeface="Courier New" pitchFamily="1" charset="0"/>
                <a:ea typeface="ＭＳ Ｐゴシック" pitchFamily="1" charset="-128"/>
              </a:rPr>
              <a:t>my_rank</a:t>
            </a:r>
            <a:r>
              <a:rPr lang="en-US" sz="1500" b="1" dirty="0" smtClean="0">
                <a:latin typeface="Courier New" pitchFamily="1" charset="0"/>
                <a:ea typeface="ＭＳ Ｐゴシック" pitchFamily="1" charset="-128"/>
              </a:rPr>
              <a:t>, length);</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 /* if (</a:t>
            </a:r>
            <a:r>
              <a:rPr lang="en-US" sz="1500" b="1" dirty="0" err="1" smtClean="0">
                <a:latin typeface="Courier New" pitchFamily="1" charset="0"/>
                <a:ea typeface="ＭＳ Ｐゴシック" pitchFamily="1" charset="-128"/>
              </a:rPr>
              <a:t>num_procs</a:t>
            </a:r>
            <a:r>
              <a:rPr lang="en-US" sz="1500" b="1" dirty="0" smtClean="0">
                <a:latin typeface="Courier New" pitchFamily="1" charset="0"/>
                <a:ea typeface="ＭＳ Ｐゴシック" pitchFamily="1" charset="-128"/>
              </a:rPr>
              <a:t> &gt; 1) */</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a:t>
            </a:r>
            <a:r>
              <a:rPr lang="en-US" sz="1500" b="1" dirty="0" err="1" smtClean="0">
                <a:latin typeface="Courier New" pitchFamily="1" charset="0"/>
                <a:ea typeface="ＭＳ Ｐゴシック" pitchFamily="1" charset="-128"/>
              </a:rPr>
              <a:t>mpi_error_code</a:t>
            </a:r>
            <a:r>
              <a:rPr lang="en-US" sz="1500" b="1" dirty="0" smtClean="0">
                <a:latin typeface="Courier New" pitchFamily="1" charset="0"/>
                <a:ea typeface="ＭＳ Ｐゴシック" pitchFamily="1" charset="-128"/>
              </a:rPr>
              <a:t> = </a:t>
            </a:r>
            <a:r>
              <a:rPr lang="en-US" sz="1500" b="1" dirty="0" err="1" smtClean="0">
                <a:solidFill>
                  <a:srgbClr val="0000CC"/>
                </a:solidFill>
                <a:latin typeface="Courier New" pitchFamily="1" charset="0"/>
                <a:ea typeface="ＭＳ Ｐゴシック" pitchFamily="1" charset="-128"/>
              </a:rPr>
              <a:t>MPI_Finalize</a:t>
            </a:r>
            <a:r>
              <a:rPr lang="en-US" sz="15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500" b="1" dirty="0" smtClean="0">
                <a:latin typeface="Courier New" pitchFamily="1" charset="0"/>
                <a:ea typeface="ＭＳ Ｐゴシック" pitchFamily="1" charset="-128"/>
              </a:rPr>
              <a:t>} /* main */</a:t>
            </a:r>
          </a:p>
        </p:txBody>
      </p:sp>
      <p:sp>
        <p:nvSpPr>
          <p:cNvPr id="9933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99333" name="Slide Number Placeholder 4"/>
          <p:cNvSpPr>
            <a:spLocks noGrp="1"/>
          </p:cNvSpPr>
          <p:nvPr>
            <p:ph type="sldNum" sz="quarter" idx="11"/>
          </p:nvPr>
        </p:nvSpPr>
        <p:spPr>
          <a:noFill/>
        </p:spPr>
        <p:txBody>
          <a:bodyPr/>
          <a:lstStyle/>
          <a:p>
            <a:fld id="{A0398C60-AC36-4CDE-B4E1-18A10D3727AD}" type="slidenum">
              <a:rPr lang="en-US"/>
              <a:pPr/>
              <a:t>64</a:t>
            </a:fld>
            <a:endParaRPr lang="en-US"/>
          </a:p>
        </p:txBody>
      </p:sp>
    </p:spTree>
    <p:custDataLst>
      <p:tags r:id="rId1"/>
    </p:custDataLst>
    <p:extLst>
      <p:ext uri="{BB962C8B-B14F-4D97-AF65-F5344CB8AC3E}">
        <p14:creationId xmlns:p14="http://schemas.microsoft.com/office/powerpoint/2010/main" val="91464334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ea typeface="ＭＳ Ｐゴシック" pitchFamily="1" charset="-128"/>
              </a:rPr>
              <a:t>Broadcast Compile &amp; Run</a:t>
            </a:r>
          </a:p>
        </p:txBody>
      </p:sp>
      <p:sp>
        <p:nvSpPr>
          <p:cNvPr id="100355" name="Rectangle 3"/>
          <p:cNvSpPr>
            <a:spLocks noGrp="1" noChangeArrowheads="1"/>
          </p:cNvSpPr>
          <p:nvPr>
            <p:ph idx="1"/>
          </p:nvPr>
        </p:nvSpPr>
        <p:spPr/>
        <p:txBody>
          <a:bodyPr/>
          <a:lstStyle/>
          <a:p>
            <a:pPr>
              <a:buFont typeface="Wingdings" pitchFamily="1" charset="2"/>
              <a:buNone/>
            </a:pPr>
            <a:r>
              <a:rPr lang="en-US" sz="2000" b="1" dirty="0" smtClean="0">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mpicc</a:t>
            </a:r>
            <a:r>
              <a:rPr lang="en-US" sz="2000" b="1" dirty="0" smtClean="0">
                <a:latin typeface="Courier New" pitchFamily="1" charset="0"/>
                <a:ea typeface="ＭＳ Ｐゴシック" pitchFamily="1" charset="-128"/>
              </a:rPr>
              <a:t> -o broadcast </a:t>
            </a:r>
            <a:r>
              <a:rPr lang="en-US" sz="2000" b="1" dirty="0" err="1" smtClean="0">
                <a:latin typeface="Courier New" pitchFamily="1" charset="0"/>
                <a:ea typeface="ＭＳ Ｐゴシック" pitchFamily="1" charset="-128"/>
              </a:rPr>
              <a:t>broadcast.c</a:t>
            </a:r>
            <a:endParaRPr lang="en-US" sz="2000" b="1" dirty="0" smtClean="0">
              <a:solidFill>
                <a:srgbClr val="0000CC"/>
              </a:solidFill>
              <a:latin typeface="Courier New" pitchFamily="1" charset="0"/>
              <a:ea typeface="ＭＳ Ｐゴシック" pitchFamily="1" charset="-128"/>
            </a:endParaRPr>
          </a:p>
          <a:p>
            <a:pPr>
              <a:buFont typeface="Wingdings" pitchFamily="1" charset="2"/>
              <a:buNone/>
            </a:pPr>
            <a:r>
              <a:rPr lang="en-US" sz="2000" b="1" dirty="0" smtClean="0">
                <a:latin typeface="Courier New" pitchFamily="1" charset="0"/>
                <a:ea typeface="ＭＳ Ｐゴシック" pitchFamily="1" charset="-128"/>
              </a:rPr>
              <a:t>% </a:t>
            </a:r>
            <a:r>
              <a:rPr lang="en-US" sz="2000" b="1" dirty="0" err="1" smtClean="0">
                <a:solidFill>
                  <a:srgbClr val="0000CC"/>
                </a:solidFill>
                <a:latin typeface="Courier New" pitchFamily="1" charset="0"/>
                <a:ea typeface="ＭＳ Ｐゴシック" pitchFamily="1" charset="-128"/>
              </a:rPr>
              <a:t>mpirun</a:t>
            </a:r>
            <a:r>
              <a:rPr lang="en-US" sz="2000" b="1" dirty="0" smtClean="0">
                <a:latin typeface="Courier New" pitchFamily="1" charset="0"/>
                <a:ea typeface="ＭＳ Ｐゴシック" pitchFamily="1" charset="-128"/>
              </a:rPr>
              <a:t> </a:t>
            </a:r>
            <a:r>
              <a:rPr lang="en-US" sz="2000" b="1" dirty="0" smtClean="0">
                <a:solidFill>
                  <a:srgbClr val="0000CC"/>
                </a:solidFill>
                <a:latin typeface="Courier New" pitchFamily="1" charset="0"/>
                <a:ea typeface="ＭＳ Ｐゴシック" pitchFamily="1" charset="-128"/>
              </a:rPr>
              <a:t>-np</a:t>
            </a:r>
            <a:r>
              <a:rPr lang="en-US" sz="2000" b="1" dirty="0" smtClean="0">
                <a:latin typeface="Courier New" pitchFamily="1" charset="0"/>
                <a:ea typeface="ＭＳ Ｐゴシック" pitchFamily="1" charset="-128"/>
              </a:rPr>
              <a:t> 4 broadcast</a:t>
            </a:r>
          </a:p>
          <a:p>
            <a:pPr>
              <a:buFont typeface="Wingdings" pitchFamily="1" charset="2"/>
              <a:buNone/>
            </a:pPr>
            <a:r>
              <a:rPr lang="en-US" sz="2000" b="1" dirty="0" smtClean="0">
                <a:latin typeface="Courier New" pitchFamily="1" charset="0"/>
                <a:ea typeface="ＭＳ Ｐゴシック" pitchFamily="1" charset="-128"/>
              </a:rPr>
              <a:t> 0 : broadcast length =  16777216</a:t>
            </a:r>
          </a:p>
          <a:p>
            <a:pPr>
              <a:buFont typeface="Wingdings" pitchFamily="1" charset="2"/>
              <a:buNone/>
            </a:pPr>
            <a:r>
              <a:rPr lang="en-US" sz="2000" b="1" dirty="0" smtClean="0">
                <a:latin typeface="Courier New" pitchFamily="1" charset="0"/>
                <a:ea typeface="ＭＳ Ｐゴシック" pitchFamily="1" charset="-128"/>
              </a:rPr>
              <a:t> 1 : broadcast length =  16777216</a:t>
            </a:r>
          </a:p>
          <a:p>
            <a:pPr>
              <a:buFont typeface="Wingdings" pitchFamily="1" charset="2"/>
              <a:buNone/>
            </a:pPr>
            <a:r>
              <a:rPr lang="en-US" sz="2000" b="1" dirty="0" smtClean="0">
                <a:latin typeface="Courier New" pitchFamily="1" charset="0"/>
                <a:ea typeface="ＭＳ Ｐゴシック" pitchFamily="1" charset="-128"/>
              </a:rPr>
              <a:t> 2 : broadcast length =  16777216</a:t>
            </a:r>
          </a:p>
          <a:p>
            <a:pPr>
              <a:buFont typeface="Wingdings" pitchFamily="1" charset="2"/>
              <a:buNone/>
            </a:pPr>
            <a:r>
              <a:rPr lang="en-US" sz="2000" b="1" dirty="0" smtClean="0">
                <a:latin typeface="Courier New" pitchFamily="1" charset="0"/>
                <a:ea typeface="ＭＳ Ｐゴシック" pitchFamily="1" charset="-128"/>
              </a:rPr>
              <a:t> 3 : broadcast length =  16777216</a:t>
            </a:r>
          </a:p>
        </p:txBody>
      </p:sp>
      <p:sp>
        <p:nvSpPr>
          <p:cNvPr id="1003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0357" name="Slide Number Placeholder 4"/>
          <p:cNvSpPr>
            <a:spLocks noGrp="1"/>
          </p:cNvSpPr>
          <p:nvPr>
            <p:ph type="sldNum" sz="quarter" idx="11"/>
          </p:nvPr>
        </p:nvSpPr>
        <p:spPr>
          <a:noFill/>
        </p:spPr>
        <p:txBody>
          <a:bodyPr/>
          <a:lstStyle/>
          <a:p>
            <a:fld id="{DFCF0E59-D89B-4C47-9C6B-6005729B463D}" type="slidenum">
              <a:rPr lang="en-US"/>
              <a:pPr/>
              <a:t>65</a:t>
            </a:fld>
            <a:endParaRPr lang="en-US"/>
          </a:p>
        </p:txBody>
      </p:sp>
    </p:spTree>
    <p:custDataLst>
      <p:tags r:id="rId1"/>
    </p:custDataLst>
    <p:extLst>
      <p:ext uri="{BB962C8B-B14F-4D97-AF65-F5344CB8AC3E}">
        <p14:creationId xmlns:p14="http://schemas.microsoft.com/office/powerpoint/2010/main" val="13872027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ea typeface="ＭＳ Ｐゴシック" pitchFamily="1" charset="-128"/>
              </a:rPr>
              <a:t>Reductions</a:t>
            </a:r>
          </a:p>
        </p:txBody>
      </p:sp>
      <p:sp>
        <p:nvSpPr>
          <p:cNvPr id="101379" name="Rectangle 3"/>
          <p:cNvSpPr>
            <a:spLocks noGrp="1" noChangeArrowheads="1"/>
          </p:cNvSpPr>
          <p:nvPr>
            <p:ph idx="1"/>
          </p:nvPr>
        </p:nvSpPr>
        <p:spPr>
          <a:xfrm>
            <a:off x="533400" y="1219200"/>
            <a:ext cx="8077200" cy="4800600"/>
          </a:xfrm>
        </p:spPr>
        <p:txBody>
          <a:bodyPr/>
          <a:lstStyle/>
          <a:p>
            <a:pPr>
              <a:buFont typeface="Wingdings" pitchFamily="1" charset="2"/>
              <a:buNone/>
            </a:pPr>
            <a:r>
              <a:rPr lang="en-US" dirty="0" smtClean="0">
                <a:ea typeface="ＭＳ Ｐゴシック" pitchFamily="1" charset="-128"/>
              </a:rPr>
              <a:t>A </a:t>
            </a:r>
            <a:r>
              <a:rPr lang="en-US" b="1" i="1" u="sng" dirty="0" smtClean="0">
                <a:ea typeface="ＭＳ Ｐゴシック" pitchFamily="1" charset="-128"/>
              </a:rPr>
              <a:t>reduction</a:t>
            </a:r>
            <a:r>
              <a:rPr lang="en-US" dirty="0" smtClean="0">
                <a:ea typeface="ＭＳ Ｐゴシック" pitchFamily="1" charset="-128"/>
              </a:rPr>
              <a:t> converts an array to a scalar (or, more generally, converts many values to fewer values).</a:t>
            </a:r>
          </a:p>
          <a:p>
            <a:pPr>
              <a:buFont typeface="Wingdings" pitchFamily="1" charset="2"/>
              <a:buNone/>
            </a:pPr>
            <a:r>
              <a:rPr lang="en-US" dirty="0" smtClean="0">
                <a:ea typeface="ＭＳ Ｐゴシック" pitchFamily="1" charset="-128"/>
              </a:rPr>
              <a:t>For example, sum, product, minimum value, maximum value, Boolean AND, Boolean OR, etc.</a:t>
            </a:r>
          </a:p>
          <a:p>
            <a:pPr>
              <a:buFont typeface="Wingdings" pitchFamily="1" charset="2"/>
              <a:buNone/>
            </a:pPr>
            <a:r>
              <a:rPr lang="en-US" dirty="0" smtClean="0">
                <a:ea typeface="ＭＳ Ｐゴシック" pitchFamily="1" charset="-128"/>
              </a:rPr>
              <a:t>Reductions are so common, and so important, that MPI has two routines to handle them:</a:t>
            </a:r>
          </a:p>
          <a:p>
            <a:pPr>
              <a:buFont typeface="Wingdings" pitchFamily="1" charset="2"/>
              <a:buNone/>
            </a:pPr>
            <a:r>
              <a:rPr lang="en-US" b="1" dirty="0" err="1" smtClean="0">
                <a:solidFill>
                  <a:schemeClr val="tx2"/>
                </a:solidFill>
                <a:latin typeface="Courier New" pitchFamily="1" charset="0"/>
                <a:ea typeface="ＭＳ Ｐゴシック" pitchFamily="1" charset="-128"/>
              </a:rPr>
              <a:t>MPI_Reduce</a:t>
            </a:r>
            <a:r>
              <a:rPr lang="en-US" dirty="0" smtClean="0">
                <a:ea typeface="ＭＳ Ｐゴシック" pitchFamily="1" charset="-128"/>
              </a:rPr>
              <a:t>: sends result to a single specified process</a:t>
            </a:r>
          </a:p>
          <a:p>
            <a:pPr>
              <a:buFont typeface="Wingdings" pitchFamily="1" charset="2"/>
              <a:buNone/>
            </a:pPr>
            <a:r>
              <a:rPr lang="en-US" b="1" dirty="0" err="1" smtClean="0">
                <a:solidFill>
                  <a:schemeClr val="tx2"/>
                </a:solidFill>
                <a:latin typeface="Courier New" pitchFamily="1" charset="0"/>
                <a:ea typeface="ＭＳ Ｐゴシック" pitchFamily="1" charset="-128"/>
              </a:rPr>
              <a:t>MPI_Allreduce</a:t>
            </a:r>
            <a:r>
              <a:rPr lang="en-US" dirty="0" smtClean="0">
                <a:ea typeface="ＭＳ Ｐゴシック" pitchFamily="1" charset="-128"/>
              </a:rPr>
              <a:t>: sends result to all processes (and therefore takes longer)</a:t>
            </a:r>
          </a:p>
        </p:txBody>
      </p:sp>
      <p:sp>
        <p:nvSpPr>
          <p:cNvPr id="1013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1381" name="Slide Number Placeholder 4"/>
          <p:cNvSpPr>
            <a:spLocks noGrp="1"/>
          </p:cNvSpPr>
          <p:nvPr>
            <p:ph type="sldNum" sz="quarter" idx="11"/>
          </p:nvPr>
        </p:nvSpPr>
        <p:spPr>
          <a:noFill/>
        </p:spPr>
        <p:txBody>
          <a:bodyPr/>
          <a:lstStyle/>
          <a:p>
            <a:fld id="{2AE7D292-02AE-4717-8533-CCEFCD30E829}" type="slidenum">
              <a:rPr lang="en-US"/>
              <a:pPr/>
              <a:t>66</a:t>
            </a:fld>
            <a:endParaRPr lang="en-US"/>
          </a:p>
        </p:txBody>
      </p:sp>
    </p:spTree>
    <p:custDataLst>
      <p:tags r:id="rId1"/>
    </p:custDataLst>
    <p:extLst>
      <p:ext uri="{BB962C8B-B14F-4D97-AF65-F5344CB8AC3E}">
        <p14:creationId xmlns:p14="http://schemas.microsoft.com/office/powerpoint/2010/main" val="411446659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mtClean="0">
                <a:ea typeface="ＭＳ Ｐゴシック" pitchFamily="1" charset="-128"/>
              </a:rPr>
              <a:t>Reduction Example</a:t>
            </a:r>
          </a:p>
        </p:txBody>
      </p:sp>
      <p:sp>
        <p:nvSpPr>
          <p:cNvPr id="102403" name="Rectangle 3"/>
          <p:cNvSpPr>
            <a:spLocks noGrp="1" noChangeArrowheads="1"/>
          </p:cNvSpPr>
          <p:nvPr>
            <p:ph idx="1"/>
          </p:nvPr>
        </p:nvSpPr>
        <p:spPr>
          <a:xfrm>
            <a:off x="609600" y="1295400"/>
            <a:ext cx="8077200" cy="4365625"/>
          </a:xfrm>
        </p:spPr>
        <p:txBody>
          <a:bodyPr/>
          <a:lstStyle/>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#include &lt;</a:t>
            </a:r>
            <a:r>
              <a:rPr lang="en-US" sz="1600" b="1" dirty="0" err="1" smtClean="0">
                <a:latin typeface="Courier New" pitchFamily="1" charset="0"/>
                <a:ea typeface="ＭＳ Ｐゴシック" pitchFamily="1" charset="-128"/>
              </a:rPr>
              <a:t>stdio.h</a:t>
            </a:r>
            <a:r>
              <a:rPr lang="en-US" sz="1600" b="1" dirty="0" smtClean="0">
                <a:latin typeface="Courier New" pitchFamily="1" charset="0"/>
                <a:ea typeface="ＭＳ Ｐゴシック" pitchFamily="1" charset="-128"/>
              </a:rPr>
              <a:t>&gt;</a:t>
            </a:r>
          </a:p>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#include &lt;</a:t>
            </a:r>
            <a:r>
              <a:rPr lang="en-US" sz="1600" b="1" dirty="0" err="1" smtClean="0">
                <a:latin typeface="Courier New" pitchFamily="1" charset="0"/>
                <a:ea typeface="ＭＳ Ｐゴシック" pitchFamily="1" charset="-128"/>
              </a:rPr>
              <a:t>stdlib.h</a:t>
            </a:r>
            <a:r>
              <a:rPr lang="en-US" sz="1600" b="1" dirty="0" smtClean="0">
                <a:latin typeface="Courier New" pitchFamily="1" charset="0"/>
                <a:ea typeface="ＭＳ Ｐゴシック" pitchFamily="1" charset="-128"/>
              </a:rPr>
              <a:t>&gt;</a:t>
            </a:r>
          </a:p>
          <a:p>
            <a:pPr>
              <a:lnSpc>
                <a:spcPct val="80000"/>
              </a:lnSpc>
              <a:spcBef>
                <a:spcPts val="0"/>
              </a:spcBef>
              <a:buFont typeface="Wingdings" pitchFamily="1" charset="2"/>
              <a:buNone/>
            </a:pPr>
            <a:r>
              <a:rPr lang="en-US" sz="1600" b="1" dirty="0">
                <a:solidFill>
                  <a:srgbClr val="000000"/>
                </a:solidFill>
                <a:latin typeface="Courier New" pitchFamily="1" charset="0"/>
                <a:ea typeface="ＭＳ Ｐゴシック" pitchFamily="1" charset="-128"/>
              </a:rPr>
              <a:t>#include &lt;</a:t>
            </a:r>
            <a:r>
              <a:rPr lang="en-US" sz="1600" b="1" dirty="0" err="1">
                <a:solidFill>
                  <a:schemeClr val="folHlink"/>
                </a:solidFill>
                <a:latin typeface="Courier New" pitchFamily="1" charset="0"/>
                <a:ea typeface="ＭＳ Ｐゴシック" pitchFamily="1" charset="-128"/>
              </a:rPr>
              <a:t>mpi.h</a:t>
            </a:r>
            <a:r>
              <a:rPr lang="en-US" sz="1600" b="1" dirty="0">
                <a:solidFill>
                  <a:srgbClr val="000000"/>
                </a:solidFill>
                <a:latin typeface="Courier New" pitchFamily="1" charset="0"/>
                <a:ea typeface="ＭＳ Ｐゴシック" pitchFamily="1" charset="-128"/>
              </a:rPr>
              <a:t>&gt;</a:t>
            </a:r>
          </a:p>
          <a:p>
            <a:pPr>
              <a:lnSpc>
                <a:spcPct val="80000"/>
              </a:lnSpc>
              <a:spcBef>
                <a:spcPts val="0"/>
              </a:spcBef>
              <a:buFont typeface="Wingdings" pitchFamily="1" charset="2"/>
              <a:buNone/>
            </a:pPr>
            <a:endParaRPr lang="en-US" sz="1600" b="1" dirty="0">
              <a:latin typeface="Courier New" pitchFamily="1" charset="0"/>
              <a:ea typeface="ＭＳ Ｐゴシック" pitchFamily="1" charset="-128"/>
            </a:endParaRPr>
          </a:p>
          <a:p>
            <a:pPr>
              <a:lnSpc>
                <a:spcPct val="80000"/>
              </a:lnSpc>
              <a:spcBef>
                <a:spcPts val="0"/>
              </a:spcBef>
              <a:buFont typeface="Wingdings" pitchFamily="1" charset="2"/>
              <a:buNone/>
            </a:pPr>
            <a:r>
              <a:rPr lang="en-US" sz="1600" b="1" dirty="0" err="1" smtClean="0">
                <a:latin typeface="Courier New" pitchFamily="1" charset="0"/>
                <a:ea typeface="ＭＳ Ｐゴシック" pitchFamily="1" charset="-128"/>
              </a:rPr>
              <a:t>int</a:t>
            </a:r>
            <a:r>
              <a:rPr lang="en-US" sz="1600" b="1" dirty="0" smtClean="0">
                <a:latin typeface="Courier New" pitchFamily="1" charset="0"/>
                <a:ea typeface="ＭＳ Ｐゴシック" pitchFamily="1" charset="-128"/>
              </a:rPr>
              <a:t> main (</a:t>
            </a:r>
            <a:r>
              <a:rPr lang="en-US" sz="1600" b="1" dirty="0" err="1" smtClean="0">
                <a:latin typeface="Courier New" pitchFamily="1" charset="0"/>
                <a:ea typeface="ＭＳ Ｐゴシック" pitchFamily="1" charset="-128"/>
              </a:rPr>
              <a:t>int</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argc</a:t>
            </a:r>
            <a:r>
              <a:rPr lang="en-US" sz="1600" b="1" dirty="0" smtClean="0">
                <a:latin typeface="Courier New" pitchFamily="1" charset="0"/>
                <a:ea typeface="ＭＳ Ｐゴシック" pitchFamily="1" charset="-128"/>
              </a:rPr>
              <a:t>, char **</a:t>
            </a:r>
            <a:r>
              <a:rPr lang="en-US" sz="1600" b="1" dirty="0" err="1" smtClean="0">
                <a:latin typeface="Courier New" pitchFamily="1" charset="0"/>
                <a:ea typeface="ＭＳ Ｐゴシック" pitchFamily="1" charset="-128"/>
              </a:rPr>
              <a:t>argv</a:t>
            </a:r>
            <a:r>
              <a:rPr lang="en-US" sz="16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 /* main */</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const</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int</a:t>
            </a:r>
            <a:r>
              <a:rPr lang="en-US" sz="1600" b="1" dirty="0" smtClean="0">
                <a:latin typeface="Courier New" pitchFamily="1" charset="0"/>
                <a:ea typeface="ＭＳ Ｐゴシック" pitchFamily="1" charset="-128"/>
              </a:rPr>
              <a:t> server = 0;</a:t>
            </a:r>
          </a:p>
          <a:p>
            <a:pPr>
              <a:lnSpc>
                <a:spcPct val="70000"/>
              </a:lnSpc>
              <a:spcBef>
                <a:spcPts val="0"/>
              </a:spcBef>
              <a:buFont typeface="Wingdings" pitchFamily="1" charset="2"/>
              <a:buNone/>
            </a:pPr>
            <a:r>
              <a:rPr lang="en-US" sz="1600" b="1" dirty="0">
                <a:latin typeface="Courier New" pitchFamily="1" charset="0"/>
                <a:ea typeface="ＭＳ Ｐゴシック" pitchFamily="1" charset="-128"/>
              </a:rPr>
              <a:t> </a:t>
            </a:r>
            <a:r>
              <a:rPr lang="en-US" sz="1600" b="1" dirty="0" smtClean="0">
                <a:latin typeface="Courier New" pitchFamily="1" charset="0"/>
                <a:ea typeface="ＭＳ Ｐゴシック" pitchFamily="1" charset="-128"/>
              </a:rPr>
              <a:t> float value,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int</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num_procs</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a:t>
            </a:r>
          </a:p>
          <a:p>
            <a:pPr>
              <a:lnSpc>
                <a:spcPct val="20000"/>
              </a:lnSpc>
              <a:spcBef>
                <a:spcPts val="0"/>
              </a:spcBef>
              <a:buFont typeface="Wingdings" pitchFamily="1" charset="2"/>
              <a:buNone/>
            </a:pPr>
            <a:endParaRPr lang="en-US" sz="1600" b="1" dirty="0" smtClean="0">
              <a:latin typeface="Courier New" pitchFamily="1" charset="0"/>
              <a:ea typeface="ＭＳ Ｐゴシック" pitchFamily="1" charset="-128"/>
            </a:endParaRP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 </a:t>
            </a:r>
            <a:r>
              <a:rPr lang="en-US" sz="1600" b="1" dirty="0" err="1" smtClean="0">
                <a:solidFill>
                  <a:srgbClr val="0000FF"/>
                </a:solidFill>
                <a:latin typeface="Courier New" pitchFamily="1" charset="0"/>
                <a:ea typeface="ＭＳ Ｐゴシック" pitchFamily="1" charset="-128"/>
              </a:rPr>
              <a:t>MPI_Init</a:t>
            </a:r>
            <a:r>
              <a:rPr lang="en-US" sz="1600" b="1" dirty="0" smtClean="0">
                <a:latin typeface="Courier New" pitchFamily="1" charset="0"/>
                <a:ea typeface="ＭＳ Ｐゴシック" pitchFamily="1" charset="-128"/>
              </a:rPr>
              <a:t>(&amp;</a:t>
            </a:r>
            <a:r>
              <a:rPr lang="en-US" sz="1600" b="1" dirty="0" err="1" smtClean="0">
                <a:latin typeface="Courier New" pitchFamily="1" charset="0"/>
                <a:ea typeface="ＭＳ Ｐゴシック" pitchFamily="1" charset="-128"/>
              </a:rPr>
              <a:t>argc</a:t>
            </a:r>
            <a:r>
              <a:rPr lang="en-US" sz="1600" b="1" dirty="0" smtClean="0">
                <a:latin typeface="Courier New" pitchFamily="1" charset="0"/>
                <a:ea typeface="ＭＳ Ｐゴシック" pitchFamily="1" charset="-128"/>
              </a:rPr>
              <a:t>, &amp;</a:t>
            </a:r>
            <a:r>
              <a:rPr lang="en-US" sz="1600" b="1" dirty="0" err="1" smtClean="0">
                <a:latin typeface="Courier New" pitchFamily="1" charset="0"/>
                <a:ea typeface="ＭＳ Ｐゴシック" pitchFamily="1" charset="-128"/>
              </a:rPr>
              <a:t>argv</a:t>
            </a:r>
            <a:r>
              <a:rPr lang="en-US" sz="16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 </a:t>
            </a:r>
            <a:r>
              <a:rPr lang="en-US" sz="1600" b="1" dirty="0" err="1" smtClean="0">
                <a:solidFill>
                  <a:srgbClr val="0000FF"/>
                </a:solidFill>
                <a:latin typeface="Courier New" pitchFamily="1" charset="0"/>
                <a:ea typeface="ＭＳ Ｐゴシック" pitchFamily="1" charset="-128"/>
              </a:rPr>
              <a:t>MPI_Comm_rank</a:t>
            </a:r>
            <a:r>
              <a:rPr lang="en-US" sz="1600" b="1" dirty="0" smtClean="0">
                <a:latin typeface="Courier New" pitchFamily="1" charset="0"/>
                <a:ea typeface="ＭＳ Ｐゴシック" pitchFamily="1" charset="-128"/>
              </a:rPr>
              <a:t>(</a:t>
            </a:r>
            <a:r>
              <a:rPr lang="en-US" sz="1600" b="1" dirty="0" smtClean="0">
                <a:solidFill>
                  <a:srgbClr val="0000FF"/>
                </a:solidFill>
                <a:latin typeface="Courier New" pitchFamily="1" charset="0"/>
                <a:ea typeface="ＭＳ Ｐゴシック" pitchFamily="1" charset="-128"/>
              </a:rPr>
              <a:t>MPI_COMM_WORLD</a:t>
            </a:r>
            <a:r>
              <a:rPr lang="en-US" sz="1600" b="1" dirty="0" smtClean="0">
                <a:latin typeface="Courier New" pitchFamily="1" charset="0"/>
                <a:ea typeface="ＭＳ Ｐゴシック" pitchFamily="1" charset="-128"/>
              </a:rPr>
              <a:t>, &amp;</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 </a:t>
            </a:r>
            <a:r>
              <a:rPr lang="en-US" sz="1600" b="1" dirty="0" err="1" smtClean="0">
                <a:solidFill>
                  <a:srgbClr val="0000FF"/>
                </a:solidFill>
                <a:latin typeface="Courier New" pitchFamily="1" charset="0"/>
                <a:ea typeface="ＭＳ Ｐゴシック" pitchFamily="1" charset="-128"/>
              </a:rPr>
              <a:t>MPI_Comm_size</a:t>
            </a:r>
            <a:r>
              <a:rPr lang="en-US" sz="1600" b="1" dirty="0" smtClean="0">
                <a:latin typeface="Courier New" pitchFamily="1" charset="0"/>
                <a:ea typeface="ＭＳ Ｐゴシック" pitchFamily="1" charset="-128"/>
              </a:rPr>
              <a:t>(</a:t>
            </a:r>
            <a:r>
              <a:rPr lang="en-US" sz="1600" b="1" dirty="0" smtClean="0">
                <a:solidFill>
                  <a:srgbClr val="0000FF"/>
                </a:solidFill>
                <a:latin typeface="Courier New" pitchFamily="1" charset="0"/>
                <a:ea typeface="ＭＳ Ｐゴシック" pitchFamily="1" charset="-128"/>
              </a:rPr>
              <a:t>MPI_COMM_WORLD</a:t>
            </a:r>
            <a:r>
              <a:rPr lang="en-US" sz="1600" b="1" dirty="0" smtClean="0">
                <a:latin typeface="Courier New" pitchFamily="1" charset="0"/>
                <a:ea typeface="ＭＳ Ｐゴシック" pitchFamily="1" charset="-128"/>
              </a:rPr>
              <a:t>, &amp;</a:t>
            </a:r>
            <a:r>
              <a:rPr lang="en-US" sz="1600" b="1" dirty="0" err="1" smtClean="0">
                <a:latin typeface="Courier New" pitchFamily="1" charset="0"/>
                <a:ea typeface="ＭＳ Ｐゴシック" pitchFamily="1" charset="-128"/>
              </a:rPr>
              <a:t>num_procs</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 = 0.0;</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value     =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a:t>
            </a:r>
            <a:r>
              <a:rPr lang="en-US" sz="1600" b="1" dirty="0" err="1" smtClean="0">
                <a:latin typeface="Courier New" pitchFamily="1" charset="0"/>
                <a:ea typeface="ＭＳ Ｐゴシック" pitchFamily="1" charset="-128"/>
              </a:rPr>
              <a:t>num_procs</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a:latin typeface="Courier New" pitchFamily="1" charset="0"/>
                <a:ea typeface="ＭＳ Ｐゴシック" pitchFamily="1" charset="-128"/>
              </a:rPr>
              <a:t> </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FF"/>
                </a:solidFill>
                <a:latin typeface="Courier New" pitchFamily="1" charset="0"/>
                <a:ea typeface="ＭＳ Ｐゴシック" pitchFamily="1" charset="-128"/>
              </a:rPr>
              <a:t>MPI_Reduce</a:t>
            </a:r>
            <a:r>
              <a:rPr lang="en-US" sz="1600" b="1" dirty="0" smtClean="0">
                <a:solidFill>
                  <a:srgbClr val="0000FF"/>
                </a:solidFill>
                <a:latin typeface="Courier New" pitchFamily="1" charset="0"/>
                <a:ea typeface="ＭＳ Ｐゴシック" pitchFamily="1" charset="-128"/>
              </a:rPr>
              <a:t>   </a:t>
            </a:r>
            <a:r>
              <a:rPr lang="en-US" sz="1600" b="1" dirty="0" smtClean="0">
                <a:latin typeface="Courier New" pitchFamily="1" charset="0"/>
                <a:ea typeface="ＭＳ Ｐゴシック" pitchFamily="1" charset="-128"/>
              </a:rPr>
              <a:t>(&amp;value, &amp;</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 1, </a:t>
            </a:r>
            <a:r>
              <a:rPr lang="en-US" sz="1600" b="1" dirty="0" smtClean="0">
                <a:solidFill>
                  <a:srgbClr val="0000FF"/>
                </a:solidFill>
                <a:latin typeface="Courier New" pitchFamily="1" charset="0"/>
                <a:ea typeface="ＭＳ Ｐゴシック" pitchFamily="1" charset="-128"/>
              </a:rPr>
              <a:t>MPI_FLOAT</a:t>
            </a:r>
            <a:r>
              <a:rPr lang="en-US" sz="1600" b="1" dirty="0" smtClean="0">
                <a:latin typeface="Courier New" pitchFamily="1" charset="0"/>
                <a:ea typeface="ＭＳ Ｐゴシック" pitchFamily="1" charset="-128"/>
              </a:rPr>
              <a:t>, </a:t>
            </a:r>
            <a:r>
              <a:rPr lang="en-US" sz="1600" b="1" dirty="0" smtClean="0">
                <a:solidFill>
                  <a:srgbClr val="0000FF"/>
                </a:solidFill>
                <a:latin typeface="Courier New" pitchFamily="1" charset="0"/>
                <a:ea typeface="ＭＳ Ｐゴシック" pitchFamily="1" charset="-128"/>
              </a:rPr>
              <a:t>MPI_SUM</a:t>
            </a:r>
            <a:r>
              <a:rPr lang="en-US" sz="1600" b="1" dirty="0" smtClean="0">
                <a:latin typeface="Courier New" pitchFamily="1" charset="0"/>
                <a:ea typeface="ＭＳ Ｐゴシック" pitchFamily="1" charset="-128"/>
              </a:rPr>
              <a:t>, </a:t>
            </a:r>
          </a:p>
          <a:p>
            <a:pPr>
              <a:lnSpc>
                <a:spcPct val="70000"/>
              </a:lnSpc>
              <a:spcBef>
                <a:spcPts val="0"/>
              </a:spcBef>
              <a:buFont typeface="Wingdings" pitchFamily="1" charset="2"/>
              <a:buNone/>
            </a:pPr>
            <a:r>
              <a:rPr lang="en-US" sz="1600" b="1" dirty="0">
                <a:latin typeface="Courier New" pitchFamily="1" charset="0"/>
                <a:ea typeface="ＭＳ Ｐゴシック" pitchFamily="1" charset="-128"/>
              </a:rPr>
              <a:t> </a:t>
            </a:r>
            <a:r>
              <a:rPr lang="en-US" sz="1600" b="1" dirty="0" smtClean="0">
                <a:latin typeface="Courier New" pitchFamily="1" charset="0"/>
                <a:ea typeface="ＭＳ Ｐゴシック" pitchFamily="1" charset="-128"/>
              </a:rPr>
              <a:t>     server, </a:t>
            </a:r>
            <a:r>
              <a:rPr lang="en-US" sz="1600" b="1" dirty="0" smtClean="0">
                <a:solidFill>
                  <a:srgbClr val="0000FF"/>
                </a:solidFill>
                <a:latin typeface="Courier New" pitchFamily="1" charset="0"/>
                <a:ea typeface="ＭＳ Ｐゴシック" pitchFamily="1" charset="-128"/>
              </a:rPr>
              <a:t>MPI_COMM_WORLD</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printf</a:t>
            </a:r>
            <a:r>
              <a:rPr lang="en-US" sz="1600" b="1" dirty="0" smtClean="0">
                <a:latin typeface="Courier New" pitchFamily="1" charset="0"/>
                <a:ea typeface="ＭＳ Ｐゴシック" pitchFamily="1" charset="-128"/>
              </a:rPr>
              <a:t>("%d: reduce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 = %d\n",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a:latin typeface="Courier New" pitchFamily="1" charset="0"/>
                <a:ea typeface="ＭＳ Ｐゴシック" pitchFamily="1" charset="-128"/>
              </a:rPr>
              <a:t> </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FF"/>
                </a:solidFill>
                <a:latin typeface="Courier New" pitchFamily="1" charset="0"/>
                <a:ea typeface="ＭＳ Ｐゴシック" pitchFamily="1" charset="-128"/>
              </a:rPr>
              <a:t>MPI_Allreduce</a:t>
            </a:r>
            <a:r>
              <a:rPr lang="en-US" sz="1600" b="1" dirty="0" smtClean="0">
                <a:latin typeface="Courier New" pitchFamily="1" charset="0"/>
                <a:ea typeface="ＭＳ Ｐゴシック" pitchFamily="1" charset="-128"/>
              </a:rPr>
              <a:t>(&amp;value, &amp;</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 1, </a:t>
            </a:r>
            <a:r>
              <a:rPr lang="en-US" sz="1600" b="1" dirty="0" smtClean="0">
                <a:solidFill>
                  <a:srgbClr val="0000FF"/>
                </a:solidFill>
                <a:latin typeface="Courier New" pitchFamily="1" charset="0"/>
                <a:ea typeface="ＭＳ Ｐゴシック" pitchFamily="1" charset="-128"/>
              </a:rPr>
              <a:t>MPI_FLOAT</a:t>
            </a:r>
            <a:r>
              <a:rPr lang="en-US" sz="1600" b="1" dirty="0" smtClean="0">
                <a:latin typeface="Courier New" pitchFamily="1" charset="0"/>
                <a:ea typeface="ＭＳ Ｐゴシック" pitchFamily="1" charset="-128"/>
              </a:rPr>
              <a:t>, </a:t>
            </a:r>
            <a:r>
              <a:rPr lang="en-US" sz="1600" b="1" dirty="0" smtClean="0">
                <a:solidFill>
                  <a:srgbClr val="0000FF"/>
                </a:solidFill>
                <a:latin typeface="Courier New" pitchFamily="1" charset="0"/>
                <a:ea typeface="ＭＳ Ｐゴシック" pitchFamily="1" charset="-128"/>
              </a:rPr>
              <a:t>MPI_SUM</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a:solidFill>
                  <a:srgbClr val="0000FF"/>
                </a:solidFill>
                <a:latin typeface="Courier New" pitchFamily="1" charset="0"/>
                <a:ea typeface="ＭＳ Ｐゴシック" pitchFamily="1" charset="-128"/>
              </a:rPr>
              <a:t> </a:t>
            </a:r>
            <a:r>
              <a:rPr lang="en-US" sz="1600" b="1" dirty="0" smtClean="0">
                <a:solidFill>
                  <a:srgbClr val="0000FF"/>
                </a:solidFill>
                <a:latin typeface="Courier New" pitchFamily="1" charset="0"/>
                <a:ea typeface="ＭＳ Ｐゴシック" pitchFamily="1" charset="-128"/>
              </a:rPr>
              <a:t>             MPI_COMM_WORLD</a:t>
            </a:r>
            <a:r>
              <a:rPr lang="en-US" sz="1600" b="1" dirty="0" smtClean="0">
                <a:latin typeface="Courier New" pitchFamily="1" charset="0"/>
                <a:ea typeface="ＭＳ Ｐゴシック" pitchFamily="1" charset="-128"/>
              </a:rPr>
              <a:t>);</a:t>
            </a:r>
          </a:p>
          <a:p>
            <a:pPr>
              <a:lnSpc>
                <a:spcPct val="8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printf</a:t>
            </a:r>
            <a:r>
              <a:rPr lang="en-US" sz="1600" b="1" dirty="0" smtClean="0">
                <a:latin typeface="Courier New" pitchFamily="1" charset="0"/>
                <a:ea typeface="ＭＳ Ｐゴシック" pitchFamily="1" charset="-128"/>
              </a:rPr>
              <a:t>("%d: </a:t>
            </a:r>
            <a:r>
              <a:rPr lang="en-US" sz="1600" b="1" dirty="0" err="1" smtClean="0">
                <a:latin typeface="Courier New" pitchFamily="1" charset="0"/>
                <a:ea typeface="ＭＳ Ｐゴシック" pitchFamily="1" charset="-128"/>
              </a:rPr>
              <a:t>allreduce</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 = %d\n",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value_sum</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 = </a:t>
            </a:r>
            <a:r>
              <a:rPr lang="en-US" sz="1600" b="1" dirty="0" err="1" smtClean="0">
                <a:solidFill>
                  <a:srgbClr val="0000FF"/>
                </a:solidFill>
                <a:latin typeface="Courier New" pitchFamily="1" charset="0"/>
                <a:ea typeface="ＭＳ Ｐゴシック" pitchFamily="1" charset="-128"/>
              </a:rPr>
              <a:t>MPI_Finalize</a:t>
            </a:r>
            <a:r>
              <a:rPr lang="en-US" sz="1600" b="1" dirty="0" smtClean="0">
                <a:latin typeface="Courier New" pitchFamily="1" charset="0"/>
                <a:ea typeface="ＭＳ Ｐゴシック" pitchFamily="1" charset="-128"/>
              </a:rPr>
              <a:t>();</a:t>
            </a:r>
          </a:p>
          <a:p>
            <a:pPr>
              <a:lnSpc>
                <a:spcPct val="70000"/>
              </a:lnSpc>
              <a:spcBef>
                <a:spcPts val="0"/>
              </a:spcBef>
              <a:buFont typeface="Wingdings" pitchFamily="1" charset="2"/>
              <a:buNone/>
            </a:pPr>
            <a:r>
              <a:rPr lang="en-US" sz="1600" b="1" dirty="0" smtClean="0">
                <a:latin typeface="Courier New" pitchFamily="1" charset="0"/>
                <a:ea typeface="ＭＳ Ｐゴシック" pitchFamily="1" charset="-128"/>
              </a:rPr>
              <a:t>} /* main */</a:t>
            </a:r>
          </a:p>
        </p:txBody>
      </p:sp>
      <p:sp>
        <p:nvSpPr>
          <p:cNvPr id="1024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2405" name="Slide Number Placeholder 4"/>
          <p:cNvSpPr>
            <a:spLocks noGrp="1"/>
          </p:cNvSpPr>
          <p:nvPr>
            <p:ph type="sldNum" sz="quarter" idx="11"/>
          </p:nvPr>
        </p:nvSpPr>
        <p:spPr>
          <a:noFill/>
        </p:spPr>
        <p:txBody>
          <a:bodyPr/>
          <a:lstStyle/>
          <a:p>
            <a:fld id="{FF3952F1-56BA-4ADE-823B-947016628FC1}" type="slidenum">
              <a:rPr lang="en-US"/>
              <a:pPr/>
              <a:t>67</a:t>
            </a:fld>
            <a:endParaRPr lang="en-US"/>
          </a:p>
        </p:txBody>
      </p:sp>
    </p:spTree>
    <p:custDataLst>
      <p:tags r:id="rId1"/>
    </p:custDataLst>
    <p:extLst>
      <p:ext uri="{BB962C8B-B14F-4D97-AF65-F5344CB8AC3E}">
        <p14:creationId xmlns:p14="http://schemas.microsoft.com/office/powerpoint/2010/main" val="25316787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103427" name="Rectangle 3"/>
          <p:cNvSpPr>
            <a:spLocks noGrp="1" noChangeArrowheads="1"/>
          </p:cNvSpPr>
          <p:nvPr>
            <p:ph idx="1"/>
          </p:nvPr>
        </p:nvSpPr>
        <p:spPr/>
        <p:txBody>
          <a:bodyPr/>
          <a:lstStyle/>
          <a:p>
            <a:pPr>
              <a:buFont typeface="Wingdings" pitchFamily="1" charset="2"/>
              <a:buNone/>
            </a:pPr>
            <a:r>
              <a:rPr lang="en-US" sz="2000" b="1" dirty="0" smtClean="0">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mpicc</a:t>
            </a:r>
            <a:r>
              <a:rPr lang="en-US" sz="2000" b="1" dirty="0" smtClean="0">
                <a:latin typeface="Courier New" pitchFamily="1" charset="0"/>
                <a:ea typeface="ＭＳ Ｐゴシック" pitchFamily="1" charset="-128"/>
              </a:rPr>
              <a:t> -o reduce </a:t>
            </a:r>
            <a:r>
              <a:rPr lang="en-US" sz="2000" b="1" dirty="0" err="1" smtClean="0">
                <a:latin typeface="Courier New" pitchFamily="1" charset="0"/>
                <a:ea typeface="ＭＳ Ｐゴシック" pitchFamily="1" charset="-128"/>
              </a:rPr>
              <a:t>reduce.c</a:t>
            </a:r>
            <a:endParaRPr lang="en-US" sz="2000" b="1" dirty="0" smtClean="0">
              <a:solidFill>
                <a:srgbClr val="0000CC"/>
              </a:solidFill>
              <a:latin typeface="Courier New" pitchFamily="1" charset="0"/>
              <a:ea typeface="ＭＳ Ｐゴシック" pitchFamily="1" charset="-128"/>
            </a:endParaRPr>
          </a:p>
          <a:p>
            <a:pPr>
              <a:buFont typeface="Wingdings" pitchFamily="1" charset="2"/>
              <a:buNone/>
            </a:pPr>
            <a:r>
              <a:rPr lang="en-US" sz="2000" b="1" dirty="0" smtClean="0">
                <a:latin typeface="Courier New" pitchFamily="1" charset="0"/>
                <a:ea typeface="ＭＳ Ｐゴシック" pitchFamily="1" charset="-128"/>
              </a:rPr>
              <a:t>%</a:t>
            </a:r>
            <a:r>
              <a:rPr lang="en-US" sz="2000" b="1" dirty="0" smtClean="0">
                <a:solidFill>
                  <a:srgbClr val="0000CC"/>
                </a:solidFill>
                <a:latin typeface="Courier New" pitchFamily="1" charset="0"/>
                <a:ea typeface="ＭＳ Ｐゴシック" pitchFamily="1" charset="-128"/>
              </a:rPr>
              <a:t> </a:t>
            </a:r>
            <a:r>
              <a:rPr lang="en-US" sz="2000" b="1" dirty="0" err="1" smtClean="0">
                <a:solidFill>
                  <a:srgbClr val="0000CC"/>
                </a:solidFill>
                <a:latin typeface="Courier New" pitchFamily="1" charset="0"/>
                <a:ea typeface="ＭＳ Ｐゴシック" pitchFamily="1" charset="-128"/>
              </a:rPr>
              <a:t>mpirun</a:t>
            </a:r>
            <a:r>
              <a:rPr lang="en-US" sz="2000" b="1" dirty="0" smtClean="0">
                <a:latin typeface="Courier New" pitchFamily="1" charset="0"/>
                <a:ea typeface="ＭＳ Ｐゴシック" pitchFamily="1" charset="-128"/>
              </a:rPr>
              <a:t> -np 4 reduce</a:t>
            </a:r>
          </a:p>
          <a:p>
            <a:pPr>
              <a:buFont typeface="Wingdings" pitchFamily="1" charset="2"/>
              <a:buNone/>
            </a:pPr>
            <a:r>
              <a:rPr lang="en-US" sz="2000" b="1" dirty="0" smtClean="0">
                <a:latin typeface="Courier New" pitchFamily="1" charset="0"/>
                <a:ea typeface="ＭＳ Ｐゴシック" pitchFamily="1" charset="-128"/>
              </a:rPr>
              <a:t>3: reduce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0</a:t>
            </a:r>
          </a:p>
          <a:p>
            <a:pPr>
              <a:buFont typeface="Wingdings" pitchFamily="1" charset="2"/>
              <a:buNone/>
            </a:pPr>
            <a:r>
              <a:rPr lang="en-US" sz="2000" b="1" dirty="0" smtClean="0">
                <a:latin typeface="Courier New" pitchFamily="1" charset="0"/>
                <a:ea typeface="ＭＳ Ｐゴシック" pitchFamily="1" charset="-128"/>
              </a:rPr>
              <a:t>1: reduce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0</a:t>
            </a:r>
          </a:p>
          <a:p>
            <a:pPr>
              <a:buNone/>
            </a:pPr>
            <a:r>
              <a:rPr lang="en-US" sz="2000" b="1" dirty="0" smtClean="0">
                <a:latin typeface="Courier New" pitchFamily="1" charset="0"/>
                <a:ea typeface="ＭＳ Ｐゴシック" pitchFamily="1" charset="-128"/>
              </a:rPr>
              <a:t>0: </a:t>
            </a:r>
            <a:r>
              <a:rPr lang="en-US" sz="2000" b="1" dirty="0">
                <a:latin typeface="Courier New" pitchFamily="1" charset="0"/>
                <a:ea typeface="ＭＳ Ｐゴシック" pitchFamily="1" charset="-128"/>
              </a:rPr>
              <a:t>reduce    </a:t>
            </a:r>
            <a:r>
              <a:rPr lang="en-US" sz="2000" b="1" dirty="0" err="1">
                <a:latin typeface="Courier New" pitchFamily="1" charset="0"/>
                <a:ea typeface="ＭＳ Ｐゴシック" pitchFamily="1" charset="-128"/>
              </a:rPr>
              <a:t>value_sum</a:t>
            </a:r>
            <a:r>
              <a:rPr lang="en-US" sz="2000" b="1" dirty="0">
                <a:latin typeface="Courier New" pitchFamily="1" charset="0"/>
                <a:ea typeface="ＭＳ Ｐゴシック" pitchFamily="1" charset="-128"/>
              </a:rPr>
              <a:t> </a:t>
            </a:r>
            <a:r>
              <a:rPr lang="en-US" sz="2000" b="1" dirty="0" smtClean="0">
                <a:latin typeface="Courier New" pitchFamily="1" charset="0"/>
                <a:ea typeface="ＭＳ Ｐゴシック" pitchFamily="1" charset="-128"/>
              </a:rPr>
              <a:t>= </a:t>
            </a:r>
            <a:r>
              <a:rPr lang="en-US" sz="2000" b="1" dirty="0">
                <a:latin typeface="Courier New" pitchFamily="1" charset="0"/>
                <a:ea typeface="ＭＳ Ｐゴシック" pitchFamily="1" charset="-128"/>
              </a:rPr>
              <a:t>24</a:t>
            </a:r>
          </a:p>
          <a:p>
            <a:pPr>
              <a:buFont typeface="Wingdings" pitchFamily="1" charset="2"/>
              <a:buNone/>
            </a:pPr>
            <a:r>
              <a:rPr lang="en-US" sz="2000" b="1" dirty="0" smtClean="0">
                <a:latin typeface="Courier New" pitchFamily="1" charset="0"/>
                <a:ea typeface="ＭＳ Ｐゴシック" pitchFamily="1" charset="-128"/>
              </a:rPr>
              <a:t>2: reduce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0</a:t>
            </a:r>
          </a:p>
          <a:p>
            <a:pPr>
              <a:buFont typeface="Wingdings" pitchFamily="1" charset="2"/>
              <a:buNone/>
            </a:pPr>
            <a:r>
              <a:rPr lang="en-US" sz="2000" b="1" dirty="0" smtClean="0">
                <a:latin typeface="Courier New" pitchFamily="1" charset="0"/>
                <a:ea typeface="ＭＳ Ｐゴシック" pitchFamily="1" charset="-128"/>
              </a:rPr>
              <a:t>0: </a:t>
            </a:r>
            <a:r>
              <a:rPr lang="en-US" sz="2000" b="1" dirty="0" err="1" smtClean="0">
                <a:latin typeface="Courier New" pitchFamily="1" charset="0"/>
                <a:ea typeface="ＭＳ Ｐゴシック" pitchFamily="1" charset="-128"/>
              </a:rPr>
              <a:t>allreduce</a:t>
            </a:r>
            <a:r>
              <a:rPr lang="en-US" sz="2000" b="1" dirty="0" smtClean="0">
                <a:latin typeface="Courier New" pitchFamily="1" charset="0"/>
                <a:ea typeface="ＭＳ Ｐゴシック" pitchFamily="1" charset="-128"/>
              </a:rPr>
              <a:t>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24</a:t>
            </a:r>
          </a:p>
          <a:p>
            <a:pPr>
              <a:buFont typeface="Wingdings" pitchFamily="1" charset="2"/>
              <a:buNone/>
            </a:pPr>
            <a:r>
              <a:rPr lang="en-US" sz="2000" b="1" dirty="0" smtClean="0">
                <a:latin typeface="Courier New" pitchFamily="1" charset="0"/>
                <a:ea typeface="ＭＳ Ｐゴシック" pitchFamily="1" charset="-128"/>
              </a:rPr>
              <a:t>1: </a:t>
            </a:r>
            <a:r>
              <a:rPr lang="en-US" sz="2000" b="1" dirty="0" err="1" smtClean="0">
                <a:latin typeface="Courier New" pitchFamily="1" charset="0"/>
                <a:ea typeface="ＭＳ Ｐゴシック" pitchFamily="1" charset="-128"/>
              </a:rPr>
              <a:t>allreduce</a:t>
            </a:r>
            <a:r>
              <a:rPr lang="en-US" sz="2000" b="1" dirty="0" smtClean="0">
                <a:latin typeface="Courier New" pitchFamily="1" charset="0"/>
                <a:ea typeface="ＭＳ Ｐゴシック" pitchFamily="1" charset="-128"/>
              </a:rPr>
              <a:t>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24</a:t>
            </a:r>
          </a:p>
          <a:p>
            <a:pPr>
              <a:buFont typeface="Wingdings" pitchFamily="1" charset="2"/>
              <a:buNone/>
            </a:pPr>
            <a:r>
              <a:rPr lang="en-US" sz="2000" b="1" dirty="0" smtClean="0">
                <a:latin typeface="Courier New" pitchFamily="1" charset="0"/>
                <a:ea typeface="ＭＳ Ｐゴシック" pitchFamily="1" charset="-128"/>
              </a:rPr>
              <a:t>2: </a:t>
            </a:r>
            <a:r>
              <a:rPr lang="en-US" sz="2000" b="1" dirty="0" err="1" smtClean="0">
                <a:latin typeface="Courier New" pitchFamily="1" charset="0"/>
                <a:ea typeface="ＭＳ Ｐゴシック" pitchFamily="1" charset="-128"/>
              </a:rPr>
              <a:t>allreduce</a:t>
            </a:r>
            <a:r>
              <a:rPr lang="en-US" sz="2000" b="1" dirty="0" smtClean="0">
                <a:latin typeface="Courier New" pitchFamily="1" charset="0"/>
                <a:ea typeface="ＭＳ Ｐゴシック" pitchFamily="1" charset="-128"/>
              </a:rPr>
              <a:t>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24</a:t>
            </a:r>
          </a:p>
          <a:p>
            <a:pPr>
              <a:buFont typeface="Wingdings" pitchFamily="1" charset="2"/>
              <a:buNone/>
            </a:pPr>
            <a:r>
              <a:rPr lang="en-US" sz="2000" b="1" dirty="0" smtClean="0">
                <a:latin typeface="Courier New" pitchFamily="1" charset="0"/>
                <a:ea typeface="ＭＳ Ｐゴシック" pitchFamily="1" charset="-128"/>
              </a:rPr>
              <a:t>3: </a:t>
            </a:r>
            <a:r>
              <a:rPr lang="en-US" sz="2000" b="1" dirty="0" err="1" smtClean="0">
                <a:latin typeface="Courier New" pitchFamily="1" charset="0"/>
                <a:ea typeface="ＭＳ Ｐゴシック" pitchFamily="1" charset="-128"/>
              </a:rPr>
              <a:t>allreduce</a:t>
            </a:r>
            <a:r>
              <a:rPr lang="en-US" sz="2000" b="1" dirty="0" smtClean="0">
                <a:latin typeface="Courier New" pitchFamily="1" charset="0"/>
                <a:ea typeface="ＭＳ Ｐゴシック" pitchFamily="1" charset="-128"/>
              </a:rPr>
              <a:t> </a:t>
            </a:r>
            <a:r>
              <a:rPr lang="en-US" sz="2000" b="1" dirty="0" err="1" smtClean="0">
                <a:latin typeface="Courier New" pitchFamily="1" charset="0"/>
                <a:ea typeface="ＭＳ Ｐゴシック" pitchFamily="1" charset="-128"/>
              </a:rPr>
              <a:t>value_sum</a:t>
            </a:r>
            <a:r>
              <a:rPr lang="en-US" sz="2000" b="1" dirty="0" smtClean="0">
                <a:latin typeface="Courier New" pitchFamily="1" charset="0"/>
                <a:ea typeface="ＭＳ Ｐゴシック" pitchFamily="1" charset="-128"/>
              </a:rPr>
              <a:t> = 24</a:t>
            </a:r>
          </a:p>
        </p:txBody>
      </p:sp>
      <p:sp>
        <p:nvSpPr>
          <p:cNvPr id="10342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3429" name="Slide Number Placeholder 4"/>
          <p:cNvSpPr>
            <a:spLocks noGrp="1"/>
          </p:cNvSpPr>
          <p:nvPr>
            <p:ph type="sldNum" sz="quarter" idx="11"/>
          </p:nvPr>
        </p:nvSpPr>
        <p:spPr>
          <a:noFill/>
        </p:spPr>
        <p:txBody>
          <a:bodyPr/>
          <a:lstStyle/>
          <a:p>
            <a:fld id="{44A30E30-8FF1-421B-B420-38811A37DDEC}" type="slidenum">
              <a:rPr lang="en-US"/>
              <a:pPr/>
              <a:t>68</a:t>
            </a:fld>
            <a:endParaRPr lang="en-US"/>
          </a:p>
        </p:txBody>
      </p:sp>
    </p:spTree>
    <p:custDataLst>
      <p:tags r:id="rId1"/>
    </p:custDataLst>
    <p:extLst>
      <p:ext uri="{BB962C8B-B14F-4D97-AF65-F5344CB8AC3E}">
        <p14:creationId xmlns:p14="http://schemas.microsoft.com/office/powerpoint/2010/main" val="225905976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mtClean="0">
                <a:ea typeface="ＭＳ Ｐゴシック" pitchFamily="1" charset="-128"/>
              </a:rPr>
              <a:t>Why Two Reduction Routines?</a:t>
            </a:r>
          </a:p>
        </p:txBody>
      </p:sp>
      <p:sp>
        <p:nvSpPr>
          <p:cNvPr id="104451"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MPI has two reduction routines because of the high cost of each communication.</a:t>
            </a:r>
          </a:p>
          <a:p>
            <a:pPr>
              <a:buFont typeface="Wingdings" pitchFamily="1" charset="2"/>
              <a:buNone/>
            </a:pPr>
            <a:r>
              <a:rPr lang="en-US" smtClean="0">
                <a:ea typeface="ＭＳ Ｐゴシック" pitchFamily="1" charset="-128"/>
              </a:rPr>
              <a:t>If only one process needs the result, then it doesn’t make sense to pay the cost of sending the result to all processes.</a:t>
            </a:r>
          </a:p>
          <a:p>
            <a:pPr>
              <a:buFont typeface="Wingdings" pitchFamily="1" charset="2"/>
              <a:buNone/>
            </a:pPr>
            <a:r>
              <a:rPr lang="en-US" smtClean="0">
                <a:ea typeface="ＭＳ Ｐゴシック" pitchFamily="1" charset="-128"/>
              </a:rPr>
              <a:t>But if all processes need the result, then it may be cheaper to reduce to all processes than to reduce to a single process and then broadcast to all.</a:t>
            </a:r>
          </a:p>
        </p:txBody>
      </p:sp>
      <p:sp>
        <p:nvSpPr>
          <p:cNvPr id="10445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4453" name="Slide Number Placeholder 4"/>
          <p:cNvSpPr>
            <a:spLocks noGrp="1"/>
          </p:cNvSpPr>
          <p:nvPr>
            <p:ph type="sldNum" sz="quarter" idx="11"/>
          </p:nvPr>
        </p:nvSpPr>
        <p:spPr>
          <a:noFill/>
        </p:spPr>
        <p:txBody>
          <a:bodyPr/>
          <a:lstStyle/>
          <a:p>
            <a:fld id="{85044C70-D1D8-4D97-B1C9-89858A5ABC4B}" type="slidenum">
              <a:rPr lang="en-US"/>
              <a:pPr/>
              <a:t>69</a:t>
            </a:fld>
            <a:endParaRPr lang="en-US"/>
          </a:p>
        </p:txBody>
      </p:sp>
    </p:spTree>
    <p:custDataLst>
      <p:tags r:id="rId1"/>
    </p:custDataLst>
    <p:extLst>
      <p:ext uri="{BB962C8B-B14F-4D97-AF65-F5344CB8AC3E}">
        <p14:creationId xmlns:p14="http://schemas.microsoft.com/office/powerpoint/2010/main" val="3251851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B3789806-1AB3-4CA1-B47B-AA81C5B4CD22}" type="slidenum">
              <a:rPr lang="en-US"/>
              <a:pPr/>
              <a:t>7</a:t>
            </a:fld>
            <a:endParaRPr lang="en-US"/>
          </a:p>
        </p:txBody>
      </p:sp>
      <p:sp>
        <p:nvSpPr>
          <p:cNvPr id="464898" name="Rectangle 2"/>
          <p:cNvSpPr>
            <a:spLocks noGrp="1" noChangeArrowheads="1"/>
          </p:cNvSpPr>
          <p:nvPr>
            <p:ph type="title"/>
          </p:nvPr>
        </p:nvSpPr>
        <p:spPr/>
        <p:txBody>
          <a:bodyPr/>
          <a:lstStyle/>
          <a:p>
            <a:r>
              <a:rPr lang="en-US" sz="3600" dirty="0"/>
              <a:t>H.323 (</a:t>
            </a:r>
            <a:r>
              <a:rPr lang="en-US" sz="3600" dirty="0" err="1"/>
              <a:t>Polycom</a:t>
            </a:r>
            <a:r>
              <a:rPr lang="en-US" sz="3600" dirty="0"/>
              <a:t> </a:t>
            </a:r>
            <a:r>
              <a:rPr lang="en-US" sz="3600" dirty="0" err="1"/>
              <a:t>etc</a:t>
            </a:r>
            <a:r>
              <a:rPr lang="en-US" sz="3600" dirty="0" smtClean="0"/>
              <a:t>) #2</a:t>
            </a:r>
            <a:endParaRPr lang="en-US" sz="3600" dirty="0"/>
          </a:p>
        </p:txBody>
      </p:sp>
      <p:sp>
        <p:nvSpPr>
          <p:cNvPr id="464899" name="Rectangle 3"/>
          <p:cNvSpPr>
            <a:spLocks noGrp="1" noChangeArrowheads="1"/>
          </p:cNvSpPr>
          <p:nvPr>
            <p:ph type="body" idx="1"/>
          </p:nvPr>
        </p:nvSpPr>
        <p:spPr>
          <a:xfrm>
            <a:off x="457200" y="1371600"/>
            <a:ext cx="8229600" cy="4648200"/>
          </a:xfrm>
        </p:spPr>
        <p:txBody>
          <a:bodyPr/>
          <a:lstStyle/>
          <a:p>
            <a:pPr>
              <a:buFont typeface="Wingdings" pitchFamily="2" charset="2"/>
              <a:buNone/>
            </a:pPr>
            <a:r>
              <a:rPr lang="en-US" dirty="0"/>
              <a:t>If you want to use H.323 videoconferencing – for example, </a:t>
            </a:r>
            <a:r>
              <a:rPr lang="en-US" dirty="0" err="1"/>
              <a:t>Polycom</a:t>
            </a:r>
            <a:r>
              <a:rPr lang="en-US" dirty="0"/>
              <a:t> – </a:t>
            </a:r>
            <a:r>
              <a:rPr lang="en-US" dirty="0" smtClean="0"/>
              <a:t>then:</a:t>
            </a:r>
          </a:p>
          <a:p>
            <a:r>
              <a:rPr lang="en-US" dirty="0" smtClean="0"/>
              <a:t>If you ARE already registered with the </a:t>
            </a:r>
            <a:r>
              <a:rPr lang="en-US" dirty="0" err="1" smtClean="0"/>
              <a:t>OneNet</a:t>
            </a:r>
            <a:r>
              <a:rPr lang="en-US" dirty="0" smtClean="0"/>
              <a:t> gatekeeper (most institutions aren’t), dial:</a:t>
            </a:r>
          </a:p>
          <a:p>
            <a:pPr marL="0" indent="0">
              <a:buNone/>
            </a:pPr>
            <a:r>
              <a:rPr lang="en-US" dirty="0"/>
              <a:t>	</a:t>
            </a:r>
            <a:r>
              <a:rPr lang="en-US" b="1" dirty="0" smtClean="0">
                <a:latin typeface="Courier New" pitchFamily="49" charset="0"/>
                <a:cs typeface="Courier New" pitchFamily="49" charset="0"/>
              </a:rPr>
              <a:t>2500409</a:t>
            </a:r>
          </a:p>
          <a:p>
            <a:pPr>
              <a:buFont typeface="Wingdings" pitchFamily="2" charset="2"/>
              <a:buNone/>
            </a:pPr>
            <a:r>
              <a:rPr lang="en-US" dirty="0" smtClean="0"/>
              <a:t>Many thanks to James Deaton, Skyler Donahue, Jeremy Wright and Steven Haldeman of </a:t>
            </a:r>
            <a:r>
              <a:rPr lang="en-US" dirty="0" err="1" smtClean="0"/>
              <a:t>OneNet</a:t>
            </a:r>
            <a:r>
              <a:rPr lang="en-US" dirty="0" smtClean="0"/>
              <a:t> for providing this.</a:t>
            </a:r>
          </a:p>
          <a:p>
            <a:pPr>
              <a:buFont typeface="Wingdings" pitchFamily="2" charset="2"/>
              <a:buNone/>
            </a:pPr>
            <a:endParaRPr lang="en-US" dirty="0"/>
          </a:p>
          <a:p>
            <a:pPr>
              <a:buFont typeface="Wingdings" pitchFamily="2" charset="2"/>
              <a:buNone/>
            </a:pPr>
            <a:r>
              <a:rPr lang="en-US" b="1" dirty="0" smtClean="0"/>
              <a:t>PLEASE MUTE YOURSELF.</a:t>
            </a:r>
            <a:endParaRPr lang="en-US" b="1" dirty="0"/>
          </a:p>
        </p:txBody>
      </p:sp>
    </p:spTree>
    <p:extLst>
      <p:ext uri="{BB962C8B-B14F-4D97-AF65-F5344CB8AC3E}">
        <p14:creationId xmlns:p14="http://schemas.microsoft.com/office/powerpoint/2010/main" val="6550561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ea typeface="ＭＳ Ｐゴシック" pitchFamily="1" charset="-128"/>
              </a:rPr>
              <a:t>Non-blocking Communication</a:t>
            </a:r>
          </a:p>
        </p:txBody>
      </p:sp>
      <p:sp>
        <p:nvSpPr>
          <p:cNvPr id="10547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MPI allows a process to start a send, then go on and do work while the message is in transit.</a:t>
            </a:r>
          </a:p>
          <a:p>
            <a:pPr>
              <a:buFont typeface="Wingdings" pitchFamily="1" charset="2"/>
              <a:buNone/>
            </a:pPr>
            <a:r>
              <a:rPr lang="en-US" smtClean="0">
                <a:ea typeface="ＭＳ Ｐゴシック" pitchFamily="1" charset="-128"/>
              </a:rPr>
              <a:t>This is called </a:t>
            </a:r>
            <a:r>
              <a:rPr lang="en-US" b="1" i="1" u="sng" smtClean="0">
                <a:ea typeface="ＭＳ Ｐゴシック" pitchFamily="1" charset="-128"/>
              </a:rPr>
              <a:t>non-blocking</a:t>
            </a:r>
            <a:r>
              <a:rPr lang="en-US" smtClean="0">
                <a:ea typeface="ＭＳ Ｐゴシック" pitchFamily="1" charset="-128"/>
              </a:rPr>
              <a:t> or </a:t>
            </a:r>
            <a:r>
              <a:rPr lang="en-US" b="1" i="1" u="sng" smtClean="0">
                <a:ea typeface="ＭＳ Ｐゴシック" pitchFamily="1" charset="-128"/>
              </a:rPr>
              <a:t>immediate</a:t>
            </a:r>
            <a:r>
              <a:rPr lang="en-US" smtClean="0">
                <a:ea typeface="ＭＳ Ｐゴシック" pitchFamily="1" charset="-128"/>
              </a:rPr>
              <a:t> communication.</a:t>
            </a:r>
          </a:p>
          <a:p>
            <a:pPr>
              <a:buFont typeface="Wingdings" pitchFamily="1" charset="2"/>
              <a:buNone/>
            </a:pPr>
            <a:r>
              <a:rPr lang="en-US" smtClean="0">
                <a:ea typeface="ＭＳ Ｐゴシック" pitchFamily="1" charset="-128"/>
              </a:rPr>
              <a:t>Here, “immediate” refers to the fact that the call to the MPI routine returns immediately rather than waiting for the communication to complete.</a:t>
            </a:r>
          </a:p>
        </p:txBody>
      </p:sp>
      <p:sp>
        <p:nvSpPr>
          <p:cNvPr id="10547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5477" name="Slide Number Placeholder 4"/>
          <p:cNvSpPr>
            <a:spLocks noGrp="1"/>
          </p:cNvSpPr>
          <p:nvPr>
            <p:ph type="sldNum" sz="quarter" idx="11"/>
          </p:nvPr>
        </p:nvSpPr>
        <p:spPr>
          <a:noFill/>
        </p:spPr>
        <p:txBody>
          <a:bodyPr/>
          <a:lstStyle/>
          <a:p>
            <a:fld id="{38E5D7D8-F5B5-43E2-A46C-EBB2B2FE0D0B}" type="slidenum">
              <a:rPr lang="en-US"/>
              <a:pPr/>
              <a:t>70</a:t>
            </a:fld>
            <a:endParaRPr lang="en-US"/>
          </a:p>
        </p:txBody>
      </p:sp>
    </p:spTree>
    <p:custDataLst>
      <p:tags r:id="rId1"/>
    </p:custDataLst>
    <p:extLst>
      <p:ext uri="{BB962C8B-B14F-4D97-AF65-F5344CB8AC3E}">
        <p14:creationId xmlns:p14="http://schemas.microsoft.com/office/powerpoint/2010/main" val="33553991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smtClean="0">
                <a:ea typeface="ＭＳ Ｐゴシック" pitchFamily="1" charset="-128"/>
              </a:rPr>
              <a:t>Immediate Send</a:t>
            </a:r>
          </a:p>
        </p:txBody>
      </p:sp>
      <p:sp>
        <p:nvSpPr>
          <p:cNvPr id="106499" name="Rectangle 3"/>
          <p:cNvSpPr>
            <a:spLocks noGrp="1" noChangeArrowheads="1"/>
          </p:cNvSpPr>
          <p:nvPr>
            <p:ph idx="1"/>
          </p:nvPr>
        </p:nvSpPr>
        <p:spPr/>
        <p:txBody>
          <a:bodyPr/>
          <a:lstStyle/>
          <a:p>
            <a:pPr>
              <a:buFont typeface="Wingdings" pitchFamily="1" charset="2"/>
              <a:buNone/>
            </a:pP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MPI_Isend</a:t>
            </a:r>
            <a:r>
              <a:rPr lang="en-US" sz="2000" b="1" dirty="0" smtClean="0">
                <a:solidFill>
                  <a:srgbClr val="000000"/>
                </a:solidFill>
                <a:latin typeface="Courier New" pitchFamily="1" charset="0"/>
                <a:ea typeface="ＭＳ Ｐゴシック" pitchFamily="1" charset="-128"/>
              </a:rPr>
              <a:t>(array, size, </a:t>
            </a:r>
            <a:r>
              <a:rPr lang="en-US" sz="2000" b="1" dirty="0" smtClean="0">
                <a:solidFill>
                  <a:schemeClr val="folHlink"/>
                </a:solidFill>
                <a:latin typeface="Courier New" pitchFamily="1" charset="0"/>
                <a:ea typeface="ＭＳ Ｐゴシック" pitchFamily="1" charset="-128"/>
              </a:rPr>
              <a:t>MPI_FLOAT</a:t>
            </a:r>
            <a:r>
              <a:rPr lang="en-US" sz="2000" b="1" dirty="0" smtClean="0">
                <a:solidFill>
                  <a:srgbClr val="000000"/>
                </a:solidFill>
                <a:latin typeface="Courier New" pitchFamily="1" charset="0"/>
                <a:ea typeface="ＭＳ Ｐゴシック" pitchFamily="1" charset="-128"/>
              </a:rPr>
              <a:t>,</a:t>
            </a:r>
          </a:p>
          <a:p>
            <a:pPr>
              <a:buFont typeface="Wingdings" pitchFamily="1" charset="2"/>
              <a:buNone/>
            </a:pPr>
            <a:r>
              <a:rPr lang="en-US" sz="2000" b="1" dirty="0" smtClean="0">
                <a:solidFill>
                  <a:srgbClr val="000000"/>
                </a:solidFill>
                <a:latin typeface="Courier New" pitchFamily="1" charset="0"/>
                <a:ea typeface="ＭＳ Ｐゴシック" pitchFamily="1" charset="-128"/>
              </a:rPr>
              <a:t>        destination, tag, communicator, &amp;request);</a:t>
            </a:r>
          </a:p>
          <a:p>
            <a:pPr>
              <a:buFont typeface="Wingdings" pitchFamily="1" charset="2"/>
              <a:buNone/>
            </a:pPr>
            <a:r>
              <a:rPr lang="en-US" dirty="0" smtClean="0">
                <a:ea typeface="ＭＳ Ｐゴシック" pitchFamily="1" charset="-128"/>
              </a:rPr>
              <a:t>Likewise:</a:t>
            </a:r>
          </a:p>
          <a:p>
            <a:pPr>
              <a:buFont typeface="Wingdings" pitchFamily="1" charset="2"/>
              <a:buNone/>
            </a:pP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endParaRPr lang="en-US" sz="2800" dirty="0" smtClean="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MPI_Irecv</a:t>
            </a:r>
            <a:r>
              <a:rPr lang="en-US" sz="2000" b="1" dirty="0" smtClean="0">
                <a:solidFill>
                  <a:srgbClr val="000000"/>
                </a:solidFill>
                <a:latin typeface="Courier New" pitchFamily="1" charset="0"/>
                <a:ea typeface="ＭＳ Ｐゴシック" pitchFamily="1" charset="-128"/>
              </a:rPr>
              <a:t>(array, size, </a:t>
            </a:r>
            <a:r>
              <a:rPr lang="en-US" sz="2000" b="1" dirty="0" smtClean="0">
                <a:solidFill>
                  <a:schemeClr val="folHlink"/>
                </a:solidFill>
                <a:latin typeface="Courier New" pitchFamily="1" charset="0"/>
                <a:ea typeface="ＭＳ Ｐゴシック" pitchFamily="1" charset="-128"/>
              </a:rPr>
              <a:t>MPI_FLOAT</a:t>
            </a:r>
            <a:r>
              <a:rPr lang="en-US" sz="2000" b="1" dirty="0" smtClean="0">
                <a:solidFill>
                  <a:srgbClr val="000000"/>
                </a:solidFill>
                <a:latin typeface="Courier New" pitchFamily="1" charset="0"/>
                <a:ea typeface="ＭＳ Ｐゴシック" pitchFamily="1" charset="-128"/>
              </a:rPr>
              <a:t>,</a:t>
            </a:r>
          </a:p>
          <a:p>
            <a:pPr>
              <a:buFont typeface="Wingdings" pitchFamily="1" charset="2"/>
              <a:buNone/>
            </a:pPr>
            <a:r>
              <a:rPr lang="en-US" sz="2000" b="1" dirty="0" smtClean="0">
                <a:solidFill>
                  <a:srgbClr val="000000"/>
                </a:solidFill>
                <a:latin typeface="Courier New" pitchFamily="1" charset="0"/>
                <a:ea typeface="ＭＳ Ｐゴシック" pitchFamily="1" charset="-128"/>
              </a:rPr>
              <a:t>        source,      tag, communicator, &amp;request);</a:t>
            </a:r>
          </a:p>
          <a:p>
            <a:pPr>
              <a:buFont typeface="Wingdings" pitchFamily="1" charset="2"/>
              <a:buNone/>
            </a:pPr>
            <a:r>
              <a:rPr lang="en-US" dirty="0" smtClean="0">
                <a:ea typeface="ＭＳ Ｐゴシック" pitchFamily="1" charset="-128"/>
              </a:rPr>
              <a:t>This call starts the send/receive, but the send/receive won’t be complete until:</a:t>
            </a:r>
          </a:p>
          <a:p>
            <a:pPr>
              <a:buFont typeface="Wingdings" pitchFamily="1" charset="2"/>
              <a:buNone/>
            </a:pPr>
            <a:r>
              <a:rPr lang="en-US" sz="2000" b="1" dirty="0" err="1" smtClean="0">
                <a:solidFill>
                  <a:schemeClr val="folHlink"/>
                </a:solidFill>
                <a:latin typeface="Courier New" pitchFamily="1" charset="0"/>
                <a:ea typeface="ＭＳ Ｐゴシック" pitchFamily="1" charset="-128"/>
              </a:rPr>
              <a:t>MPI_Wait</a:t>
            </a:r>
            <a:r>
              <a:rPr lang="en-US" sz="2000" b="1" dirty="0" smtClean="0">
                <a:solidFill>
                  <a:srgbClr val="000000"/>
                </a:solidFill>
                <a:latin typeface="Courier New" pitchFamily="1" charset="0"/>
                <a:ea typeface="ＭＳ Ｐゴシック" pitchFamily="1" charset="-128"/>
              </a:rPr>
              <a:t>(request, status);</a:t>
            </a:r>
          </a:p>
          <a:p>
            <a:pPr>
              <a:buFont typeface="Wingdings" pitchFamily="1" charset="2"/>
              <a:buNone/>
            </a:pPr>
            <a:r>
              <a:rPr lang="en-US" dirty="0" smtClean="0">
                <a:ea typeface="ＭＳ Ｐゴシック" pitchFamily="1" charset="-128"/>
              </a:rPr>
              <a:t>What’s the advantage of this?</a:t>
            </a:r>
          </a:p>
        </p:txBody>
      </p:sp>
      <p:sp>
        <p:nvSpPr>
          <p:cNvPr id="10650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6501" name="Slide Number Placeholder 4"/>
          <p:cNvSpPr>
            <a:spLocks noGrp="1"/>
          </p:cNvSpPr>
          <p:nvPr>
            <p:ph type="sldNum" sz="quarter" idx="11"/>
          </p:nvPr>
        </p:nvSpPr>
        <p:spPr>
          <a:noFill/>
        </p:spPr>
        <p:txBody>
          <a:bodyPr/>
          <a:lstStyle/>
          <a:p>
            <a:fld id="{0B7B64F3-A2ED-4D66-8633-2A5B84366A96}" type="slidenum">
              <a:rPr lang="en-US"/>
              <a:pPr/>
              <a:t>71</a:t>
            </a:fld>
            <a:endParaRPr lang="en-US"/>
          </a:p>
        </p:txBody>
      </p:sp>
    </p:spTree>
    <p:custDataLst>
      <p:tags r:id="rId1"/>
    </p:custDataLst>
    <p:extLst>
      <p:ext uri="{BB962C8B-B14F-4D97-AF65-F5344CB8AC3E}">
        <p14:creationId xmlns:p14="http://schemas.microsoft.com/office/powerpoint/2010/main" val="187451715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ea typeface="ＭＳ Ｐゴシック" pitchFamily="1" charset="-128"/>
              </a:rPr>
              <a:t>Communication Hiding</a:t>
            </a:r>
          </a:p>
        </p:txBody>
      </p:sp>
      <p:sp>
        <p:nvSpPr>
          <p:cNvPr id="107523" name="Rectangle 3"/>
          <p:cNvSpPr>
            <a:spLocks noGrp="1" noChangeArrowheads="1"/>
          </p:cNvSpPr>
          <p:nvPr>
            <p:ph idx="1"/>
          </p:nvPr>
        </p:nvSpPr>
        <p:spPr>
          <a:xfrm>
            <a:off x="609600" y="1371600"/>
            <a:ext cx="7924800" cy="4576763"/>
          </a:xfrm>
        </p:spPr>
        <p:txBody>
          <a:bodyPr/>
          <a:lstStyle/>
          <a:p>
            <a:pPr>
              <a:buFont typeface="Wingdings" pitchFamily="1" charset="2"/>
              <a:buNone/>
            </a:pPr>
            <a:r>
              <a:rPr lang="en-US" smtClean="0">
                <a:ea typeface="ＭＳ Ｐゴシック" pitchFamily="1" charset="-128"/>
              </a:rPr>
              <a:t>In between the call to</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MPI_Isend</a:t>
            </a:r>
            <a:r>
              <a:rPr lang="en-US" b="1" smtClean="0">
                <a:solidFill>
                  <a:srgbClr val="000000"/>
                </a:solidFill>
                <a:latin typeface="Courier New" pitchFamily="1" charset="0"/>
                <a:ea typeface="ＭＳ Ｐゴシック" pitchFamily="1" charset="-128"/>
              </a:rPr>
              <a:t>/</a:t>
            </a:r>
            <a:r>
              <a:rPr lang="en-US" b="1" smtClean="0">
                <a:solidFill>
                  <a:schemeClr val="folHlink"/>
                </a:solidFill>
                <a:latin typeface="Courier New" pitchFamily="1" charset="0"/>
                <a:ea typeface="ＭＳ Ｐゴシック" pitchFamily="1" charset="-128"/>
              </a:rPr>
              <a:t>Irecv</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and the call to</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MPI_Wait</a:t>
            </a:r>
            <a:r>
              <a:rPr lang="en-US" smtClean="0">
                <a:ea typeface="ＭＳ Ｐゴシック" pitchFamily="1" charset="-128"/>
              </a:rPr>
              <a:t>, both processes can </a:t>
            </a:r>
            <a:r>
              <a:rPr lang="en-US" b="1" u="sng" smtClean="0">
                <a:solidFill>
                  <a:schemeClr val="folHlink"/>
                </a:solidFill>
                <a:ea typeface="ＭＳ Ｐゴシック" pitchFamily="1" charset="-128"/>
              </a:rPr>
              <a:t>do work</a:t>
            </a:r>
            <a:r>
              <a:rPr lang="en-US" smtClean="0">
                <a:ea typeface="ＭＳ Ｐゴシック" pitchFamily="1" charset="-128"/>
              </a:rPr>
              <a:t>!</a:t>
            </a:r>
          </a:p>
          <a:p>
            <a:pPr>
              <a:buFont typeface="Wingdings" pitchFamily="1" charset="2"/>
              <a:buNone/>
            </a:pPr>
            <a:r>
              <a:rPr lang="en-US" smtClean="0">
                <a:ea typeface="ＭＳ Ｐゴシック" pitchFamily="1" charset="-128"/>
              </a:rPr>
              <a:t>If that work takes at least as much time as the communication, then the cost of the communication is effectively zero, since the communication won’t affect how much work gets done.</a:t>
            </a:r>
          </a:p>
          <a:p>
            <a:pPr>
              <a:buFont typeface="Wingdings" pitchFamily="1" charset="2"/>
              <a:buNone/>
            </a:pPr>
            <a:r>
              <a:rPr lang="en-US" smtClean="0">
                <a:ea typeface="ＭＳ Ｐゴシック" pitchFamily="1" charset="-128"/>
              </a:rPr>
              <a:t>This is called </a:t>
            </a:r>
            <a:r>
              <a:rPr lang="en-US" b="1" i="1" u="sng" smtClean="0">
                <a:ea typeface="ＭＳ Ｐゴシック" pitchFamily="1" charset="-128"/>
              </a:rPr>
              <a:t>communication hiding</a:t>
            </a:r>
            <a:r>
              <a:rPr lang="en-US" smtClean="0">
                <a:ea typeface="ＭＳ Ｐゴシック" pitchFamily="1" charset="-128"/>
              </a:rPr>
              <a:t>.</a:t>
            </a:r>
          </a:p>
        </p:txBody>
      </p:sp>
      <p:sp>
        <p:nvSpPr>
          <p:cNvPr id="10752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7525" name="Slide Number Placeholder 4"/>
          <p:cNvSpPr>
            <a:spLocks noGrp="1"/>
          </p:cNvSpPr>
          <p:nvPr>
            <p:ph type="sldNum" sz="quarter" idx="11"/>
          </p:nvPr>
        </p:nvSpPr>
        <p:spPr>
          <a:noFill/>
        </p:spPr>
        <p:txBody>
          <a:bodyPr/>
          <a:lstStyle/>
          <a:p>
            <a:fld id="{37AE0E12-2D41-4D6C-9217-20A65FFBEDA3}" type="slidenum">
              <a:rPr lang="en-US"/>
              <a:pPr/>
              <a:t>72</a:t>
            </a:fld>
            <a:endParaRPr lang="en-US"/>
          </a:p>
        </p:txBody>
      </p:sp>
    </p:spTree>
    <p:custDataLst>
      <p:tags r:id="rId1"/>
    </p:custDataLst>
    <p:extLst>
      <p:ext uri="{BB962C8B-B14F-4D97-AF65-F5344CB8AC3E}">
        <p14:creationId xmlns:p14="http://schemas.microsoft.com/office/powerpoint/2010/main" val="24434305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ea typeface="ＭＳ Ｐゴシック" pitchFamily="1" charset="-128"/>
              </a:rPr>
              <a:t>Rule of Thumb for Hiding</a:t>
            </a:r>
          </a:p>
        </p:txBody>
      </p:sp>
      <p:sp>
        <p:nvSpPr>
          <p:cNvPr id="108547"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When you want to hide communication:</a:t>
            </a:r>
          </a:p>
          <a:p>
            <a:r>
              <a:rPr lang="en-US" smtClean="0">
                <a:ea typeface="ＭＳ Ｐゴシック" pitchFamily="1" charset="-128"/>
              </a:rPr>
              <a:t>as soon as you calculate the data, send it;</a:t>
            </a:r>
          </a:p>
          <a:p>
            <a:r>
              <a:rPr lang="en-US" smtClean="0">
                <a:ea typeface="ＭＳ Ｐゴシック" pitchFamily="1" charset="-128"/>
              </a:rPr>
              <a:t>don’t receive it until you need it.</a:t>
            </a:r>
          </a:p>
          <a:p>
            <a:pPr>
              <a:buFont typeface="Wingdings" pitchFamily="1" charset="2"/>
              <a:buNone/>
            </a:pPr>
            <a:r>
              <a:rPr lang="en-US" smtClean="0">
                <a:ea typeface="ＭＳ Ｐゴシック" pitchFamily="1" charset="-128"/>
              </a:rPr>
              <a:t>That way, the communication has the maximal amount of time to happen in </a:t>
            </a:r>
            <a:r>
              <a:rPr lang="en-US" b="1" i="1" u="sng" smtClean="0">
                <a:ea typeface="ＭＳ Ｐゴシック" pitchFamily="1" charset="-128"/>
              </a:rPr>
              <a:t>background</a:t>
            </a:r>
            <a:r>
              <a:rPr lang="en-US" smtClean="0">
                <a:ea typeface="ＭＳ Ｐゴシック" pitchFamily="1" charset="-128"/>
              </a:rPr>
              <a:t> (behind the scenes).</a:t>
            </a:r>
          </a:p>
        </p:txBody>
      </p:sp>
      <p:sp>
        <p:nvSpPr>
          <p:cNvPr id="10854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08549" name="Slide Number Placeholder 4"/>
          <p:cNvSpPr>
            <a:spLocks noGrp="1"/>
          </p:cNvSpPr>
          <p:nvPr>
            <p:ph type="sldNum" sz="quarter" idx="11"/>
          </p:nvPr>
        </p:nvSpPr>
        <p:spPr>
          <a:noFill/>
        </p:spPr>
        <p:txBody>
          <a:bodyPr/>
          <a:lstStyle/>
          <a:p>
            <a:fld id="{4BCE09F8-A2CC-443D-86A4-C8389679C6F1}" type="slidenum">
              <a:rPr lang="en-US"/>
              <a:pPr/>
              <a:t>73</a:t>
            </a:fld>
            <a:endParaRPr lang="en-US"/>
          </a:p>
        </p:txBody>
      </p:sp>
    </p:spTree>
    <p:custDataLst>
      <p:tags r:id="rId1"/>
    </p:custDataLst>
    <p:extLst>
      <p:ext uri="{BB962C8B-B14F-4D97-AF65-F5344CB8AC3E}">
        <p14:creationId xmlns:p14="http://schemas.microsoft.com/office/powerpoint/2010/main" val="143387022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effectLst>
                  <a:outerShdw blurRad="38100" dist="38100" dir="2700000" algn="tl">
                    <a:srgbClr val="000000">
                      <a:alpha val="43137"/>
                    </a:srgbClr>
                  </a:outerShdw>
                </a:effectLst>
              </a:rPr>
              <a:t>TENTATIVE</a:t>
            </a:r>
            <a:r>
              <a:rPr lang="en-US" dirty="0" smtClean="0">
                <a:effectLst>
                  <a:outerShdw blurRad="38100" dist="38100" dir="2700000" algn="tl">
                    <a:srgbClr val="000000">
                      <a:alpha val="43137"/>
                    </a:srgbClr>
                  </a:outerShdw>
                </a:effectLst>
              </a:rPr>
              <a:t> </a:t>
            </a:r>
            <a:r>
              <a:rPr lang="en-US" dirty="0" smtClean="0"/>
              <a:t>Schedule</a:t>
            </a:r>
            <a:endParaRPr lang="en-US" dirty="0"/>
          </a:p>
        </p:txBody>
      </p:sp>
      <p:sp>
        <p:nvSpPr>
          <p:cNvPr id="3" name="Content Placeholder 2"/>
          <p:cNvSpPr>
            <a:spLocks noGrp="1"/>
          </p:cNvSpPr>
          <p:nvPr>
            <p:ph idx="1"/>
          </p:nvPr>
        </p:nvSpPr>
        <p:spPr>
          <a:xfrm>
            <a:off x="609600" y="1371600"/>
            <a:ext cx="8001000" cy="4648200"/>
          </a:xfrm>
        </p:spPr>
        <p:txBody>
          <a:bodyPr/>
          <a:lstStyle/>
          <a:p>
            <a:pPr marL="0" indent="0">
              <a:spcBef>
                <a:spcPts val="0"/>
              </a:spcBef>
              <a:buNone/>
            </a:pPr>
            <a:r>
              <a:rPr lang="en-US" sz="2200" dirty="0"/>
              <a:t>Tue Jan </a:t>
            </a:r>
            <a:r>
              <a:rPr lang="en-US" sz="2200" dirty="0" smtClean="0"/>
              <a:t>20: Overview: </a:t>
            </a:r>
            <a:r>
              <a:rPr lang="en-US" sz="2200" dirty="0"/>
              <a:t>What the Heck is Supercomputing?</a:t>
            </a:r>
          </a:p>
          <a:p>
            <a:pPr marL="0" indent="0">
              <a:spcBef>
                <a:spcPts val="0"/>
              </a:spcBef>
              <a:buNone/>
            </a:pPr>
            <a:r>
              <a:rPr lang="en-US" sz="2200" dirty="0"/>
              <a:t>Tue </a:t>
            </a:r>
            <a:r>
              <a:rPr lang="en-US" sz="2200" dirty="0" smtClean="0"/>
              <a:t>Jan 27: </a:t>
            </a:r>
            <a:r>
              <a:rPr lang="en-US" sz="2200" dirty="0"/>
              <a:t>The Tyranny of the Storage Hierarchy</a:t>
            </a:r>
          </a:p>
          <a:p>
            <a:pPr marL="0" indent="0">
              <a:spcBef>
                <a:spcPts val="0"/>
              </a:spcBef>
              <a:buNone/>
            </a:pPr>
            <a:r>
              <a:rPr lang="en-US" sz="2200" dirty="0"/>
              <a:t>Tue Feb </a:t>
            </a:r>
            <a:r>
              <a:rPr lang="en-US" sz="2200" dirty="0" smtClean="0"/>
              <a:t>3: </a:t>
            </a:r>
            <a:r>
              <a:rPr lang="en-US" sz="2200" dirty="0"/>
              <a:t>Instruction Level Parallelism</a:t>
            </a:r>
          </a:p>
          <a:p>
            <a:pPr marL="0" indent="0">
              <a:spcBef>
                <a:spcPts val="0"/>
              </a:spcBef>
              <a:buNone/>
            </a:pPr>
            <a:r>
              <a:rPr lang="en-US" sz="2200" dirty="0"/>
              <a:t>Tue </a:t>
            </a:r>
            <a:r>
              <a:rPr lang="en-US" sz="2200" dirty="0" smtClean="0"/>
              <a:t>Feb 10: </a:t>
            </a:r>
            <a:r>
              <a:rPr lang="en-US" sz="2200" dirty="0"/>
              <a:t>Stupid Compiler Tricks</a:t>
            </a:r>
          </a:p>
          <a:p>
            <a:pPr marL="0" indent="0">
              <a:spcBef>
                <a:spcPts val="0"/>
              </a:spcBef>
              <a:buNone/>
            </a:pPr>
            <a:r>
              <a:rPr lang="en-US" sz="2200" dirty="0"/>
              <a:t>Tue Feb 17: Shared Memory Multithreading</a:t>
            </a:r>
          </a:p>
          <a:p>
            <a:pPr marL="0" indent="0">
              <a:spcBef>
                <a:spcPts val="0"/>
              </a:spcBef>
              <a:buNone/>
            </a:pPr>
            <a:r>
              <a:rPr lang="en-US" sz="2200" dirty="0" smtClean="0"/>
              <a:t>Tue March 3: </a:t>
            </a:r>
            <a:r>
              <a:rPr lang="en-US" sz="2200" dirty="0"/>
              <a:t>Distributed Multiprocessing</a:t>
            </a:r>
          </a:p>
          <a:p>
            <a:pPr marL="0" indent="0">
              <a:spcBef>
                <a:spcPts val="0"/>
              </a:spcBef>
              <a:buNone/>
            </a:pPr>
            <a:r>
              <a:rPr lang="en-US" sz="2200" dirty="0"/>
              <a:t>Tue March </a:t>
            </a:r>
            <a:r>
              <a:rPr lang="en-US" sz="2200" dirty="0" smtClean="0"/>
              <a:t>3: </a:t>
            </a:r>
            <a:r>
              <a:rPr lang="en-US" sz="2200" dirty="0"/>
              <a:t>Applications and Types of Parallelism</a:t>
            </a:r>
          </a:p>
          <a:p>
            <a:pPr marL="0" indent="0">
              <a:spcBef>
                <a:spcPts val="0"/>
              </a:spcBef>
              <a:buNone/>
            </a:pPr>
            <a:r>
              <a:rPr lang="en-US" sz="2200" dirty="0"/>
              <a:t>Tue March </a:t>
            </a:r>
            <a:r>
              <a:rPr lang="en-US" sz="2200" dirty="0" smtClean="0"/>
              <a:t>10: </a:t>
            </a:r>
            <a:r>
              <a:rPr lang="en-US" sz="2200" dirty="0"/>
              <a:t>Multicore Madness</a:t>
            </a:r>
          </a:p>
          <a:p>
            <a:pPr marL="0" indent="0">
              <a:spcBef>
                <a:spcPts val="0"/>
              </a:spcBef>
              <a:buNone/>
            </a:pPr>
            <a:r>
              <a:rPr lang="en-US" sz="2200" dirty="0"/>
              <a:t>Tue March </a:t>
            </a:r>
            <a:r>
              <a:rPr lang="en-US" sz="2200" dirty="0" smtClean="0"/>
              <a:t>17: </a:t>
            </a:r>
            <a:r>
              <a:rPr lang="en-US" sz="2200" b="1" dirty="0"/>
              <a:t>NO SESSION </a:t>
            </a:r>
            <a:r>
              <a:rPr lang="en-US" sz="2200" dirty="0"/>
              <a:t>(OU's Spring Break)</a:t>
            </a:r>
          </a:p>
          <a:p>
            <a:pPr marL="0" indent="0">
              <a:spcBef>
                <a:spcPts val="0"/>
              </a:spcBef>
              <a:buNone/>
            </a:pPr>
            <a:r>
              <a:rPr lang="en-US" sz="2200" dirty="0" smtClean="0"/>
              <a:t>Tue March 24: </a:t>
            </a:r>
            <a:r>
              <a:rPr lang="en-US" sz="2200" b="1" dirty="0" smtClean="0"/>
              <a:t>NO SESSION </a:t>
            </a:r>
            <a:r>
              <a:rPr lang="en-US" sz="2200" dirty="0" smtClean="0"/>
              <a:t>(Henry has a huge grant proposal due)</a:t>
            </a:r>
            <a:endParaRPr lang="en-US" sz="2200" dirty="0"/>
          </a:p>
          <a:p>
            <a:pPr marL="0" indent="0">
              <a:spcBef>
                <a:spcPts val="0"/>
              </a:spcBef>
              <a:buNone/>
            </a:pPr>
            <a:r>
              <a:rPr lang="en-US" sz="2200" dirty="0"/>
              <a:t>Tue March 31: High Throughput Computing</a:t>
            </a:r>
          </a:p>
          <a:p>
            <a:pPr marL="0" indent="0">
              <a:spcBef>
                <a:spcPts val="0"/>
              </a:spcBef>
              <a:buNone/>
            </a:pPr>
            <a:r>
              <a:rPr lang="en-US" sz="2200" dirty="0" smtClean="0"/>
              <a:t>Tue </a:t>
            </a:r>
            <a:r>
              <a:rPr lang="en-US" sz="2200" dirty="0"/>
              <a:t>Apr </a:t>
            </a:r>
            <a:r>
              <a:rPr lang="en-US" sz="2200" dirty="0" smtClean="0"/>
              <a:t>7: </a:t>
            </a:r>
            <a:r>
              <a:rPr lang="en-US" sz="2200" dirty="0"/>
              <a:t>GPGPU: Number Crunching in Your Graphics Card</a:t>
            </a:r>
          </a:p>
          <a:p>
            <a:pPr marL="0" indent="0">
              <a:spcBef>
                <a:spcPts val="0"/>
              </a:spcBef>
              <a:buNone/>
            </a:pPr>
            <a:r>
              <a:rPr lang="en-US" sz="2200" dirty="0"/>
              <a:t>Tue Apr </a:t>
            </a:r>
            <a:r>
              <a:rPr lang="en-US" sz="2200" dirty="0" smtClean="0"/>
              <a:t>14: </a:t>
            </a:r>
            <a:r>
              <a:rPr lang="en-US" sz="2200" dirty="0"/>
              <a:t>Grab Bag: Scientific Libraries, I/O Libraries, </a:t>
            </a:r>
            <a:r>
              <a:rPr lang="en-US" sz="2200" dirty="0" smtClean="0"/>
              <a:t>Visualization</a:t>
            </a:r>
            <a:endParaRPr lang="en-US" sz="2200" dirty="0"/>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74</a:t>
            </a:fld>
            <a:endParaRPr lang="en-US"/>
          </a:p>
        </p:txBody>
      </p:sp>
    </p:spTree>
    <p:extLst>
      <p:ext uri="{BB962C8B-B14F-4D97-AF65-F5344CB8AC3E}">
        <p14:creationId xmlns:p14="http://schemas.microsoft.com/office/powerpoint/2010/main" val="197161796"/>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63FE677A-EF37-4970-9B49-8180FA10AF29}" type="slidenum">
              <a:rPr lang="en-US"/>
              <a:pPr/>
              <a:t>75</a:t>
            </a:fld>
            <a:endParaRPr lang="en-US"/>
          </a:p>
        </p:txBody>
      </p:sp>
      <p:sp>
        <p:nvSpPr>
          <p:cNvPr id="468994" name="Rectangle 2"/>
          <p:cNvSpPr>
            <a:spLocks noGrp="1" noChangeArrowheads="1"/>
          </p:cNvSpPr>
          <p:nvPr>
            <p:ph type="title"/>
          </p:nvPr>
        </p:nvSpPr>
        <p:spPr/>
        <p:txBody>
          <a:bodyPr/>
          <a:lstStyle/>
          <a:p>
            <a:r>
              <a:rPr lang="en-US" sz="3600" dirty="0"/>
              <a:t>Thanks for helping!</a:t>
            </a:r>
          </a:p>
        </p:txBody>
      </p:sp>
      <p:sp>
        <p:nvSpPr>
          <p:cNvPr id="468995" name="Rectangle 3"/>
          <p:cNvSpPr>
            <a:spLocks noGrp="1" noChangeArrowheads="1"/>
          </p:cNvSpPr>
          <p:nvPr>
            <p:ph type="body" idx="1"/>
          </p:nvPr>
        </p:nvSpPr>
        <p:spPr/>
        <p:txBody>
          <a:bodyPr/>
          <a:lstStyle/>
          <a:p>
            <a:pPr>
              <a:lnSpc>
                <a:spcPct val="90000"/>
              </a:lnSpc>
            </a:pPr>
            <a:r>
              <a:rPr lang="en-US" dirty="0" smtClean="0"/>
              <a:t>OU IT</a:t>
            </a:r>
          </a:p>
          <a:p>
            <a:pPr lvl="1">
              <a:lnSpc>
                <a:spcPct val="90000"/>
              </a:lnSpc>
            </a:pPr>
            <a:r>
              <a:rPr lang="en-US" dirty="0" smtClean="0"/>
              <a:t>OSCER </a:t>
            </a:r>
            <a:r>
              <a:rPr lang="en-US" dirty="0"/>
              <a:t>operations staff (Brandon George, Dave Akin, Brett Zimmerman, Josh </a:t>
            </a:r>
            <a:r>
              <a:rPr lang="en-US" dirty="0" smtClean="0"/>
              <a:t>Alexander, Patrick Calhoun)</a:t>
            </a:r>
          </a:p>
          <a:p>
            <a:pPr lvl="1">
              <a:lnSpc>
                <a:spcPct val="90000"/>
              </a:lnSpc>
            </a:pPr>
            <a:r>
              <a:rPr lang="en-US" dirty="0" smtClean="0"/>
              <a:t>Horst </a:t>
            </a:r>
            <a:r>
              <a:rPr lang="en-US" dirty="0" err="1" smtClean="0"/>
              <a:t>Severini</a:t>
            </a:r>
            <a:r>
              <a:rPr lang="en-US" dirty="0" smtClean="0"/>
              <a:t>, OSCER Associate Director for Remote &amp; Heterogeneous Computing</a:t>
            </a:r>
          </a:p>
          <a:p>
            <a:pPr lvl="1">
              <a:lnSpc>
                <a:spcPct val="90000"/>
              </a:lnSpc>
            </a:pPr>
            <a:r>
              <a:rPr lang="en-US" dirty="0" smtClean="0"/>
              <a:t>Debi </a:t>
            </a:r>
            <a:r>
              <a:rPr lang="en-US" dirty="0" err="1" smtClean="0"/>
              <a:t>Gentis</a:t>
            </a:r>
            <a:r>
              <a:rPr lang="en-US" dirty="0" smtClean="0"/>
              <a:t>, OSCER Coordinator</a:t>
            </a:r>
            <a:endParaRPr lang="en-US" dirty="0"/>
          </a:p>
          <a:p>
            <a:pPr lvl="1">
              <a:lnSpc>
                <a:spcPct val="90000"/>
              </a:lnSpc>
            </a:pPr>
            <a:r>
              <a:rPr lang="en-US" dirty="0" smtClean="0"/>
              <a:t>Jim Summers</a:t>
            </a:r>
          </a:p>
          <a:p>
            <a:pPr lvl="1">
              <a:lnSpc>
                <a:spcPct val="90000"/>
              </a:lnSpc>
            </a:pPr>
            <a:r>
              <a:rPr lang="en-US" dirty="0" smtClean="0"/>
              <a:t>The OU IT network team</a:t>
            </a:r>
            <a:endParaRPr lang="en-US" dirty="0"/>
          </a:p>
          <a:p>
            <a:pPr>
              <a:lnSpc>
                <a:spcPct val="90000"/>
              </a:lnSpc>
            </a:pPr>
            <a:r>
              <a:rPr lang="en-US" dirty="0" smtClean="0"/>
              <a:t>James Deaton</a:t>
            </a:r>
            <a:r>
              <a:rPr lang="en-US" dirty="0"/>
              <a:t>, Skyler </a:t>
            </a:r>
            <a:r>
              <a:rPr lang="en-US" dirty="0" smtClean="0"/>
              <a:t>Donahue, Jeremy Wright </a:t>
            </a:r>
            <a:r>
              <a:rPr lang="en-US" dirty="0"/>
              <a:t>and Steven </a:t>
            </a:r>
            <a:r>
              <a:rPr lang="en-US" dirty="0" smtClean="0"/>
              <a:t>Haldeman, </a:t>
            </a:r>
            <a:r>
              <a:rPr lang="en-US" dirty="0" err="1" smtClean="0"/>
              <a:t>OneNet</a:t>
            </a:r>
            <a:endParaRPr lang="en-US" dirty="0" smtClean="0"/>
          </a:p>
          <a:p>
            <a:pPr>
              <a:lnSpc>
                <a:spcPct val="90000"/>
              </a:lnSpc>
            </a:pPr>
            <a:r>
              <a:rPr lang="en-US" dirty="0" smtClean="0"/>
              <a:t>Kay Avila, U Iowa</a:t>
            </a:r>
          </a:p>
          <a:p>
            <a:pPr>
              <a:lnSpc>
                <a:spcPct val="90000"/>
              </a:lnSpc>
            </a:pPr>
            <a:r>
              <a:rPr lang="en-US" dirty="0" smtClean="0"/>
              <a:t>Stephen Harrell, Purdue U</a:t>
            </a:r>
          </a:p>
        </p:txBody>
      </p:sp>
    </p:spTree>
    <p:extLst>
      <p:ext uri="{BB962C8B-B14F-4D97-AF65-F5344CB8AC3E}">
        <p14:creationId xmlns:p14="http://schemas.microsoft.com/office/powerpoint/2010/main" val="1336233162"/>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in 2015!</a:t>
            </a:r>
            <a:endParaRPr lang="en-US" dirty="0"/>
          </a:p>
        </p:txBody>
      </p:sp>
      <p:sp>
        <p:nvSpPr>
          <p:cNvPr id="3" name="Content Placeholder 2"/>
          <p:cNvSpPr>
            <a:spLocks noGrp="1"/>
          </p:cNvSpPr>
          <p:nvPr>
            <p:ph idx="1"/>
          </p:nvPr>
        </p:nvSpPr>
        <p:spPr>
          <a:xfrm>
            <a:off x="392112" y="1339056"/>
            <a:ext cx="8478838" cy="4648200"/>
          </a:xfrm>
        </p:spPr>
        <p:txBody>
          <a:bodyPr/>
          <a:lstStyle/>
          <a:p>
            <a:pPr marL="457200" indent="-457200">
              <a:spcBef>
                <a:spcPts val="0"/>
              </a:spcBef>
              <a:buClrTx/>
              <a:buSzPct val="100000"/>
              <a:buNone/>
            </a:pPr>
            <a:r>
              <a:rPr lang="en-US" sz="1900" dirty="0" smtClean="0"/>
              <a:t>Linux Clusters Institute workshop May 18-22 2015 @ OU</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3"/>
              </a:rPr>
              <a:t>http://www.linuxclustersinstitute.org/workshops/</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Great Plains Network Annual Meeting, May 27-29, Kansas City</a:t>
            </a:r>
          </a:p>
          <a:p>
            <a:pPr marL="457200" indent="-457200">
              <a:spcBef>
                <a:spcPts val="0"/>
              </a:spcBef>
              <a:buClrTx/>
              <a:buSzPct val="100000"/>
              <a:buNone/>
            </a:pPr>
            <a:r>
              <a:rPr lang="en-US" sz="1900" dirty="0"/>
              <a:t>Advanced Cyberinfrastructure Research &amp; Education Facilitators (ACI-REF) Virtual </a:t>
            </a:r>
            <a:r>
              <a:rPr lang="en-US" sz="1900" dirty="0" smtClean="0"/>
              <a:t>Residency May 31 - June 6 2015</a:t>
            </a:r>
          </a:p>
          <a:p>
            <a:pPr marL="457200" indent="-457200">
              <a:spcBef>
                <a:spcPts val="0"/>
              </a:spcBef>
              <a:buClrTx/>
              <a:buSzPct val="100000"/>
              <a:buNone/>
            </a:pPr>
            <a:r>
              <a:rPr lang="en-US" sz="1900" dirty="0" smtClean="0"/>
              <a:t>XSEDE2015, July 26-30, St. Louis MO</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4"/>
              </a:rPr>
              <a:t>https://conferences.xsede.org/xsede15</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IEEE Cluster 2015, Sep 23-27, Chicago IL</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5"/>
              </a:rPr>
              <a:t>http://www.mcs.anl.gov/ieeecluster2015/</a:t>
            </a:r>
            <a:endParaRPr lang="en-US" sz="1500" dirty="0" smtClean="0">
              <a:latin typeface="Courier New" panose="02070309020205020404" pitchFamily="49" charset="0"/>
              <a:cs typeface="Courier New" panose="02070309020205020404" pitchFamily="49" charset="0"/>
            </a:endParaRPr>
          </a:p>
          <a:p>
            <a:pPr marL="457200" indent="-457200">
              <a:spcBef>
                <a:spcPts val="0"/>
              </a:spcBef>
              <a:buClrTx/>
              <a:buSzPct val="100000"/>
              <a:buNone/>
            </a:pPr>
            <a:r>
              <a:rPr lang="en-US" sz="1900" dirty="0" smtClean="0"/>
              <a:t>OKLAHOMA SUPERCOMPUTING SYMPOSIUM 2015, </a:t>
            </a:r>
            <a:r>
              <a:rPr lang="en-US" sz="1900" b="1" dirty="0" smtClean="0"/>
              <a:t>Sep 22-23 2015 </a:t>
            </a:r>
            <a:r>
              <a:rPr lang="en-US" sz="1900" dirty="0" smtClean="0"/>
              <a:t>@ OU</a:t>
            </a:r>
          </a:p>
          <a:p>
            <a:pPr marL="457200" indent="-457200">
              <a:spcBef>
                <a:spcPts val="0"/>
              </a:spcBef>
              <a:buClrTx/>
              <a:buSzPct val="100000"/>
              <a:buNone/>
            </a:pPr>
            <a:r>
              <a:rPr lang="en-US" sz="1900" dirty="0" smtClean="0"/>
              <a:t>SC13, Nov 15-20 2015, Austin TX</a:t>
            </a:r>
          </a:p>
          <a:p>
            <a:pPr marL="457200" indent="-457200">
              <a:spcBef>
                <a:spcPts val="0"/>
              </a:spcBef>
              <a:buClrTx/>
              <a:buSzPct val="100000"/>
              <a:buNone/>
            </a:pPr>
            <a:r>
              <a:rPr lang="en-US" sz="1900" dirty="0"/>
              <a:t>	</a:t>
            </a:r>
            <a:r>
              <a:rPr lang="en-US" sz="1500" dirty="0" smtClean="0">
                <a:latin typeface="Courier New" panose="02070309020205020404" pitchFamily="49" charset="0"/>
                <a:cs typeface="Courier New" panose="02070309020205020404" pitchFamily="49" charset="0"/>
                <a:hlinkClick r:id="rId6"/>
              </a:rPr>
              <a:t>http://sc15.supercomputing.org/</a:t>
            </a:r>
            <a:endParaRPr lang="en-US" sz="15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76</a:t>
            </a:fld>
            <a:endParaRPr lang="en-US"/>
          </a:p>
        </p:txBody>
      </p:sp>
    </p:spTree>
    <p:extLst>
      <p:ext uri="{BB962C8B-B14F-4D97-AF65-F5344CB8AC3E}">
        <p14:creationId xmlns:p14="http://schemas.microsoft.com/office/powerpoint/2010/main" val="2052738860"/>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998784" y="1190625"/>
            <a:ext cx="1163542" cy="1520819"/>
            <a:chOff x="4572000" y="1190625"/>
            <a:chExt cx="1295400" cy="1752600"/>
          </a:xfrm>
        </p:grpSpPr>
        <p:pic>
          <p:nvPicPr>
            <p:cNvPr id="553987" name="Picture 3" descr="atkinsdaniel"/>
            <p:cNvPicPr>
              <a:picLocks noChangeAspect="1" noChangeArrowheads="1"/>
            </p:cNvPicPr>
            <p:nvPr/>
          </p:nvPicPr>
          <p:blipFill>
            <a:blip r:embed="rId4" cstate="print"/>
            <a:srcRect/>
            <a:stretch>
              <a:fillRect/>
            </a:stretch>
          </p:blipFill>
          <p:spPr bwMode="auto">
            <a:xfrm>
              <a:off x="4619978" y="1263783"/>
              <a:ext cx="1237427" cy="1679442"/>
            </a:xfrm>
            <a:prstGeom prst="rect">
              <a:avLst/>
            </a:prstGeom>
            <a:noFill/>
          </p:spPr>
        </p:pic>
        <p:sp>
          <p:nvSpPr>
            <p:cNvPr id="553988" name="Rectangle 4"/>
            <p:cNvSpPr>
              <a:spLocks noChangeArrowheads="1"/>
            </p:cNvSpPr>
            <p:nvPr/>
          </p:nvSpPr>
          <p:spPr bwMode="auto">
            <a:xfrm>
              <a:off x="4572000" y="1190625"/>
              <a:ext cx="1295400" cy="254461"/>
            </a:xfrm>
            <a:prstGeom prst="rect">
              <a:avLst/>
            </a:prstGeom>
            <a:solidFill>
              <a:schemeClr val="bg1"/>
            </a:solidFill>
            <a:ln w="9525">
              <a:noFill/>
              <a:miter lim="800000"/>
              <a:headEnd/>
              <a:tailEnd/>
            </a:ln>
            <a:effectLst/>
          </p:spPr>
          <p:txBody>
            <a:bodyPr wrap="none" anchor="ctr"/>
            <a:lstStyle/>
            <a:p>
              <a:endParaRPr lang="en-US"/>
            </a:p>
          </p:txBody>
        </p:sp>
      </p:grpSp>
      <p:pic>
        <p:nvPicPr>
          <p:cNvPr id="3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367" y="3476766"/>
            <a:ext cx="870838" cy="1306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58" name="Picture 2" descr="http://www.ncsa.illinois.edu/News/Stories/TransformComputing/thom.jpg"/>
          <p:cNvPicPr>
            <a:picLocks noChangeAspect="1" noChangeArrowheads="1"/>
          </p:cNvPicPr>
          <p:nvPr/>
        </p:nvPicPr>
        <p:blipFill>
          <a:blip r:embed="rId6" cstate="print"/>
          <a:srcRect/>
          <a:stretch>
            <a:fillRect/>
          </a:stretch>
        </p:blipFill>
        <p:spPr bwMode="auto">
          <a:xfrm>
            <a:off x="2433767" y="3612796"/>
            <a:ext cx="1038822" cy="1142706"/>
          </a:xfrm>
          <a:prstGeom prst="rect">
            <a:avLst/>
          </a:prstGeom>
          <a:noFill/>
        </p:spPr>
      </p:pic>
      <p:sp>
        <p:nvSpPr>
          <p:cNvPr id="23" name="Slide Number Placeholder 4"/>
          <p:cNvSpPr>
            <a:spLocks noGrp="1"/>
          </p:cNvSpPr>
          <p:nvPr>
            <p:ph type="sldNum" sz="quarter" idx="11"/>
          </p:nvPr>
        </p:nvSpPr>
        <p:spPr/>
        <p:txBody>
          <a:bodyPr/>
          <a:lstStyle/>
          <a:p>
            <a:fld id="{D4C6B874-FE2D-40EE-A33E-EB158CDD195A}" type="slidenum">
              <a:rPr lang="en-US"/>
              <a:pPr/>
              <a:t>77</a:t>
            </a:fld>
            <a:endParaRPr lang="en-US" dirty="0"/>
          </a:p>
        </p:txBody>
      </p:sp>
      <p:sp>
        <p:nvSpPr>
          <p:cNvPr id="553989" name="Rectangle 5"/>
          <p:cNvSpPr>
            <a:spLocks noGrp="1" noChangeArrowheads="1"/>
          </p:cNvSpPr>
          <p:nvPr>
            <p:ph type="title"/>
          </p:nvPr>
        </p:nvSpPr>
        <p:spPr/>
        <p:txBody>
          <a:bodyPr/>
          <a:lstStyle/>
          <a:p>
            <a:r>
              <a:rPr lang="en-US" sz="3600" dirty="0"/>
              <a:t>OK Supercomputing Symposium </a:t>
            </a:r>
            <a:r>
              <a:rPr lang="en-US" sz="3600" dirty="0" smtClean="0"/>
              <a:t>2015</a:t>
            </a:r>
            <a:endParaRPr lang="en-US" sz="3600" dirty="0"/>
          </a:p>
        </p:txBody>
      </p:sp>
      <p:sp>
        <p:nvSpPr>
          <p:cNvPr id="553990" name="Rectangle 6"/>
          <p:cNvSpPr>
            <a:spLocks noGrp="1" noChangeArrowheads="1"/>
          </p:cNvSpPr>
          <p:nvPr>
            <p:ph type="body" idx="1"/>
          </p:nvPr>
        </p:nvSpPr>
        <p:spPr>
          <a:xfrm>
            <a:off x="3807751" y="2599807"/>
            <a:ext cx="1600200" cy="1295400"/>
          </a:xfrm>
        </p:spPr>
        <p:txBody>
          <a:bodyPr/>
          <a:lstStyle/>
          <a:p>
            <a:pPr algn="ctr">
              <a:lnSpc>
                <a:spcPct val="80000"/>
              </a:lnSpc>
              <a:buFont typeface="Wingdings" pitchFamily="2" charset="2"/>
              <a:buNone/>
            </a:pPr>
            <a:r>
              <a:rPr lang="en-US" sz="1100" dirty="0"/>
              <a:t>2006 Keynote:</a:t>
            </a:r>
          </a:p>
          <a:p>
            <a:pPr algn="ctr">
              <a:lnSpc>
                <a:spcPct val="80000"/>
              </a:lnSpc>
              <a:buFont typeface="Wingdings" pitchFamily="2" charset="2"/>
              <a:buNone/>
            </a:pPr>
            <a:r>
              <a:rPr lang="en-US" sz="1100" dirty="0"/>
              <a:t>Dan Atkins</a:t>
            </a:r>
          </a:p>
          <a:p>
            <a:pPr algn="ctr">
              <a:lnSpc>
                <a:spcPct val="80000"/>
              </a:lnSpc>
              <a:buFont typeface="Wingdings" pitchFamily="2" charset="2"/>
              <a:buNone/>
            </a:pPr>
            <a:r>
              <a:rPr lang="en-US" sz="1100" dirty="0"/>
              <a:t>Head of NSF’s</a:t>
            </a:r>
          </a:p>
          <a:p>
            <a:pPr algn="ctr">
              <a:lnSpc>
                <a:spcPct val="80000"/>
              </a:lnSpc>
              <a:buFont typeface="Wingdings" pitchFamily="2" charset="2"/>
              <a:buNone/>
            </a:pPr>
            <a:r>
              <a:rPr lang="en-US" sz="1100" dirty="0"/>
              <a:t>Office of</a:t>
            </a:r>
          </a:p>
          <a:p>
            <a:pPr algn="ctr">
              <a:lnSpc>
                <a:spcPct val="80000"/>
              </a:lnSpc>
              <a:buFont typeface="Wingdings" pitchFamily="2" charset="2"/>
              <a:buNone/>
            </a:pPr>
            <a:r>
              <a:rPr lang="en-US" sz="1100" dirty="0" smtClean="0"/>
              <a:t>Cyberinfrastructure</a:t>
            </a:r>
            <a:endParaRPr lang="en-US" sz="1100" dirty="0"/>
          </a:p>
        </p:txBody>
      </p:sp>
      <p:pic>
        <p:nvPicPr>
          <p:cNvPr id="553991" name="Picture 7" descr="skim"/>
          <p:cNvPicPr>
            <a:picLocks noChangeAspect="1" noChangeArrowheads="1"/>
          </p:cNvPicPr>
          <p:nvPr/>
        </p:nvPicPr>
        <p:blipFill>
          <a:blip r:embed="rId7" cstate="print"/>
          <a:srcRect/>
          <a:stretch>
            <a:fillRect/>
          </a:stretch>
        </p:blipFill>
        <p:spPr bwMode="auto">
          <a:xfrm>
            <a:off x="1567216" y="1447800"/>
            <a:ext cx="1500553" cy="1125415"/>
          </a:xfrm>
          <a:prstGeom prst="rect">
            <a:avLst/>
          </a:prstGeom>
          <a:noFill/>
        </p:spPr>
      </p:pic>
      <p:sp>
        <p:nvSpPr>
          <p:cNvPr id="553992" name="Rectangle 8"/>
          <p:cNvSpPr>
            <a:spLocks noChangeArrowheads="1"/>
          </p:cNvSpPr>
          <p:nvPr/>
        </p:nvSpPr>
        <p:spPr bwMode="auto">
          <a:xfrm>
            <a:off x="1624080" y="2598760"/>
            <a:ext cx="1447800" cy="914400"/>
          </a:xfrm>
          <a:prstGeom prst="rect">
            <a:avLst/>
          </a:prstGeom>
          <a:noFill/>
          <a:ln w="9525">
            <a:noFill/>
            <a:miter lim="800000"/>
            <a:headEnd/>
            <a:tailEnd/>
          </a:ln>
          <a:effectLst/>
        </p:spPr>
        <p:txBody>
          <a:bodyPr/>
          <a:lstStyle/>
          <a:p>
            <a:pPr marL="342900" indent="-342900">
              <a:lnSpc>
                <a:spcPct val="70000"/>
              </a:lnSpc>
              <a:spcBef>
                <a:spcPct val="20000"/>
              </a:spcBef>
              <a:buClr>
                <a:srgbClr val="333399"/>
              </a:buClr>
              <a:buSzPct val="60000"/>
              <a:buFont typeface="Wingdings" pitchFamily="2" charset="2"/>
              <a:buNone/>
            </a:pPr>
            <a:r>
              <a:rPr lang="en-US" sz="1100" dirty="0"/>
              <a:t>2004 Keynote:</a:t>
            </a:r>
          </a:p>
          <a:p>
            <a:pPr marL="342900" indent="-342900">
              <a:lnSpc>
                <a:spcPct val="70000"/>
              </a:lnSpc>
              <a:spcBef>
                <a:spcPct val="20000"/>
              </a:spcBef>
              <a:buClr>
                <a:srgbClr val="333399"/>
              </a:buClr>
              <a:buSzPct val="60000"/>
              <a:buFont typeface="Wingdings" pitchFamily="2" charset="2"/>
              <a:buNone/>
            </a:pPr>
            <a:r>
              <a:rPr lang="en-US" sz="1100" dirty="0" err="1"/>
              <a:t>Sangtae</a:t>
            </a:r>
            <a:r>
              <a:rPr lang="en-US" sz="1100" dirty="0"/>
              <a:t> Kim</a:t>
            </a:r>
          </a:p>
          <a:p>
            <a:pPr marL="342900" indent="-342900">
              <a:lnSpc>
                <a:spcPct val="80000"/>
              </a:lnSpc>
              <a:spcBef>
                <a:spcPct val="20000"/>
              </a:spcBef>
              <a:buClr>
                <a:srgbClr val="333399"/>
              </a:buClr>
              <a:buSzPct val="60000"/>
              <a:buFont typeface="Wingdings" pitchFamily="2" charset="2"/>
              <a:buNone/>
            </a:pPr>
            <a:r>
              <a:rPr lang="en-US" sz="1100" dirty="0"/>
              <a:t>NSF </a:t>
            </a:r>
            <a:r>
              <a:rPr lang="en-US" sz="1100" dirty="0" smtClean="0"/>
              <a:t>Shared </a:t>
            </a:r>
          </a:p>
          <a:p>
            <a:pPr marL="342900" indent="-342900">
              <a:lnSpc>
                <a:spcPct val="70000"/>
              </a:lnSpc>
              <a:spcBef>
                <a:spcPct val="20000"/>
              </a:spcBef>
              <a:buClr>
                <a:srgbClr val="333399"/>
              </a:buClr>
              <a:buSzPct val="60000"/>
              <a:buFont typeface="Wingdings" pitchFamily="2" charset="2"/>
              <a:buNone/>
            </a:pPr>
            <a:r>
              <a:rPr lang="en-US" sz="1100" dirty="0" smtClean="0"/>
              <a:t>Cyberinfrastructure</a:t>
            </a:r>
          </a:p>
          <a:p>
            <a:pPr marL="342900" indent="-342900">
              <a:lnSpc>
                <a:spcPct val="70000"/>
              </a:lnSpc>
              <a:spcBef>
                <a:spcPct val="20000"/>
              </a:spcBef>
              <a:buClr>
                <a:srgbClr val="333399"/>
              </a:buClr>
              <a:buSzPct val="60000"/>
              <a:buFont typeface="Wingdings" pitchFamily="2" charset="2"/>
              <a:buNone/>
            </a:pPr>
            <a:r>
              <a:rPr lang="en-US" sz="1100" dirty="0" smtClean="0"/>
              <a:t>Division </a:t>
            </a:r>
            <a:r>
              <a:rPr lang="en-US" sz="1100" dirty="0"/>
              <a:t>Director</a:t>
            </a:r>
          </a:p>
        </p:txBody>
      </p:sp>
      <p:pic>
        <p:nvPicPr>
          <p:cNvPr id="553993" name="Picture 9" descr="freeman"/>
          <p:cNvPicPr>
            <a:picLocks noChangeAspect="1" noChangeArrowheads="1"/>
          </p:cNvPicPr>
          <p:nvPr/>
        </p:nvPicPr>
        <p:blipFill>
          <a:blip r:embed="rId8" cstate="print"/>
          <a:srcRect/>
          <a:stretch>
            <a:fillRect/>
          </a:stretch>
        </p:blipFill>
        <p:spPr bwMode="auto">
          <a:xfrm>
            <a:off x="457200" y="1447800"/>
            <a:ext cx="1066800" cy="1125415"/>
          </a:xfrm>
          <a:prstGeom prst="rect">
            <a:avLst/>
          </a:prstGeom>
          <a:noFill/>
        </p:spPr>
      </p:pic>
      <p:sp>
        <p:nvSpPr>
          <p:cNvPr id="553994" name="Rectangle 10"/>
          <p:cNvSpPr>
            <a:spLocks noChangeArrowheads="1"/>
          </p:cNvSpPr>
          <p:nvPr/>
        </p:nvSpPr>
        <p:spPr bwMode="auto">
          <a:xfrm>
            <a:off x="128850" y="2591835"/>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2003 Keynote:</a:t>
            </a:r>
          </a:p>
          <a:p>
            <a:pPr marL="342900" indent="-342900">
              <a:lnSpc>
                <a:spcPct val="60000"/>
              </a:lnSpc>
              <a:spcBef>
                <a:spcPct val="20000"/>
              </a:spcBef>
              <a:buClr>
                <a:srgbClr val="333399"/>
              </a:buClr>
              <a:buSzPct val="60000"/>
              <a:buFont typeface="Wingdings" pitchFamily="2" charset="2"/>
              <a:buNone/>
            </a:pPr>
            <a:r>
              <a:rPr lang="en-US" sz="1100" dirty="0"/>
              <a:t>Peter Freeman</a:t>
            </a:r>
          </a:p>
          <a:p>
            <a:pPr marL="342900" indent="-342900">
              <a:lnSpc>
                <a:spcPct val="70000"/>
              </a:lnSpc>
              <a:spcBef>
                <a:spcPct val="20000"/>
              </a:spcBef>
              <a:buClr>
                <a:srgbClr val="333399"/>
              </a:buClr>
              <a:buSzPct val="60000"/>
              <a:buFont typeface="Wingdings" pitchFamily="2" charset="2"/>
              <a:buNone/>
            </a:pPr>
            <a:r>
              <a:rPr lang="en-US" sz="1100" dirty="0" smtClean="0"/>
              <a:t>NSF</a:t>
            </a:r>
          </a:p>
          <a:p>
            <a:pPr marL="342900" indent="-342900">
              <a:lnSpc>
                <a:spcPct val="70000"/>
              </a:lnSpc>
              <a:spcBef>
                <a:spcPct val="20000"/>
              </a:spcBef>
              <a:buClr>
                <a:srgbClr val="333399"/>
              </a:buClr>
              <a:buSzPct val="60000"/>
              <a:buFont typeface="Wingdings" pitchFamily="2" charset="2"/>
              <a:buNone/>
            </a:pPr>
            <a:r>
              <a:rPr lang="en-US" sz="1100" dirty="0" smtClean="0"/>
              <a:t>Computer &amp; </a:t>
            </a:r>
            <a:r>
              <a:rPr lang="en-US" sz="1100" dirty="0"/>
              <a:t>Information</a:t>
            </a:r>
          </a:p>
          <a:p>
            <a:pPr marL="342900" indent="-342900">
              <a:lnSpc>
                <a:spcPct val="70000"/>
              </a:lnSpc>
              <a:spcBef>
                <a:spcPct val="20000"/>
              </a:spcBef>
              <a:buClr>
                <a:srgbClr val="333399"/>
              </a:buClr>
              <a:buSzPct val="60000"/>
              <a:buFont typeface="Wingdings" pitchFamily="2" charset="2"/>
              <a:buNone/>
            </a:pPr>
            <a:r>
              <a:rPr lang="en-US" sz="1100" dirty="0"/>
              <a:t>Science </a:t>
            </a:r>
            <a:r>
              <a:rPr lang="en-US" sz="1100" dirty="0" smtClean="0"/>
              <a:t>&amp; </a:t>
            </a:r>
            <a:r>
              <a:rPr lang="en-US" sz="1100" dirty="0"/>
              <a:t>Engineering</a:t>
            </a:r>
          </a:p>
          <a:p>
            <a:pPr marL="342900" indent="-342900">
              <a:lnSpc>
                <a:spcPct val="70000"/>
              </a:lnSpc>
              <a:spcBef>
                <a:spcPct val="20000"/>
              </a:spcBef>
              <a:buClr>
                <a:srgbClr val="333399"/>
              </a:buClr>
              <a:buSzPct val="60000"/>
              <a:buFont typeface="Wingdings" pitchFamily="2" charset="2"/>
              <a:buNone/>
            </a:pPr>
            <a:r>
              <a:rPr lang="en-US" sz="1100" dirty="0"/>
              <a:t>Assistant Director</a:t>
            </a:r>
          </a:p>
        </p:txBody>
      </p:sp>
      <p:pic>
        <p:nvPicPr>
          <p:cNvPr id="553995" name="Picture 11" descr="brooks"/>
          <p:cNvPicPr>
            <a:picLocks noChangeAspect="1" noChangeArrowheads="1"/>
          </p:cNvPicPr>
          <p:nvPr/>
        </p:nvPicPr>
        <p:blipFill>
          <a:blip r:embed="rId9" cstate="print"/>
          <a:srcRect/>
          <a:stretch>
            <a:fillRect/>
          </a:stretch>
        </p:blipFill>
        <p:spPr bwMode="auto">
          <a:xfrm>
            <a:off x="3107136" y="1447800"/>
            <a:ext cx="896815" cy="1125415"/>
          </a:xfrm>
          <a:prstGeom prst="rect">
            <a:avLst/>
          </a:prstGeom>
          <a:noFill/>
        </p:spPr>
      </p:pic>
      <p:sp>
        <p:nvSpPr>
          <p:cNvPr id="553996" name="Rectangle 12"/>
          <p:cNvSpPr>
            <a:spLocks noChangeArrowheads="1"/>
          </p:cNvSpPr>
          <p:nvPr/>
        </p:nvSpPr>
        <p:spPr bwMode="auto">
          <a:xfrm>
            <a:off x="2910687" y="2572511"/>
            <a:ext cx="1371600" cy="9144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2005 Keynote:</a:t>
            </a:r>
          </a:p>
          <a:p>
            <a:pPr marL="342900" indent="-342900">
              <a:lnSpc>
                <a:spcPct val="70000"/>
              </a:lnSpc>
              <a:spcBef>
                <a:spcPct val="20000"/>
              </a:spcBef>
              <a:buClr>
                <a:srgbClr val="333399"/>
              </a:buClr>
              <a:buSzPct val="60000"/>
              <a:buFont typeface="Wingdings" pitchFamily="2" charset="2"/>
              <a:buNone/>
            </a:pPr>
            <a:r>
              <a:rPr lang="en-US" sz="1100" dirty="0"/>
              <a:t>Walt Brooks</a:t>
            </a:r>
          </a:p>
          <a:p>
            <a:pPr marL="342900" indent="-342900">
              <a:lnSpc>
                <a:spcPct val="70000"/>
              </a:lnSpc>
              <a:spcBef>
                <a:spcPct val="20000"/>
              </a:spcBef>
              <a:buClr>
                <a:srgbClr val="333399"/>
              </a:buClr>
              <a:buSzPct val="60000"/>
              <a:buFont typeface="Wingdings" pitchFamily="2" charset="2"/>
              <a:buNone/>
            </a:pPr>
            <a:r>
              <a:rPr lang="en-US" sz="1100" dirty="0"/>
              <a:t>NASA Advanced</a:t>
            </a:r>
          </a:p>
          <a:p>
            <a:pPr marL="342900" indent="-342900">
              <a:lnSpc>
                <a:spcPct val="70000"/>
              </a:lnSpc>
              <a:spcBef>
                <a:spcPct val="20000"/>
              </a:spcBef>
              <a:buClr>
                <a:srgbClr val="333399"/>
              </a:buClr>
              <a:buSzPct val="60000"/>
              <a:buFont typeface="Wingdings" pitchFamily="2" charset="2"/>
              <a:buNone/>
            </a:pPr>
            <a:r>
              <a:rPr lang="en-US" sz="1100" dirty="0"/>
              <a:t>Supercomputing</a:t>
            </a:r>
          </a:p>
          <a:p>
            <a:pPr marL="342900" indent="-342900">
              <a:lnSpc>
                <a:spcPct val="70000"/>
              </a:lnSpc>
              <a:spcBef>
                <a:spcPct val="20000"/>
              </a:spcBef>
              <a:buClr>
                <a:srgbClr val="333399"/>
              </a:buClr>
              <a:buSzPct val="60000"/>
              <a:buFont typeface="Wingdings" pitchFamily="2" charset="2"/>
              <a:buNone/>
            </a:pPr>
            <a:r>
              <a:rPr lang="en-US" sz="1100" dirty="0"/>
              <a:t>Division Director</a:t>
            </a:r>
          </a:p>
        </p:txBody>
      </p:sp>
      <p:pic>
        <p:nvPicPr>
          <p:cNvPr id="553997" name="Picture 13" descr="boisseau"/>
          <p:cNvPicPr>
            <a:picLocks noChangeAspect="1" noChangeArrowheads="1"/>
          </p:cNvPicPr>
          <p:nvPr/>
        </p:nvPicPr>
        <p:blipFill>
          <a:blip r:embed="rId10" cstate="print"/>
          <a:srcRect/>
          <a:stretch>
            <a:fillRect/>
          </a:stretch>
        </p:blipFill>
        <p:spPr bwMode="auto">
          <a:xfrm>
            <a:off x="5216001" y="1416044"/>
            <a:ext cx="869148" cy="1157171"/>
          </a:xfrm>
          <a:prstGeom prst="rect">
            <a:avLst/>
          </a:prstGeom>
          <a:noFill/>
        </p:spPr>
      </p:pic>
      <p:sp>
        <p:nvSpPr>
          <p:cNvPr id="553998" name="Rectangle 14"/>
          <p:cNvSpPr>
            <a:spLocks noChangeArrowheads="1"/>
          </p:cNvSpPr>
          <p:nvPr/>
        </p:nvSpPr>
        <p:spPr bwMode="auto">
          <a:xfrm>
            <a:off x="4964775" y="2579225"/>
            <a:ext cx="1371600" cy="10668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2007 Keynote:</a:t>
            </a:r>
          </a:p>
          <a:p>
            <a:pPr marL="342900" indent="-342900">
              <a:lnSpc>
                <a:spcPct val="70000"/>
              </a:lnSpc>
              <a:spcBef>
                <a:spcPct val="20000"/>
              </a:spcBef>
              <a:buClr>
                <a:srgbClr val="333399"/>
              </a:buClr>
              <a:buSzPct val="60000"/>
              <a:buFont typeface="Wingdings" pitchFamily="2" charset="2"/>
              <a:buNone/>
            </a:pPr>
            <a:r>
              <a:rPr lang="en-US" sz="1100" dirty="0"/>
              <a:t>Jay </a:t>
            </a:r>
            <a:r>
              <a:rPr lang="en-US" sz="1100" dirty="0" err="1"/>
              <a:t>Boisseau</a:t>
            </a:r>
            <a:endParaRPr lang="en-US" sz="1100" dirty="0"/>
          </a:p>
          <a:p>
            <a:pPr marL="342900" indent="-342900">
              <a:lnSpc>
                <a:spcPct val="70000"/>
              </a:lnSpc>
              <a:spcBef>
                <a:spcPct val="20000"/>
              </a:spcBef>
              <a:buClr>
                <a:srgbClr val="333399"/>
              </a:buClr>
              <a:buSzPct val="60000"/>
              <a:buFont typeface="Wingdings" pitchFamily="2" charset="2"/>
              <a:buNone/>
            </a:pPr>
            <a:r>
              <a:rPr lang="en-US" sz="1100" dirty="0"/>
              <a:t>Director</a:t>
            </a:r>
          </a:p>
          <a:p>
            <a:pPr marL="342900" indent="-342900">
              <a:lnSpc>
                <a:spcPct val="70000"/>
              </a:lnSpc>
              <a:spcBef>
                <a:spcPct val="20000"/>
              </a:spcBef>
              <a:buClr>
                <a:srgbClr val="333399"/>
              </a:buClr>
              <a:buSzPct val="60000"/>
              <a:buFont typeface="Wingdings" pitchFamily="2" charset="2"/>
              <a:buNone/>
            </a:pPr>
            <a:r>
              <a:rPr lang="en-US" sz="1100" dirty="0"/>
              <a:t>Texas Advanced</a:t>
            </a:r>
          </a:p>
          <a:p>
            <a:pPr marL="342900" indent="-342900">
              <a:lnSpc>
                <a:spcPct val="70000"/>
              </a:lnSpc>
              <a:spcBef>
                <a:spcPct val="20000"/>
              </a:spcBef>
              <a:buClr>
                <a:srgbClr val="333399"/>
              </a:buClr>
              <a:buSzPct val="60000"/>
              <a:buFont typeface="Wingdings" pitchFamily="2" charset="2"/>
              <a:buNone/>
            </a:pPr>
            <a:r>
              <a:rPr lang="en-US" sz="1100" dirty="0"/>
              <a:t>Computing Center</a:t>
            </a:r>
          </a:p>
          <a:p>
            <a:pPr marL="342900" indent="-342900">
              <a:lnSpc>
                <a:spcPct val="70000"/>
              </a:lnSpc>
              <a:spcBef>
                <a:spcPct val="20000"/>
              </a:spcBef>
              <a:buClr>
                <a:srgbClr val="333399"/>
              </a:buClr>
              <a:buSzPct val="60000"/>
              <a:buFont typeface="Wingdings" pitchFamily="2" charset="2"/>
              <a:buNone/>
            </a:pPr>
            <a:r>
              <a:rPr lang="en-US" sz="1100" dirty="0"/>
              <a:t>U. Texas Austin</a:t>
            </a:r>
          </a:p>
        </p:txBody>
      </p:sp>
      <p:pic>
        <p:nvPicPr>
          <p:cNvPr id="554000" name="Picture 16" descr="jose_munoz"/>
          <p:cNvPicPr>
            <a:picLocks noChangeAspect="1" noChangeArrowheads="1"/>
          </p:cNvPicPr>
          <p:nvPr/>
        </p:nvPicPr>
        <p:blipFill>
          <a:blip r:embed="rId11" cstate="print"/>
          <a:srcRect/>
          <a:stretch>
            <a:fillRect/>
          </a:stretch>
        </p:blipFill>
        <p:spPr bwMode="auto">
          <a:xfrm>
            <a:off x="6139306" y="1420420"/>
            <a:ext cx="900449" cy="1178340"/>
          </a:xfrm>
          <a:prstGeom prst="rect">
            <a:avLst/>
          </a:prstGeom>
          <a:noFill/>
        </p:spPr>
      </p:pic>
      <p:sp>
        <p:nvSpPr>
          <p:cNvPr id="554001" name="Text Box 17"/>
          <p:cNvSpPr txBox="1">
            <a:spLocks noChangeArrowheads="1"/>
          </p:cNvSpPr>
          <p:nvPr/>
        </p:nvSpPr>
        <p:spPr bwMode="auto">
          <a:xfrm>
            <a:off x="5947129" y="2572511"/>
            <a:ext cx="1524000" cy="1040285"/>
          </a:xfrm>
          <a:prstGeom prst="rect">
            <a:avLst/>
          </a:prstGeom>
          <a:noFill/>
          <a:ln w="9525">
            <a:noFill/>
            <a:miter lim="800000"/>
            <a:headEnd/>
            <a:tailEnd/>
          </a:ln>
          <a:effectLst/>
        </p:spPr>
        <p:txBody>
          <a:bodyPr>
            <a:spAutoFit/>
          </a:bodyPr>
          <a:lstStyle/>
          <a:p>
            <a:pPr>
              <a:lnSpc>
                <a:spcPct val="80000"/>
              </a:lnSpc>
              <a:spcBef>
                <a:spcPct val="50000"/>
              </a:spcBef>
            </a:pPr>
            <a:r>
              <a:rPr lang="en-US" sz="1100" dirty="0"/>
              <a:t>2008 Keynote: </a:t>
            </a:r>
            <a:r>
              <a:rPr lang="en-US" sz="1100" dirty="0" smtClean="0"/>
              <a:t>        Jos</a:t>
            </a:r>
            <a:r>
              <a:rPr lang="en-US" sz="1100" dirty="0" smtClean="0">
                <a:cs typeface="Times New Roman" pitchFamily="18" charset="0"/>
              </a:rPr>
              <a:t>é </a:t>
            </a:r>
            <a:r>
              <a:rPr lang="en-US" sz="1100" dirty="0">
                <a:cs typeface="Times New Roman" pitchFamily="18" charset="0"/>
              </a:rPr>
              <a:t>Munoz </a:t>
            </a:r>
            <a:r>
              <a:rPr lang="en-US" sz="1100" dirty="0" smtClean="0">
                <a:cs typeface="Times New Roman" pitchFamily="18" charset="0"/>
              </a:rPr>
              <a:t>        Deputy </a:t>
            </a:r>
            <a:r>
              <a:rPr lang="en-US" sz="1100" dirty="0">
                <a:cs typeface="Times New Roman" pitchFamily="18" charset="0"/>
              </a:rPr>
              <a:t>Office </a:t>
            </a:r>
            <a:r>
              <a:rPr lang="en-US" sz="1100" dirty="0" smtClean="0">
                <a:cs typeface="Times New Roman" pitchFamily="18" charset="0"/>
              </a:rPr>
              <a:t>  Director/Senior </a:t>
            </a:r>
            <a:r>
              <a:rPr lang="en-US" sz="1100" dirty="0">
                <a:cs typeface="Times New Roman" pitchFamily="18" charset="0"/>
              </a:rPr>
              <a:t>Scientific Advisor </a:t>
            </a:r>
            <a:r>
              <a:rPr lang="en-US" sz="1100" dirty="0" smtClean="0">
                <a:cs typeface="Times New Roman" pitchFamily="18" charset="0"/>
              </a:rPr>
              <a:t> NSF Office </a:t>
            </a:r>
            <a:r>
              <a:rPr lang="en-US" sz="1100" dirty="0">
                <a:cs typeface="Times New Roman" pitchFamily="18" charset="0"/>
              </a:rPr>
              <a:t>of </a:t>
            </a:r>
            <a:r>
              <a:rPr lang="en-US" sz="1100" dirty="0" smtClean="0">
                <a:cs typeface="Times New Roman" pitchFamily="18" charset="0"/>
              </a:rPr>
              <a:t>Cyberinfrastructure</a:t>
            </a:r>
            <a:endParaRPr lang="en-US" sz="1100" dirty="0">
              <a:cs typeface="Times New Roman" pitchFamily="18" charset="0"/>
            </a:endParaRPr>
          </a:p>
        </p:txBody>
      </p:sp>
      <p:sp>
        <p:nvSpPr>
          <p:cNvPr id="554003" name="Text Box 19"/>
          <p:cNvSpPr txBox="1">
            <a:spLocks noChangeArrowheads="1"/>
          </p:cNvSpPr>
          <p:nvPr/>
        </p:nvSpPr>
        <p:spPr bwMode="auto">
          <a:xfrm>
            <a:off x="7095946" y="2590696"/>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a:t>2009 Keynote: Douglass </a:t>
            </a:r>
            <a:r>
              <a:rPr lang="en-US" sz="1100" dirty="0" smtClean="0"/>
              <a:t>Post     Chief </a:t>
            </a:r>
            <a:r>
              <a:rPr lang="en-US" sz="1100" dirty="0"/>
              <a:t>Scientist         US Dept of Defense       HPC Modernization Program</a:t>
            </a:r>
          </a:p>
        </p:txBody>
      </p:sp>
      <p:sp>
        <p:nvSpPr>
          <p:cNvPr id="553999" name="Text Box 15"/>
          <p:cNvSpPr txBox="1">
            <a:spLocks noChangeArrowheads="1"/>
          </p:cNvSpPr>
          <p:nvPr/>
        </p:nvSpPr>
        <p:spPr bwMode="auto">
          <a:xfrm>
            <a:off x="6034639" y="3609842"/>
            <a:ext cx="2419503" cy="1945148"/>
          </a:xfrm>
          <a:prstGeom prst="rect">
            <a:avLst/>
          </a:prstGeom>
          <a:noFill/>
          <a:ln w="9525">
            <a:noFill/>
            <a:miter lim="800000"/>
            <a:headEnd/>
            <a:tailEnd/>
          </a:ln>
          <a:effectLst/>
        </p:spPr>
        <p:txBody>
          <a:bodyPr wrap="square">
            <a:spAutoFit/>
          </a:bodyPr>
          <a:lstStyle/>
          <a:p>
            <a:pPr>
              <a:spcBef>
                <a:spcPts val="0"/>
              </a:spcBef>
            </a:pPr>
            <a:r>
              <a:rPr lang="en-US" sz="2000" b="1" dirty="0" smtClean="0">
                <a:effectLst>
                  <a:outerShdw blurRad="38100" dist="38100" dir="2700000" algn="tl">
                    <a:srgbClr val="000000">
                      <a:alpha val="43137"/>
                    </a:srgbClr>
                  </a:outerShdw>
                </a:effectLst>
              </a:rPr>
              <a:t>FREE!</a:t>
            </a:r>
          </a:p>
          <a:p>
            <a:pPr>
              <a:spcBef>
                <a:spcPts val="0"/>
              </a:spcBef>
            </a:pPr>
            <a:r>
              <a:rPr lang="en-US" sz="2000" b="1" dirty="0" smtClean="0">
                <a:effectLst>
                  <a:outerShdw blurRad="38100" dist="38100" dir="2700000" algn="tl">
                    <a:srgbClr val="000000">
                      <a:alpha val="43137"/>
                    </a:srgbClr>
                  </a:outerShdw>
                </a:effectLst>
              </a:rPr>
              <a:t>Wed Sep 23 2015</a:t>
            </a:r>
          </a:p>
          <a:p>
            <a:pPr>
              <a:spcBef>
                <a:spcPts val="0"/>
              </a:spcBef>
            </a:pPr>
            <a:r>
              <a:rPr lang="en-US" sz="2000" b="1" dirty="0" smtClean="0">
                <a:effectLst>
                  <a:outerShdw blurRad="38100" dist="38100" dir="2700000" algn="tl">
                    <a:srgbClr val="000000">
                      <a:alpha val="43137"/>
                    </a:srgbClr>
                  </a:outerShdw>
                </a:effectLst>
              </a:rPr>
              <a:t>@ </a:t>
            </a:r>
            <a:r>
              <a:rPr lang="en-US" sz="2000" b="1" dirty="0">
                <a:effectLst>
                  <a:outerShdw blurRad="38100" dist="38100" dir="2700000" algn="tl">
                    <a:srgbClr val="000000">
                      <a:alpha val="43137"/>
                    </a:srgbClr>
                  </a:outerShdw>
                </a:effectLst>
              </a:rPr>
              <a:t>OU</a:t>
            </a:r>
          </a:p>
          <a:p>
            <a:pPr>
              <a:lnSpc>
                <a:spcPct val="30000"/>
              </a:lnSpc>
              <a:spcBef>
                <a:spcPct val="50000"/>
              </a:spcBef>
            </a:pPr>
            <a:r>
              <a:rPr lang="en-US" dirty="0">
                <a:solidFill>
                  <a:schemeClr val="bg1"/>
                </a:solidFill>
              </a:rPr>
              <a:t>Over 235 </a:t>
            </a:r>
            <a:r>
              <a:rPr lang="en-US" dirty="0" smtClean="0">
                <a:solidFill>
                  <a:schemeClr val="bg1"/>
                </a:solidFill>
              </a:rPr>
              <a:t>registra2ons </a:t>
            </a:r>
            <a:r>
              <a:rPr lang="en-US" dirty="0">
                <a:solidFill>
                  <a:schemeClr val="bg1"/>
                </a:solidFill>
              </a:rPr>
              <a:t>already!</a:t>
            </a:r>
          </a:p>
          <a:p>
            <a:pPr>
              <a:lnSpc>
                <a:spcPct val="80000"/>
              </a:lnSpc>
              <a:spcBef>
                <a:spcPct val="50000"/>
              </a:spcBef>
            </a:pPr>
            <a:r>
              <a:rPr lang="en-US" sz="1400" dirty="0">
                <a:solidFill>
                  <a:schemeClr val="bg1"/>
                </a:solidFill>
              </a:rPr>
              <a:t>Over </a:t>
            </a:r>
            <a:r>
              <a:rPr lang="en-US" sz="1400" dirty="0" smtClean="0">
                <a:solidFill>
                  <a:schemeClr val="bg1"/>
                </a:solidFill>
              </a:rPr>
              <a:t>152 </a:t>
            </a:r>
            <a:r>
              <a:rPr lang="en-US" sz="1400" dirty="0" err="1" smtClean="0">
                <a:solidFill>
                  <a:schemeClr val="bg1"/>
                </a:solidFill>
              </a:rPr>
              <a:t>inhe</a:t>
            </a:r>
            <a:r>
              <a:rPr lang="en-US" sz="1400" dirty="0" smtClean="0">
                <a:solidFill>
                  <a:schemeClr val="bg1"/>
                </a:solidFill>
              </a:rPr>
              <a:t> </a:t>
            </a:r>
            <a:r>
              <a:rPr lang="en-US" sz="1400" dirty="0">
                <a:solidFill>
                  <a:schemeClr val="bg1"/>
                </a:solidFill>
              </a:rPr>
              <a:t>first day, over 200 in the first week, over 225 in the first month.</a:t>
            </a:r>
          </a:p>
        </p:txBody>
      </p:sp>
      <p:sp>
        <p:nvSpPr>
          <p:cNvPr id="554005" name="Text Box 21"/>
          <p:cNvSpPr txBox="1">
            <a:spLocks noChangeArrowheads="1"/>
          </p:cNvSpPr>
          <p:nvPr/>
        </p:nvSpPr>
        <p:spPr bwMode="auto">
          <a:xfrm>
            <a:off x="5947129" y="4628582"/>
            <a:ext cx="2504398" cy="877163"/>
          </a:xfrm>
          <a:prstGeom prst="rect">
            <a:avLst/>
          </a:prstGeom>
          <a:noFill/>
          <a:ln w="9525">
            <a:noFill/>
            <a:miter lim="800000"/>
            <a:headEnd/>
            <a:tailEnd/>
          </a:ln>
          <a:effectLst/>
        </p:spPr>
        <p:txBody>
          <a:bodyPr wrap="square">
            <a:spAutoFit/>
          </a:bodyPr>
          <a:lstStyle/>
          <a:p>
            <a:pPr>
              <a:spcBef>
                <a:spcPts val="0"/>
              </a:spcBef>
            </a:pPr>
            <a:r>
              <a:rPr lang="en-US" sz="1500" b="1" dirty="0" smtClean="0"/>
              <a:t>Reception/Poster Session</a:t>
            </a:r>
          </a:p>
          <a:p>
            <a:pPr>
              <a:spcBef>
                <a:spcPts val="0"/>
              </a:spcBef>
            </a:pPr>
            <a:r>
              <a:rPr lang="en-US" sz="1500" b="1" dirty="0" smtClean="0"/>
              <a:t>Tue Sep 22 2015 </a:t>
            </a:r>
            <a:r>
              <a:rPr lang="en-US" sz="1500" b="1" dirty="0"/>
              <a:t>@ </a:t>
            </a:r>
            <a:r>
              <a:rPr lang="en-US" sz="1500" b="1" dirty="0" smtClean="0"/>
              <a:t>OU</a:t>
            </a:r>
            <a:endParaRPr lang="en-US" sz="1500" b="1" dirty="0"/>
          </a:p>
          <a:p>
            <a:pPr>
              <a:lnSpc>
                <a:spcPct val="20000"/>
              </a:lnSpc>
              <a:spcBef>
                <a:spcPct val="50000"/>
              </a:spcBef>
            </a:pPr>
            <a:r>
              <a:rPr lang="en-US" sz="1500" b="1" dirty="0" smtClean="0"/>
              <a:t>Symposium</a:t>
            </a:r>
          </a:p>
          <a:p>
            <a:pPr>
              <a:lnSpc>
                <a:spcPct val="20000"/>
              </a:lnSpc>
              <a:spcBef>
                <a:spcPct val="50000"/>
              </a:spcBef>
            </a:pPr>
            <a:r>
              <a:rPr lang="en-US" sz="1500" b="1" dirty="0" smtClean="0"/>
              <a:t>Wed Sep 23 2015 </a:t>
            </a:r>
            <a:r>
              <a:rPr lang="en-US" sz="1500" b="1" dirty="0"/>
              <a:t>@ </a:t>
            </a:r>
            <a:r>
              <a:rPr lang="en-US" sz="1500" b="1" dirty="0" smtClean="0"/>
              <a:t>OU</a:t>
            </a:r>
          </a:p>
        </p:txBody>
      </p:sp>
      <p:pic>
        <p:nvPicPr>
          <p:cNvPr id="554006" name="Picture 22" descr="post_douglass"/>
          <p:cNvPicPr>
            <a:picLocks noChangeAspect="1" noChangeArrowheads="1"/>
          </p:cNvPicPr>
          <p:nvPr/>
        </p:nvPicPr>
        <p:blipFill>
          <a:blip r:embed="rId12" cstate="print"/>
          <a:srcRect/>
          <a:stretch>
            <a:fillRect/>
          </a:stretch>
        </p:blipFill>
        <p:spPr bwMode="auto">
          <a:xfrm>
            <a:off x="7162800" y="1420420"/>
            <a:ext cx="943654" cy="1178340"/>
          </a:xfrm>
          <a:prstGeom prst="rect">
            <a:avLst/>
          </a:prstGeom>
          <a:noFill/>
        </p:spPr>
      </p:pic>
      <p:pic>
        <p:nvPicPr>
          <p:cNvPr id="79874" name="Picture 2"/>
          <p:cNvPicPr>
            <a:picLocks noChangeAspect="1" noChangeArrowheads="1"/>
          </p:cNvPicPr>
          <p:nvPr/>
        </p:nvPicPr>
        <p:blipFill>
          <a:blip r:embed="rId13" cstate="print"/>
          <a:srcRect/>
          <a:stretch>
            <a:fillRect/>
          </a:stretch>
        </p:blipFill>
        <p:spPr bwMode="auto">
          <a:xfrm>
            <a:off x="434454" y="3583477"/>
            <a:ext cx="937146" cy="1199547"/>
          </a:xfrm>
          <a:prstGeom prst="rect">
            <a:avLst/>
          </a:prstGeom>
          <a:noFill/>
          <a:ln w="9525">
            <a:noFill/>
            <a:miter lim="800000"/>
            <a:headEnd/>
            <a:tailEnd/>
          </a:ln>
        </p:spPr>
      </p:pic>
      <p:sp>
        <p:nvSpPr>
          <p:cNvPr id="27" name="Text Box 19"/>
          <p:cNvSpPr txBox="1">
            <a:spLocks noChangeArrowheads="1"/>
          </p:cNvSpPr>
          <p:nvPr/>
        </p:nvSpPr>
        <p:spPr bwMode="auto">
          <a:xfrm>
            <a:off x="258735" y="4769149"/>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2010 </a:t>
            </a:r>
            <a:r>
              <a:rPr lang="en-US" sz="1100" dirty="0"/>
              <a:t>Keynote</a:t>
            </a:r>
            <a:r>
              <a:rPr lang="en-US" sz="1100" dirty="0" smtClean="0"/>
              <a:t>:    Horst Simon     Deputy Director         Lawrence Berkeley National Laboratory</a:t>
            </a:r>
            <a:endParaRPr lang="en-US" sz="1100" dirty="0"/>
          </a:p>
        </p:txBody>
      </p:sp>
      <p:sp>
        <p:nvSpPr>
          <p:cNvPr id="31" name="Footer Placeholder 3"/>
          <p:cNvSpPr>
            <a:spLocks noGrp="1"/>
          </p:cNvSpPr>
          <p:nvPr>
            <p:ph type="ftr" sz="quarter" idx="10"/>
          </p:nvPr>
        </p:nvSpPr>
        <p:spPr>
          <a:xfrm>
            <a:off x="2633663" y="6172200"/>
            <a:ext cx="3995737" cy="457200"/>
          </a:xfrm>
          <a:noFill/>
        </p:spPr>
        <p:txBody>
          <a:bodyPr/>
          <a:lstStyle/>
          <a:p>
            <a:pPr>
              <a:defRPr/>
            </a:pPr>
            <a:r>
              <a:rPr lang="en-US" dirty="0" smtClean="0"/>
              <a:t>Supercomputing in Plain English: </a:t>
            </a:r>
            <a:r>
              <a:rPr lang="en-US" dirty="0" err="1" smtClean="0"/>
              <a:t>Distrib</a:t>
            </a:r>
            <a:r>
              <a:rPr lang="en-US" dirty="0" smtClean="0"/>
              <a:t> Parallel</a:t>
            </a:r>
            <a:endParaRPr lang="en-US" dirty="0"/>
          </a:p>
          <a:p>
            <a:pPr>
              <a:defRPr/>
            </a:pPr>
            <a:r>
              <a:rPr lang="en-US" dirty="0" smtClean="0"/>
              <a:t>Tue March 3 2015</a:t>
            </a:r>
            <a:endParaRPr lang="en-US" dirty="0"/>
          </a:p>
        </p:txBody>
      </p:sp>
      <p:pic>
        <p:nvPicPr>
          <p:cNvPr id="33" name="Picture 32" descr="schneider_barry_cropped.png"/>
          <p:cNvPicPr>
            <a:picLocks noChangeAspect="1"/>
          </p:cNvPicPr>
          <p:nvPr/>
        </p:nvPicPr>
        <p:blipFill>
          <a:blip r:embed="rId14" cstate="print"/>
          <a:stretch>
            <a:fillRect/>
          </a:stretch>
        </p:blipFill>
        <p:spPr>
          <a:xfrm>
            <a:off x="1464901" y="3599148"/>
            <a:ext cx="911016" cy="1170001"/>
          </a:xfrm>
          <a:prstGeom prst="rect">
            <a:avLst/>
          </a:prstGeom>
        </p:spPr>
      </p:pic>
      <p:sp>
        <p:nvSpPr>
          <p:cNvPr id="34" name="Text Box 19"/>
          <p:cNvSpPr txBox="1">
            <a:spLocks noChangeArrowheads="1"/>
          </p:cNvSpPr>
          <p:nvPr/>
        </p:nvSpPr>
        <p:spPr bwMode="auto">
          <a:xfrm>
            <a:off x="1314773" y="4755501"/>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2011 </a:t>
            </a:r>
            <a:r>
              <a:rPr lang="en-US" sz="1100" dirty="0"/>
              <a:t>Keynote: </a:t>
            </a:r>
            <a:r>
              <a:rPr lang="en-US" sz="1100" dirty="0" smtClean="0"/>
              <a:t>   Barry Schneider  Program Manager         National Science Foundation</a:t>
            </a:r>
            <a:endParaRPr lang="en-US" sz="1100" dirty="0"/>
          </a:p>
        </p:txBody>
      </p:sp>
      <p:sp>
        <p:nvSpPr>
          <p:cNvPr id="32" name="Text Box 19"/>
          <p:cNvSpPr txBox="1">
            <a:spLocks noChangeArrowheads="1"/>
          </p:cNvSpPr>
          <p:nvPr/>
        </p:nvSpPr>
        <p:spPr bwMode="auto">
          <a:xfrm>
            <a:off x="2371453" y="4706622"/>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2012 </a:t>
            </a:r>
            <a:r>
              <a:rPr lang="en-US" sz="1100" dirty="0"/>
              <a:t>Keynote: </a:t>
            </a:r>
            <a:r>
              <a:rPr lang="en-US" sz="1100" dirty="0" smtClean="0"/>
              <a:t>   Thom Dunning  Director          National Center for Supercomputing Applications</a:t>
            </a:r>
            <a:endParaRPr lang="en-US" sz="1100" dirty="0"/>
          </a:p>
        </p:txBody>
      </p:sp>
      <p:sp>
        <p:nvSpPr>
          <p:cNvPr id="4" name="TextBox 3"/>
          <p:cNvSpPr txBox="1"/>
          <p:nvPr/>
        </p:nvSpPr>
        <p:spPr>
          <a:xfrm>
            <a:off x="3486318" y="4791009"/>
            <a:ext cx="1572769" cy="1107996"/>
          </a:xfrm>
          <a:prstGeom prst="rect">
            <a:avLst/>
          </a:prstGeom>
          <a:noFill/>
        </p:spPr>
        <p:txBody>
          <a:bodyPr wrap="square" rtlCol="0">
            <a:spAutoFit/>
          </a:bodyPr>
          <a:lstStyle/>
          <a:p>
            <a:r>
              <a:rPr lang="en-US" sz="1100" dirty="0" smtClean="0"/>
              <a:t>2015 </a:t>
            </a:r>
            <a:r>
              <a:rPr lang="en-US" sz="1100" dirty="0"/>
              <a:t>Keynote:      </a:t>
            </a:r>
            <a:r>
              <a:rPr lang="en-US" sz="1100" dirty="0" smtClean="0"/>
              <a:t>       John </a:t>
            </a:r>
            <a:r>
              <a:rPr lang="en-US" sz="1100" dirty="0" err="1"/>
              <a:t>Shalf</a:t>
            </a:r>
            <a:r>
              <a:rPr lang="en-US" sz="1100" dirty="0"/>
              <a:t>           </a:t>
            </a:r>
            <a:r>
              <a:rPr lang="en-US" sz="1100" dirty="0" smtClean="0"/>
              <a:t>        </a:t>
            </a:r>
            <a:r>
              <a:rPr lang="en-US" sz="1100" dirty="0" err="1" smtClean="0"/>
              <a:t>Dept</a:t>
            </a:r>
            <a:r>
              <a:rPr lang="en-US" sz="1100" dirty="0" smtClean="0"/>
              <a:t> </a:t>
            </a:r>
            <a:r>
              <a:rPr lang="en-US" sz="1100" dirty="0"/>
              <a:t>Head </a:t>
            </a:r>
            <a:r>
              <a:rPr lang="en-US" sz="1100" dirty="0" smtClean="0"/>
              <a:t>CS Lawrence           Berkeley </a:t>
            </a:r>
            <a:r>
              <a:rPr lang="en-US" sz="1100" dirty="0"/>
              <a:t>Lab      </a:t>
            </a:r>
            <a:r>
              <a:rPr lang="en-US" sz="1100" dirty="0" smtClean="0"/>
              <a:t>    </a:t>
            </a:r>
            <a:r>
              <a:rPr lang="en-US" sz="1100" dirty="0"/>
              <a:t>CTO, </a:t>
            </a:r>
            <a:r>
              <a:rPr lang="en-US" sz="1100" dirty="0" smtClean="0"/>
              <a:t>NERSC</a:t>
            </a:r>
            <a:endParaRPr lang="en-US" sz="1100" dirty="0"/>
          </a:p>
        </p:txBody>
      </p:sp>
      <p:pic>
        <p:nvPicPr>
          <p:cNvPr id="2050" name="Picture 2" descr="http://151.1.219.218/0363ab79-79e0-4d83-a130-9d6d3eb28b6b.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675406" y="3612796"/>
            <a:ext cx="850250" cy="1134884"/>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4472316" y="4748048"/>
            <a:ext cx="1671430" cy="1200329"/>
          </a:xfrm>
          <a:prstGeom prst="rect">
            <a:avLst/>
          </a:prstGeom>
          <a:noFill/>
        </p:spPr>
        <p:txBody>
          <a:bodyPr wrap="square" rtlCol="0">
            <a:spAutoFit/>
          </a:bodyPr>
          <a:lstStyle/>
          <a:p>
            <a:r>
              <a:rPr lang="en-US" sz="1200" dirty="0" smtClean="0"/>
              <a:t>2014 </a:t>
            </a:r>
            <a:r>
              <a:rPr lang="en-US" sz="1200" dirty="0"/>
              <a:t>Keynote:      </a:t>
            </a:r>
            <a:r>
              <a:rPr lang="en-US" sz="1200" dirty="0" smtClean="0"/>
              <a:t>       </a:t>
            </a:r>
            <a:r>
              <a:rPr lang="en-US" sz="1200" smtClean="0"/>
              <a:t>Irene Qualters                   </a:t>
            </a:r>
            <a:r>
              <a:rPr lang="en-US" sz="1200" dirty="0" smtClean="0"/>
              <a:t>Division Director Advanced           </a:t>
            </a:r>
            <a:r>
              <a:rPr lang="en-US" sz="1200" dirty="0" err="1" smtClean="0"/>
              <a:t>Cyberinfarstructure</a:t>
            </a:r>
            <a:r>
              <a:rPr lang="en-US" sz="1200" dirty="0" smtClean="0"/>
              <a:t>          Division, NSF</a:t>
            </a:r>
            <a:endParaRPr lang="en-US" sz="1200" dirty="0"/>
          </a:p>
        </p:txBody>
      </p:sp>
    </p:spTree>
    <p:custDataLst>
      <p:tags r:id="rId1"/>
    </p:custDataLst>
    <p:extLst>
      <p:ext uri="{BB962C8B-B14F-4D97-AF65-F5344CB8AC3E}">
        <p14:creationId xmlns:p14="http://schemas.microsoft.com/office/powerpoint/2010/main" val="2036473450"/>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838200" y="3733800"/>
            <a:ext cx="8001000" cy="1905000"/>
          </a:xfrm>
        </p:spPr>
        <p:txBody>
          <a:bodyPr/>
          <a:lstStyle/>
          <a:p>
            <a:pPr eaLnBrk="1" hangingPunct="1">
              <a:lnSpc>
                <a:spcPct val="90000"/>
              </a:lnSpc>
            </a:pPr>
            <a:r>
              <a:rPr lang="en-US" sz="6000" dirty="0" smtClean="0"/>
              <a:t>Thanks for your attention!</a:t>
            </a:r>
            <a:br>
              <a:rPr lang="en-US" sz="6000" dirty="0" smtClean="0"/>
            </a:br>
            <a:r>
              <a:rPr lang="en-US" sz="6000" dirty="0" smtClean="0"/>
              <a:t/>
            </a:r>
            <a:br>
              <a:rPr lang="en-US" sz="6000" dirty="0" smtClean="0"/>
            </a:br>
            <a:r>
              <a:rPr lang="en-US" sz="6000" smtClean="0"/>
              <a:t/>
            </a:r>
            <a:br>
              <a:rPr lang="en-US" sz="6000" smtClean="0"/>
            </a:br>
            <a:r>
              <a:rPr lang="en-US" sz="6000" smtClean="0"/>
              <a:t>Questions</a:t>
            </a:r>
            <a:r>
              <a:rPr lang="en-US" sz="6000" dirty="0" smtClean="0"/>
              <a:t>?</a:t>
            </a:r>
            <a:br>
              <a:rPr lang="en-US" sz="6000" dirty="0" smtClean="0"/>
            </a:br>
            <a:r>
              <a:rPr lang="en-US" sz="3200" dirty="0" smtClean="0">
                <a:hlinkClick r:id="rId5"/>
              </a:rPr>
              <a:t>www.oscer.ou.edu</a:t>
            </a:r>
            <a:endParaRPr lang="en-US" sz="3200" dirty="0" smtClean="0"/>
          </a:p>
        </p:txBody>
      </p:sp>
      <p:sp>
        <p:nvSpPr>
          <p:cNvPr id="80899" name="Rectangle 4"/>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dirty="0" smtClean="0">
                <a:ea typeface="ＭＳ Ｐゴシック" pitchFamily="1" charset="-128"/>
              </a:rPr>
              <a:t>References</a:t>
            </a:r>
          </a:p>
        </p:txBody>
      </p:sp>
      <p:sp>
        <p:nvSpPr>
          <p:cNvPr id="115715"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Supercomputing in Plain English: Distributed Par</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Tue March 3 2015</a:t>
            </a:r>
            <a:endParaRPr lang="en-US" dirty="0">
              <a:latin typeface="Times New Roman" pitchFamily="1" charset="0"/>
              <a:ea typeface="ＭＳ Ｐゴシック" pitchFamily="1" charset="-128"/>
            </a:endParaRPr>
          </a:p>
        </p:txBody>
      </p:sp>
      <p:sp>
        <p:nvSpPr>
          <p:cNvPr id="115716" name="Slide Number Placeholder 3"/>
          <p:cNvSpPr>
            <a:spLocks noGrp="1"/>
          </p:cNvSpPr>
          <p:nvPr>
            <p:ph type="sldNum" sz="quarter" idx="4294967295"/>
          </p:nvPr>
        </p:nvSpPr>
        <p:spPr>
          <a:xfrm>
            <a:off x="7162800" y="6191250"/>
            <a:ext cx="1295400" cy="457200"/>
          </a:xfrm>
          <a:prstGeom prst="rect">
            <a:avLst/>
          </a:prstGeom>
          <a:noFill/>
        </p:spPr>
        <p:txBody>
          <a:bodyPr/>
          <a:lstStyle/>
          <a:p>
            <a:fld id="{A86288DB-C647-47E5-848F-A123E7F2BD19}" type="slidenum">
              <a:rPr lang="en-US"/>
              <a:pPr/>
              <a:t>79</a:t>
            </a:fld>
            <a:endParaRPr lang="en-US"/>
          </a:p>
        </p:txBody>
      </p:sp>
      <p:sp>
        <p:nvSpPr>
          <p:cNvPr id="115717" name="Text Box 3"/>
          <p:cNvSpPr txBox="1">
            <a:spLocks noChangeArrowheads="1"/>
          </p:cNvSpPr>
          <p:nvPr/>
        </p:nvSpPr>
        <p:spPr bwMode="auto">
          <a:xfrm>
            <a:off x="381000" y="1600200"/>
            <a:ext cx="8534400" cy="1616075"/>
          </a:xfrm>
          <a:prstGeom prst="rect">
            <a:avLst/>
          </a:prstGeom>
          <a:noFill/>
          <a:ln w="9525">
            <a:noFill/>
            <a:miter lim="800000"/>
            <a:headEnd/>
            <a:tailEnd/>
          </a:ln>
        </p:spPr>
        <p:txBody>
          <a:bodyPr>
            <a:spAutoFit/>
          </a:bodyPr>
          <a:lstStyle/>
          <a:p>
            <a:pPr algn="l"/>
            <a:r>
              <a:rPr lang="en-US" sz="2000" dirty="0">
                <a:solidFill>
                  <a:srgbClr val="003366"/>
                </a:solidFill>
              </a:rPr>
              <a:t>[1]  P.S. Pacheco, </a:t>
            </a:r>
            <a:r>
              <a:rPr lang="en-US" sz="2000" i="1" dirty="0">
                <a:solidFill>
                  <a:srgbClr val="003366"/>
                </a:solidFill>
              </a:rPr>
              <a:t>Parallel Programming with MPI</a:t>
            </a:r>
            <a:r>
              <a:rPr lang="en-US" sz="2000" dirty="0">
                <a:solidFill>
                  <a:srgbClr val="003366"/>
                </a:solidFill>
              </a:rPr>
              <a:t>, Morgan Kaufmann</a:t>
            </a:r>
          </a:p>
          <a:p>
            <a:pPr algn="l"/>
            <a:r>
              <a:rPr lang="en-US" sz="2000" dirty="0">
                <a:solidFill>
                  <a:srgbClr val="003366"/>
                </a:solidFill>
              </a:rPr>
              <a:t>      Publishers, 1997.</a:t>
            </a:r>
          </a:p>
          <a:p>
            <a:pPr algn="l"/>
            <a:r>
              <a:rPr lang="en-US" sz="2000" dirty="0">
                <a:solidFill>
                  <a:srgbClr val="003366"/>
                </a:solidFill>
              </a:rPr>
              <a:t>[2]  W. </a:t>
            </a:r>
            <a:r>
              <a:rPr lang="en-US" sz="2000" dirty="0" err="1">
                <a:solidFill>
                  <a:srgbClr val="003366"/>
                </a:solidFill>
              </a:rPr>
              <a:t>Gropp</a:t>
            </a:r>
            <a:r>
              <a:rPr lang="en-US" sz="2000" dirty="0">
                <a:solidFill>
                  <a:srgbClr val="003366"/>
                </a:solidFill>
              </a:rPr>
              <a:t>, E. Lusk and A. </a:t>
            </a:r>
            <a:r>
              <a:rPr lang="en-US" sz="2000" dirty="0" err="1">
                <a:solidFill>
                  <a:srgbClr val="003366"/>
                </a:solidFill>
              </a:rPr>
              <a:t>Skjellum</a:t>
            </a:r>
            <a:r>
              <a:rPr lang="en-US" sz="2000" dirty="0">
                <a:solidFill>
                  <a:srgbClr val="003366"/>
                </a:solidFill>
              </a:rPr>
              <a:t>, </a:t>
            </a:r>
            <a:r>
              <a:rPr lang="en-US" sz="2000" i="1" dirty="0">
                <a:solidFill>
                  <a:srgbClr val="003366"/>
                </a:solidFill>
              </a:rPr>
              <a:t>Using MPI: Portable Parallel</a:t>
            </a:r>
          </a:p>
          <a:p>
            <a:pPr algn="l"/>
            <a:r>
              <a:rPr lang="en-US" sz="2000" i="1" dirty="0">
                <a:solidFill>
                  <a:srgbClr val="003366"/>
                </a:solidFill>
              </a:rPr>
              <a:t>      Programming with the Message-Passing Interface</a:t>
            </a:r>
            <a:r>
              <a:rPr lang="en-US" sz="2000" dirty="0">
                <a:solidFill>
                  <a:srgbClr val="003366"/>
                </a:solidFill>
              </a:rPr>
              <a:t>, 2</a:t>
            </a:r>
            <a:r>
              <a:rPr lang="en-US" sz="2000" baseline="30000" dirty="0">
                <a:solidFill>
                  <a:srgbClr val="003366"/>
                </a:solidFill>
              </a:rPr>
              <a:t>nd</a:t>
            </a:r>
            <a:r>
              <a:rPr lang="en-US" sz="2000" dirty="0">
                <a:solidFill>
                  <a:srgbClr val="003366"/>
                </a:solidFill>
              </a:rPr>
              <a:t> ed.  MIT</a:t>
            </a:r>
          </a:p>
          <a:p>
            <a:pPr algn="l"/>
            <a:r>
              <a:rPr lang="en-US" sz="2000" dirty="0">
                <a:solidFill>
                  <a:srgbClr val="003366"/>
                </a:solidFill>
              </a:rPr>
              <a:t>      Press, 1999.</a:t>
            </a:r>
          </a:p>
        </p:txBody>
      </p:sp>
    </p:spTree>
    <p:custDataLst>
      <p:tags r:id="rId1"/>
    </p:custDataLst>
    <p:extLst>
      <p:ext uri="{BB962C8B-B14F-4D97-AF65-F5344CB8AC3E}">
        <p14:creationId xmlns:p14="http://schemas.microsoft.com/office/powerpoint/2010/main" val="3349072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Supercomputing in Plain </a:t>
            </a:r>
            <a:r>
              <a:rPr lang="en-US" dirty="0" smtClean="0"/>
              <a:t>English: </a:t>
            </a:r>
            <a:r>
              <a:rPr lang="en-US" dirty="0" err="1" smtClean="0"/>
              <a:t>Distrib</a:t>
            </a:r>
            <a:r>
              <a:rPr lang="en-US" dirty="0" smtClean="0"/>
              <a:t> Parallel</a:t>
            </a:r>
            <a:endParaRPr lang="en-US" dirty="0"/>
          </a:p>
          <a:p>
            <a:r>
              <a:rPr lang="en-US" dirty="0" smtClean="0"/>
              <a:t>Tue March 3 2015</a:t>
            </a:r>
            <a:endParaRPr lang="en-US" dirty="0"/>
          </a:p>
        </p:txBody>
      </p:sp>
      <p:sp>
        <p:nvSpPr>
          <p:cNvPr id="5" name="Slide Number Placeholder 4"/>
          <p:cNvSpPr>
            <a:spLocks noGrp="1"/>
          </p:cNvSpPr>
          <p:nvPr>
            <p:ph type="sldNum" sz="quarter" idx="11"/>
          </p:nvPr>
        </p:nvSpPr>
        <p:spPr/>
        <p:txBody>
          <a:bodyPr/>
          <a:lstStyle/>
          <a:p>
            <a:fld id="{40C5B91A-D25A-4171-9B64-6EC05E7A942A}" type="slidenum">
              <a:rPr lang="en-US"/>
              <a:pPr/>
              <a:t>8</a:t>
            </a:fld>
            <a:endParaRPr lang="en-US"/>
          </a:p>
        </p:txBody>
      </p:sp>
      <p:sp>
        <p:nvSpPr>
          <p:cNvPr id="452610" name="Rectangle 2"/>
          <p:cNvSpPr>
            <a:spLocks noGrp="1" noChangeArrowheads="1"/>
          </p:cNvSpPr>
          <p:nvPr>
            <p:ph type="title"/>
          </p:nvPr>
        </p:nvSpPr>
        <p:spPr/>
        <p:txBody>
          <a:bodyPr/>
          <a:lstStyle/>
          <a:p>
            <a:r>
              <a:rPr lang="en-US" sz="3600" dirty="0" err="1" smtClean="0"/>
              <a:t>Wowza</a:t>
            </a:r>
            <a:r>
              <a:rPr lang="en-US" sz="3600" dirty="0" smtClean="0"/>
              <a:t> #1</a:t>
            </a:r>
            <a:endParaRPr lang="en-US" sz="3600" dirty="0"/>
          </a:p>
        </p:txBody>
      </p:sp>
      <p:sp>
        <p:nvSpPr>
          <p:cNvPr id="452611" name="Rectangle 3"/>
          <p:cNvSpPr>
            <a:spLocks noGrp="1" noChangeArrowheads="1"/>
          </p:cNvSpPr>
          <p:nvPr>
            <p:ph type="body" idx="1"/>
          </p:nvPr>
        </p:nvSpPr>
        <p:spPr>
          <a:xfrm>
            <a:off x="381000" y="1371600"/>
            <a:ext cx="8382000" cy="4648200"/>
          </a:xfrm>
        </p:spPr>
        <p:txBody>
          <a:bodyPr/>
          <a:lstStyle/>
          <a:p>
            <a:pPr>
              <a:buFont typeface="Wingdings" pitchFamily="2" charset="2"/>
              <a:buNone/>
            </a:pPr>
            <a:r>
              <a:rPr lang="en-US" dirty="0" smtClean="0"/>
              <a:t>You can watch from a Windows, </a:t>
            </a:r>
            <a:r>
              <a:rPr lang="en-US" dirty="0" err="1" smtClean="0"/>
              <a:t>MacOS</a:t>
            </a:r>
            <a:r>
              <a:rPr lang="en-US" dirty="0" smtClean="0"/>
              <a:t> or Linux laptop using </a:t>
            </a:r>
            <a:r>
              <a:rPr lang="en-US" dirty="0" err="1" smtClean="0"/>
              <a:t>Wowza</a:t>
            </a:r>
            <a:r>
              <a:rPr lang="en-US" dirty="0" smtClean="0"/>
              <a:t> from the following URL:</a:t>
            </a:r>
          </a:p>
          <a:p>
            <a:pPr>
              <a:buFont typeface="Wingdings" pitchFamily="2" charset="2"/>
              <a:buNone/>
            </a:pPr>
            <a:endParaRPr lang="en-US" dirty="0" smtClean="0"/>
          </a:p>
          <a:p>
            <a:pPr algn="ctr">
              <a:buFont typeface="Wingdings" pitchFamily="2" charset="2"/>
              <a:buNone/>
            </a:pPr>
            <a:r>
              <a:rPr lang="en-US" sz="1800" dirty="0" smtClean="0">
                <a:latin typeface="Courier New" pitchFamily="49" charset="0"/>
                <a:cs typeface="Courier New" pitchFamily="49" charset="0"/>
                <a:hlinkClick r:id="rId3"/>
              </a:rPr>
              <a:t>http://jwplayer.onenet.net/stream6/sipe.html</a:t>
            </a:r>
            <a:endParaRPr lang="en-US" sz="1800" dirty="0" smtClean="0">
              <a:latin typeface="Courier New" pitchFamily="49" charset="0"/>
              <a:cs typeface="Courier New" pitchFamily="49" charset="0"/>
            </a:endParaRPr>
          </a:p>
          <a:p>
            <a:pPr>
              <a:buNone/>
            </a:pPr>
            <a:endParaRPr lang="en-US" dirty="0" smtClean="0"/>
          </a:p>
          <a:p>
            <a:pPr>
              <a:buNone/>
            </a:pPr>
            <a:r>
              <a:rPr lang="en-US" dirty="0" err="1" smtClean="0"/>
              <a:t>Wowza</a:t>
            </a:r>
            <a:r>
              <a:rPr lang="en-US" dirty="0" smtClean="0"/>
              <a:t> behaves a lot like YouTube, except live.</a:t>
            </a:r>
            <a:endParaRPr lang="en-US" dirty="0"/>
          </a:p>
          <a:p>
            <a:pPr>
              <a:buNone/>
            </a:pPr>
            <a:endParaRPr lang="en-US" dirty="0" smtClean="0"/>
          </a:p>
          <a:p>
            <a:pPr>
              <a:buNone/>
            </a:pPr>
            <a:r>
              <a:rPr lang="en-US" dirty="0"/>
              <a:t>Many thanks to </a:t>
            </a:r>
            <a:r>
              <a:rPr lang="en-US" dirty="0" smtClean="0"/>
              <a:t>James Deaton, Skyler </a:t>
            </a:r>
            <a:r>
              <a:rPr lang="en-US" dirty="0"/>
              <a:t>Donahue, Jeremy Wright and Steven Haldeman of </a:t>
            </a:r>
            <a:r>
              <a:rPr lang="en-US" dirty="0" err="1"/>
              <a:t>OneNet</a:t>
            </a:r>
            <a:r>
              <a:rPr lang="en-US" dirty="0"/>
              <a:t> for providing this</a:t>
            </a:r>
            <a:r>
              <a:rPr lang="en-US" dirty="0" smtClean="0"/>
              <a:t>.</a:t>
            </a:r>
          </a:p>
          <a:p>
            <a:pPr>
              <a:buNone/>
            </a:pPr>
            <a:endParaRPr lang="en-US" dirty="0"/>
          </a:p>
          <a:p>
            <a:pPr>
              <a:buNone/>
            </a:pPr>
            <a:r>
              <a:rPr lang="en-US" b="1" dirty="0"/>
              <a:t>PLEASE MUTE YOURSELF.</a:t>
            </a:r>
          </a:p>
          <a:p>
            <a:pPr>
              <a:buNone/>
            </a:pPr>
            <a:endParaRPr lang="en-US" dirty="0"/>
          </a:p>
          <a:p>
            <a:pPr>
              <a:buFont typeface="Wingdings" pitchFamily="2" charset="2"/>
              <a:buNone/>
            </a:pPr>
            <a:endParaRPr lang="en-US" dirty="0"/>
          </a:p>
        </p:txBody>
      </p:sp>
    </p:spTree>
    <p:extLst>
      <p:ext uri="{BB962C8B-B14F-4D97-AF65-F5344CB8AC3E}">
        <p14:creationId xmlns:p14="http://schemas.microsoft.com/office/powerpoint/2010/main" val="429365039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Wowza</a:t>
            </a:r>
            <a:r>
              <a:rPr lang="en-US" dirty="0" smtClean="0"/>
              <a:t> #2</a:t>
            </a:r>
            <a:endParaRPr lang="en-US" dirty="0"/>
          </a:p>
        </p:txBody>
      </p:sp>
      <p:sp>
        <p:nvSpPr>
          <p:cNvPr id="3" name="Content Placeholder 2"/>
          <p:cNvSpPr>
            <a:spLocks noGrp="1"/>
          </p:cNvSpPr>
          <p:nvPr>
            <p:ph idx="1"/>
          </p:nvPr>
        </p:nvSpPr>
        <p:spPr/>
        <p:txBody>
          <a:bodyPr/>
          <a:lstStyle/>
          <a:p>
            <a:pPr marL="0" indent="0">
              <a:buNone/>
            </a:pPr>
            <a:r>
              <a:rPr lang="en-US" dirty="0" err="1" smtClean="0"/>
              <a:t>Wowza</a:t>
            </a:r>
            <a:r>
              <a:rPr lang="en-US" dirty="0" smtClean="0"/>
              <a:t> has been tested on multiple browsers on each of:</a:t>
            </a:r>
          </a:p>
          <a:p>
            <a:r>
              <a:rPr lang="en-US" dirty="0" smtClean="0"/>
              <a:t>Windows (7 and 8): IE, Firefox, Chrome, Opera, Safari</a:t>
            </a:r>
          </a:p>
          <a:p>
            <a:r>
              <a:rPr lang="en-US" dirty="0" err="1" smtClean="0"/>
              <a:t>MacOS</a:t>
            </a:r>
            <a:r>
              <a:rPr lang="en-US" dirty="0" smtClean="0"/>
              <a:t> X: Safari, Firefox</a:t>
            </a:r>
          </a:p>
          <a:p>
            <a:r>
              <a:rPr lang="en-US" dirty="0" smtClean="0"/>
              <a:t>Linux: Firefox, Opera</a:t>
            </a:r>
          </a:p>
          <a:p>
            <a:pPr marL="0" indent="0">
              <a:buNone/>
            </a:pPr>
            <a:r>
              <a:rPr lang="en-US" dirty="0" smtClean="0">
                <a:solidFill>
                  <a:schemeClr val="bg1"/>
                </a:solidFill>
              </a:rPr>
              <a:t>We’ve also successfully tested it on devices with:</a:t>
            </a:r>
          </a:p>
          <a:p>
            <a:pPr marL="0" indent="0">
              <a:buNone/>
            </a:pPr>
            <a:r>
              <a:rPr lang="en-US" dirty="0" smtClean="0">
                <a:solidFill>
                  <a:schemeClr val="bg1"/>
                </a:solidFill>
              </a:rPr>
              <a:t>Android</a:t>
            </a:r>
          </a:p>
          <a:p>
            <a:pPr marL="0" indent="0">
              <a:buNone/>
            </a:pPr>
            <a:r>
              <a:rPr lang="en-US" dirty="0" err="1" smtClean="0">
                <a:solidFill>
                  <a:schemeClr val="bg1"/>
                </a:solidFill>
              </a:rPr>
              <a:t>iOS</a:t>
            </a:r>
            <a:endParaRPr lang="en-US" dirty="0" smtClean="0">
              <a:solidFill>
                <a:schemeClr val="bg1"/>
              </a:solidFill>
            </a:endParaRPr>
          </a:p>
          <a:p>
            <a:pPr marL="0" indent="0">
              <a:buNone/>
            </a:pPr>
            <a:r>
              <a:rPr lang="en-US" dirty="0" smtClean="0">
                <a:solidFill>
                  <a:schemeClr val="bg1"/>
                </a:solidFill>
              </a:rPr>
              <a:t>However, we make no representations on the likelihood of it working on your device, because we don’t know which versions of Android or iOS it mi</a:t>
            </a:r>
          </a:p>
          <a:p>
            <a:pPr marL="0" indent="0">
              <a:buNone/>
            </a:pPr>
            <a:r>
              <a:rPr lang="en-US" b="1" dirty="0"/>
              <a:t>PLEASE MUTE YOURSELF.</a:t>
            </a:r>
          </a:p>
          <a:p>
            <a:pPr marL="0" indent="0">
              <a:buNone/>
            </a:pPr>
            <a:r>
              <a:rPr lang="en-US" dirty="0" err="1" smtClean="0">
                <a:solidFill>
                  <a:schemeClr val="bg1"/>
                </a:solidFill>
              </a:rPr>
              <a:t>ght</a:t>
            </a:r>
            <a:r>
              <a:rPr lang="en-US" dirty="0" smtClean="0">
                <a:solidFill>
                  <a:schemeClr val="bg1"/>
                </a:solidFill>
              </a:rPr>
              <a:t> or might not work with.</a:t>
            </a:r>
            <a:endParaRPr lang="en-US" dirty="0">
              <a:solidFill>
                <a:schemeClr val="bg1"/>
              </a:solidFill>
            </a:endParaRPr>
          </a:p>
        </p:txBody>
      </p:sp>
      <p:sp>
        <p:nvSpPr>
          <p:cNvPr id="4" name="Footer Placeholder 3"/>
          <p:cNvSpPr>
            <a:spLocks noGrp="1"/>
          </p:cNvSpPr>
          <p:nvPr>
            <p:ph type="ftr" sz="quarter" idx="10"/>
          </p:nvPr>
        </p:nvSpPr>
        <p:spPr/>
        <p:txBody>
          <a:bodyPr/>
          <a:lstStyle/>
          <a:p>
            <a:pPr>
              <a:defRPr/>
            </a:pPr>
            <a:r>
              <a:rPr lang="en-US" dirty="0" smtClean="0"/>
              <a:t>Supercomputing in Plain English: </a:t>
            </a:r>
            <a:r>
              <a:rPr lang="en-US" dirty="0" err="1" smtClean="0"/>
              <a:t>Distrib</a:t>
            </a:r>
            <a:r>
              <a:rPr lang="en-US" dirty="0" smtClean="0"/>
              <a:t> Parallel</a:t>
            </a:r>
          </a:p>
          <a:p>
            <a:pPr>
              <a:defRPr/>
            </a:pPr>
            <a:r>
              <a:rPr lang="en-US" dirty="0" smtClean="0"/>
              <a:t>Tue March 3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a:t>
            </a:fld>
            <a:endParaRPr lang="en-US"/>
          </a:p>
        </p:txBody>
      </p:sp>
    </p:spTree>
    <p:extLst>
      <p:ext uri="{BB962C8B-B14F-4D97-AF65-F5344CB8AC3E}">
        <p14:creationId xmlns:p14="http://schemas.microsoft.com/office/powerpoint/2010/main" val="269849264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10.xml><?xml version="1.0" encoding="utf-8"?>
<p:tagLst xmlns:a="http://schemas.openxmlformats.org/drawingml/2006/main" xmlns:r="http://schemas.openxmlformats.org/officeDocument/2006/relationships" xmlns:p="http://schemas.openxmlformats.org/presentationml/2006/main">
  <p:tag name="SWI" val="134"/>
  <p:tag name="BSN" val="134"/>
  <p:tag name="SVT" val="FALSE"/>
  <p:tag name="NBP" val="1"/>
  <p:tag name="CVB" val="134"/>
  <p:tag name="SPT" val="FALSE"/>
  <p:tag name="CII" val="134"/>
</p:tagLst>
</file>

<file path=ppt/tags/tag11.xml><?xml version="1.0" encoding="utf-8"?>
<p:tagLst xmlns:a="http://schemas.openxmlformats.org/drawingml/2006/main" xmlns:r="http://schemas.openxmlformats.org/officeDocument/2006/relationships" xmlns:p="http://schemas.openxmlformats.org/presentationml/2006/main">
  <p:tag name="SWI" val="135"/>
  <p:tag name="BSN" val="135"/>
  <p:tag name="SVT" val="FALSE"/>
  <p:tag name="NBP" val="1"/>
  <p:tag name="CVB" val="135"/>
  <p:tag name="SPT" val="FALSE"/>
  <p:tag name="CII" val="135"/>
</p:tagLst>
</file>

<file path=ppt/tags/tag12.xml><?xml version="1.0" encoding="utf-8"?>
<p:tagLst xmlns:a="http://schemas.openxmlformats.org/drawingml/2006/main" xmlns:r="http://schemas.openxmlformats.org/officeDocument/2006/relationships" xmlns:p="http://schemas.openxmlformats.org/presentationml/2006/main">
  <p:tag name="SWI" val="136"/>
  <p:tag name="BSN" val="136"/>
  <p:tag name="SVT" val="FALSE"/>
  <p:tag name="NBP" val="1"/>
  <p:tag name="CVB" val="136"/>
  <p:tag name="SPT" val="FALSE"/>
  <p:tag name="CII" val="136"/>
</p:tagLst>
</file>

<file path=ppt/tags/tag13.xml><?xml version="1.0" encoding="utf-8"?>
<p:tagLst xmlns:a="http://schemas.openxmlformats.org/drawingml/2006/main" xmlns:r="http://schemas.openxmlformats.org/officeDocument/2006/relationships" xmlns:p="http://schemas.openxmlformats.org/presentationml/2006/main">
  <p:tag name="SWI" val="137"/>
  <p:tag name="BSN" val="137"/>
  <p:tag name="SVT" val="FALSE"/>
  <p:tag name="NBP" val="1"/>
  <p:tag name="CVB" val="137"/>
  <p:tag name="SPT" val="FALSE"/>
  <p:tag name="CII" val="137"/>
</p:tagLst>
</file>

<file path=ppt/tags/tag14.xml><?xml version="1.0" encoding="utf-8"?>
<p:tagLst xmlns:a="http://schemas.openxmlformats.org/drawingml/2006/main" xmlns:r="http://schemas.openxmlformats.org/officeDocument/2006/relationships" xmlns:p="http://schemas.openxmlformats.org/presentationml/2006/main">
  <p:tag name="SWI" val="138"/>
  <p:tag name="BSN" val="138"/>
  <p:tag name="SVT" val="FALSE"/>
  <p:tag name="NBP" val="1"/>
  <p:tag name="CVB" val="138"/>
  <p:tag name="SPT" val="FALSE"/>
  <p:tag name="CII" val="138"/>
</p:tagLst>
</file>

<file path=ppt/tags/tag15.xml><?xml version="1.0" encoding="utf-8"?>
<p:tagLst xmlns:a="http://schemas.openxmlformats.org/drawingml/2006/main" xmlns:r="http://schemas.openxmlformats.org/officeDocument/2006/relationships" xmlns:p="http://schemas.openxmlformats.org/presentationml/2006/main">
  <p:tag name="SWI" val="140"/>
  <p:tag name="BSN" val="140"/>
  <p:tag name="SVT" val="FALSE"/>
  <p:tag name="NBP" val="1"/>
  <p:tag name="CVB" val="140"/>
  <p:tag name="SPT" val="FALSE"/>
  <p:tag name="CII" val="140"/>
</p:tagLst>
</file>

<file path=ppt/tags/tag16.xml><?xml version="1.0" encoding="utf-8"?>
<p:tagLst xmlns:a="http://schemas.openxmlformats.org/drawingml/2006/main" xmlns:r="http://schemas.openxmlformats.org/officeDocument/2006/relationships" xmlns:p="http://schemas.openxmlformats.org/presentationml/2006/main">
  <p:tag name="SWI" val="141"/>
  <p:tag name="BSN" val="141"/>
  <p:tag name="SVT" val="FALSE"/>
  <p:tag name="NBP" val="1"/>
  <p:tag name="CVB" val="141"/>
  <p:tag name="SPT" val="FALSE"/>
  <p:tag name="CII" val="141"/>
</p:tagLst>
</file>

<file path=ppt/tags/tag17.xml><?xml version="1.0" encoding="utf-8"?>
<p:tagLst xmlns:a="http://schemas.openxmlformats.org/drawingml/2006/main" xmlns:r="http://schemas.openxmlformats.org/officeDocument/2006/relationships" xmlns:p="http://schemas.openxmlformats.org/presentationml/2006/main">
  <p:tag name="SWI" val="142"/>
  <p:tag name="BSN" val="142"/>
  <p:tag name="SVT" val="FALSE"/>
  <p:tag name="NBP" val="1"/>
  <p:tag name="CVB" val="142"/>
  <p:tag name="SPT" val="FALSE"/>
  <p:tag name="CII" val="142"/>
</p:tagLst>
</file>

<file path=ppt/tags/tag18.xml><?xml version="1.0" encoding="utf-8"?>
<p:tagLst xmlns:a="http://schemas.openxmlformats.org/drawingml/2006/main" xmlns:r="http://schemas.openxmlformats.org/officeDocument/2006/relationships" xmlns:p="http://schemas.openxmlformats.org/presentationml/2006/main">
  <p:tag name="SWI" val="143"/>
  <p:tag name="BSN" val="143"/>
  <p:tag name="SVT" val="FALSE"/>
  <p:tag name="NBP" val="1"/>
  <p:tag name="CVB" val="143"/>
  <p:tag name="SPT" val="FALSE"/>
  <p:tag name="CII" val="143"/>
</p:tagLst>
</file>

<file path=ppt/tags/tag19.xml><?xml version="1.0" encoding="utf-8"?>
<p:tagLst xmlns:a="http://schemas.openxmlformats.org/drawingml/2006/main" xmlns:r="http://schemas.openxmlformats.org/officeDocument/2006/relationships" xmlns:p="http://schemas.openxmlformats.org/presentationml/2006/main">
  <p:tag name="SWI" val="144"/>
  <p:tag name="BSN" val="144"/>
  <p:tag name="SVT" val="FALSE"/>
  <p:tag name="NBP" val="1"/>
  <p:tag name="CVB" val="144"/>
  <p:tag name="SPT" val="FALSE"/>
  <p:tag name="CII" val="144"/>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BSN" val="1"/>
  <p:tag name="SVT" val="TRUE"/>
  <p:tag name="CVB" val="1"/>
  <p:tag name="SPT" val="FALSE"/>
  <p:tag name="CII" val="1"/>
</p:tagLst>
</file>

<file path=ppt/tags/tag20.xml><?xml version="1.0" encoding="utf-8"?>
<p:tagLst xmlns:a="http://schemas.openxmlformats.org/drawingml/2006/main" xmlns:r="http://schemas.openxmlformats.org/officeDocument/2006/relationships" xmlns:p="http://schemas.openxmlformats.org/presentationml/2006/main">
  <p:tag name="SWI" val="145"/>
  <p:tag name="BSN" val="145"/>
  <p:tag name="SVT" val="FALSE"/>
  <p:tag name="NBP" val="1"/>
  <p:tag name="CVB" val="145"/>
  <p:tag name="SPT" val="FALSE"/>
  <p:tag name="CII" val="145"/>
</p:tagLst>
</file>

<file path=ppt/tags/tag21.xml><?xml version="1.0" encoding="utf-8"?>
<p:tagLst xmlns:a="http://schemas.openxmlformats.org/drawingml/2006/main" xmlns:r="http://schemas.openxmlformats.org/officeDocument/2006/relationships" xmlns:p="http://schemas.openxmlformats.org/presentationml/2006/main">
  <p:tag name="SWI" val="146"/>
  <p:tag name="BSN" val="146"/>
  <p:tag name="SVT" val="FALSE"/>
  <p:tag name="NBP" val="1"/>
  <p:tag name="CVB" val="146"/>
  <p:tag name="SPT" val="FALSE"/>
  <p:tag name="CII" val="146"/>
</p:tagLst>
</file>

<file path=ppt/tags/tag22.xml><?xml version="1.0" encoding="utf-8"?>
<p:tagLst xmlns:a="http://schemas.openxmlformats.org/drawingml/2006/main" xmlns:r="http://schemas.openxmlformats.org/officeDocument/2006/relationships" xmlns:p="http://schemas.openxmlformats.org/presentationml/2006/main">
  <p:tag name="SWI" val="147"/>
  <p:tag name="BSN" val="147"/>
  <p:tag name="SVT" val="FALSE"/>
  <p:tag name="NBP" val="1"/>
  <p:tag name="CVB" val="147"/>
  <p:tag name="SPT" val="FALSE"/>
  <p:tag name="CII" val="147"/>
</p:tagLst>
</file>

<file path=ppt/tags/tag23.xml><?xml version="1.0" encoding="utf-8"?>
<p:tagLst xmlns:a="http://schemas.openxmlformats.org/drawingml/2006/main" xmlns:r="http://schemas.openxmlformats.org/officeDocument/2006/relationships" xmlns:p="http://schemas.openxmlformats.org/presentationml/2006/main">
  <p:tag name="SWI" val="147"/>
  <p:tag name="BSN" val="147"/>
  <p:tag name="SVT" val="FALSE"/>
  <p:tag name="NBP" val="1"/>
  <p:tag name="CVB" val="147"/>
  <p:tag name="SPT" val="FALSE"/>
  <p:tag name="CII" val="147"/>
</p:tagLst>
</file>

<file path=ppt/tags/tag24.xml><?xml version="1.0" encoding="utf-8"?>
<p:tagLst xmlns:a="http://schemas.openxmlformats.org/drawingml/2006/main" xmlns:r="http://schemas.openxmlformats.org/officeDocument/2006/relationships" xmlns:p="http://schemas.openxmlformats.org/presentationml/2006/main">
  <p:tag name="SWI" val="148"/>
  <p:tag name="BSN" val="148"/>
  <p:tag name="SVT" val="FALSE"/>
  <p:tag name="NBP" val="1"/>
  <p:tag name="CVB" val="148"/>
  <p:tag name="SPT" val="FALSE"/>
  <p:tag name="CII" val="148"/>
</p:tagLst>
</file>

<file path=ppt/tags/tag25.xml><?xml version="1.0" encoding="utf-8"?>
<p:tagLst xmlns:a="http://schemas.openxmlformats.org/drawingml/2006/main" xmlns:r="http://schemas.openxmlformats.org/officeDocument/2006/relationships" xmlns:p="http://schemas.openxmlformats.org/presentationml/2006/main">
  <p:tag name="SWI" val="149"/>
  <p:tag name="BSN" val="149"/>
  <p:tag name="SVT" val="FALSE"/>
  <p:tag name="NBP" val="1"/>
  <p:tag name="CVB" val="149"/>
  <p:tag name="SPT" val="FALSE"/>
  <p:tag name="CII" val="149"/>
</p:tagLst>
</file>

<file path=ppt/tags/tag26.xml><?xml version="1.0" encoding="utf-8"?>
<p:tagLst xmlns:a="http://schemas.openxmlformats.org/drawingml/2006/main" xmlns:r="http://schemas.openxmlformats.org/officeDocument/2006/relationships" xmlns:p="http://schemas.openxmlformats.org/presentationml/2006/main">
  <p:tag name="SWI" val="150"/>
  <p:tag name="BSN" val="150"/>
  <p:tag name="SVT" val="FALSE"/>
  <p:tag name="NBP" val="1"/>
  <p:tag name="CVB" val="150"/>
  <p:tag name="SPT" val="FALSE"/>
  <p:tag name="CII" val="150"/>
</p:tagLst>
</file>

<file path=ppt/tags/tag27.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28.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29.xml><?xml version="1.0" encoding="utf-8"?>
<p:tagLst xmlns:a="http://schemas.openxmlformats.org/drawingml/2006/main" xmlns:r="http://schemas.openxmlformats.org/officeDocument/2006/relationships" xmlns:p="http://schemas.openxmlformats.org/presentationml/2006/main">
  <p:tag name="SWI" val="151"/>
  <p:tag name="BSN" val="151"/>
  <p:tag name="SVT" val="FALSE"/>
  <p:tag name="NBP" val="1"/>
  <p:tag name="CVB" val="151"/>
  <p:tag name="SPT" val="FALSE"/>
  <p:tag name="CII" val="151"/>
</p:tagLst>
</file>

<file path=ppt/tags/tag3.xml><?xml version="1.0" encoding="utf-8"?>
<p:tagLst xmlns:a="http://schemas.openxmlformats.org/drawingml/2006/main" xmlns:r="http://schemas.openxmlformats.org/officeDocument/2006/relationships" xmlns:p="http://schemas.openxmlformats.org/presentationml/2006/main">
  <p:tag name="DUMMACSH" val="TRUE"/>
</p:tagLst>
</file>

<file path=ppt/tags/tag30.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31.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32.xml><?xml version="1.0" encoding="utf-8"?>
<p:tagLst xmlns:a="http://schemas.openxmlformats.org/drawingml/2006/main" xmlns:r="http://schemas.openxmlformats.org/officeDocument/2006/relationships" xmlns:p="http://schemas.openxmlformats.org/presentationml/2006/main">
  <p:tag name="SWI" val="154"/>
  <p:tag name="BSN" val="154"/>
  <p:tag name="SVT" val="FALSE"/>
  <p:tag name="NBP" val="1"/>
  <p:tag name="CVB" val="154"/>
  <p:tag name="SPT" val="FALSE"/>
  <p:tag name="CII" val="154"/>
</p:tagLst>
</file>

<file path=ppt/tags/tag33.xml><?xml version="1.0" encoding="utf-8"?>
<p:tagLst xmlns:a="http://schemas.openxmlformats.org/drawingml/2006/main" xmlns:r="http://schemas.openxmlformats.org/officeDocument/2006/relationships" xmlns:p="http://schemas.openxmlformats.org/presentationml/2006/main">
  <p:tag name="SWI" val="155"/>
  <p:tag name="BSN" val="155"/>
  <p:tag name="SVT" val="FALSE"/>
  <p:tag name="NBP" val="1"/>
  <p:tag name="CVB" val="155"/>
  <p:tag name="SPT" val="FALSE"/>
  <p:tag name="CII" val="155"/>
</p:tagLst>
</file>

<file path=ppt/tags/tag34.xml><?xml version="1.0" encoding="utf-8"?>
<p:tagLst xmlns:a="http://schemas.openxmlformats.org/drawingml/2006/main" xmlns:r="http://schemas.openxmlformats.org/officeDocument/2006/relationships" xmlns:p="http://schemas.openxmlformats.org/presentationml/2006/main">
  <p:tag name="SWI" val="156"/>
  <p:tag name="BSN" val="156"/>
  <p:tag name="SVT" val="FALSE"/>
  <p:tag name="NBP" val="1"/>
  <p:tag name="CVB" val="156"/>
  <p:tag name="SPT" val="FALSE"/>
  <p:tag name="CII" val="156"/>
</p:tagLst>
</file>

<file path=ppt/tags/tag35.xml><?xml version="1.0" encoding="utf-8"?>
<p:tagLst xmlns:a="http://schemas.openxmlformats.org/drawingml/2006/main" xmlns:r="http://schemas.openxmlformats.org/officeDocument/2006/relationships" xmlns:p="http://schemas.openxmlformats.org/presentationml/2006/main">
  <p:tag name="SWI" val="157"/>
  <p:tag name="BSN" val="157"/>
  <p:tag name="SVT" val="FALSE"/>
  <p:tag name="NBP" val="1"/>
  <p:tag name="CVB" val="157"/>
  <p:tag name="SPT" val="FALSE"/>
  <p:tag name="CII" val="157"/>
</p:tagLst>
</file>

<file path=ppt/tags/tag36.xml><?xml version="1.0" encoding="utf-8"?>
<p:tagLst xmlns:a="http://schemas.openxmlformats.org/drawingml/2006/main" xmlns:r="http://schemas.openxmlformats.org/officeDocument/2006/relationships" xmlns:p="http://schemas.openxmlformats.org/presentationml/2006/main">
  <p:tag name="SWI" val="158"/>
  <p:tag name="BSN" val="158"/>
  <p:tag name="SVT" val="FALSE"/>
  <p:tag name="NBP" val="1"/>
  <p:tag name="CVB" val="158"/>
  <p:tag name="SPT" val="FALSE"/>
  <p:tag name="CII" val="158"/>
</p:tagLst>
</file>

<file path=ppt/tags/tag37.xml><?xml version="1.0" encoding="utf-8"?>
<p:tagLst xmlns:a="http://schemas.openxmlformats.org/drawingml/2006/main" xmlns:r="http://schemas.openxmlformats.org/officeDocument/2006/relationships" xmlns:p="http://schemas.openxmlformats.org/presentationml/2006/main">
  <p:tag name="SWI" val="159"/>
  <p:tag name="BSN" val="159"/>
  <p:tag name="SVT" val="FALSE"/>
  <p:tag name="NBP" val="1"/>
  <p:tag name="CVB" val="159"/>
  <p:tag name="SPT" val="FALSE"/>
  <p:tag name="CII" val="159"/>
</p:tagLst>
</file>

<file path=ppt/tags/tag38.xml><?xml version="1.0" encoding="utf-8"?>
<p:tagLst xmlns:a="http://schemas.openxmlformats.org/drawingml/2006/main" xmlns:r="http://schemas.openxmlformats.org/officeDocument/2006/relationships" xmlns:p="http://schemas.openxmlformats.org/presentationml/2006/main">
  <p:tag name="SWI" val="160"/>
  <p:tag name="BSN" val="160"/>
  <p:tag name="SVT" val="FALSE"/>
  <p:tag name="NBP" val="1"/>
  <p:tag name="CVB" val="160"/>
  <p:tag name="SPT" val="FALSE"/>
  <p:tag name="CII" val="160"/>
</p:tagLst>
</file>

<file path=ppt/tags/tag39.xml><?xml version="1.0" encoding="utf-8"?>
<p:tagLst xmlns:a="http://schemas.openxmlformats.org/drawingml/2006/main" xmlns:r="http://schemas.openxmlformats.org/officeDocument/2006/relationships" xmlns:p="http://schemas.openxmlformats.org/presentationml/2006/main">
  <p:tag name="SWI" val="161"/>
  <p:tag name="BSN" val="161"/>
  <p:tag name="SVT" val="FALSE"/>
  <p:tag name="NBP" val="1"/>
  <p:tag name="CVB" val="161"/>
  <p:tag name="SPT" val="FALSE"/>
  <p:tag name="CII" val="161"/>
</p:tagLst>
</file>

<file path=ppt/tags/tag4.xml><?xml version="1.0" encoding="utf-8"?>
<p:tagLst xmlns:a="http://schemas.openxmlformats.org/drawingml/2006/main" xmlns:r="http://schemas.openxmlformats.org/officeDocument/2006/relationships" xmlns:p="http://schemas.openxmlformats.org/presentationml/2006/main">
  <p:tag name="SWI" val="112"/>
  <p:tag name="BSN" val="112"/>
  <p:tag name="SVT" val="FALSE"/>
  <p:tag name="NBP" val="1"/>
  <p:tag name="CVB" val="112"/>
  <p:tag name="SPT" val="FALSE"/>
  <p:tag name="CII" val="112"/>
</p:tagLst>
</file>

<file path=ppt/tags/tag40.xml><?xml version="1.0" encoding="utf-8"?>
<p:tagLst xmlns:a="http://schemas.openxmlformats.org/drawingml/2006/main" xmlns:r="http://schemas.openxmlformats.org/officeDocument/2006/relationships" xmlns:p="http://schemas.openxmlformats.org/presentationml/2006/main">
  <p:tag name="SWI" val="162"/>
  <p:tag name="BSN" val="162"/>
  <p:tag name="SVT" val="FALSE"/>
  <p:tag name="NBP" val="1"/>
  <p:tag name="CVB" val="162"/>
  <p:tag name="SPT" val="FALSE"/>
  <p:tag name="CII" val="162"/>
</p:tagLst>
</file>

<file path=ppt/tags/tag41.xml><?xml version="1.0" encoding="utf-8"?>
<p:tagLst xmlns:a="http://schemas.openxmlformats.org/drawingml/2006/main" xmlns:r="http://schemas.openxmlformats.org/officeDocument/2006/relationships" xmlns:p="http://schemas.openxmlformats.org/presentationml/2006/main">
  <p:tag name="SWI" val="163"/>
  <p:tag name="BSN" val="163"/>
  <p:tag name="SVT" val="FALSE"/>
  <p:tag name="NBP" val="1"/>
  <p:tag name="CVB" val="163"/>
  <p:tag name="SPT" val="FALSE"/>
  <p:tag name="CII" val="163"/>
</p:tagLst>
</file>

<file path=ppt/tags/tag42.xml><?xml version="1.0" encoding="utf-8"?>
<p:tagLst xmlns:a="http://schemas.openxmlformats.org/drawingml/2006/main" xmlns:r="http://schemas.openxmlformats.org/officeDocument/2006/relationships" xmlns:p="http://schemas.openxmlformats.org/presentationml/2006/main">
  <p:tag name="SWI" val="167"/>
  <p:tag name="BSN" val="167"/>
  <p:tag name="SVT" val="FALSE"/>
  <p:tag name="NBP" val="1"/>
  <p:tag name="CVB" val="167"/>
  <p:tag name="SPT" val="FALSE"/>
  <p:tag name="CII" val="167"/>
</p:tagLst>
</file>

<file path=ppt/tags/tag43.xml><?xml version="1.0" encoding="utf-8"?>
<p:tagLst xmlns:a="http://schemas.openxmlformats.org/drawingml/2006/main" xmlns:r="http://schemas.openxmlformats.org/officeDocument/2006/relationships" xmlns:p="http://schemas.openxmlformats.org/presentationml/2006/main">
  <p:tag name="SWI" val="168"/>
  <p:tag name="BSN" val="168"/>
  <p:tag name="SVT" val="FALSE"/>
  <p:tag name="NBP" val="1"/>
  <p:tag name="CVB" val="168"/>
  <p:tag name="SPT" val="FALSE"/>
  <p:tag name="CII" val="168"/>
</p:tagLst>
</file>

<file path=ppt/tags/tag44.xml><?xml version="1.0" encoding="utf-8"?>
<p:tagLst xmlns:a="http://schemas.openxmlformats.org/drawingml/2006/main" xmlns:r="http://schemas.openxmlformats.org/officeDocument/2006/relationships" xmlns:p="http://schemas.openxmlformats.org/presentationml/2006/main">
  <p:tag name="SWI" val="169"/>
  <p:tag name="BSN" val="169"/>
  <p:tag name="SVT" val="FALSE"/>
  <p:tag name="NBP" val="1"/>
  <p:tag name="CVB" val="169"/>
  <p:tag name="SPT" val="FALSE"/>
  <p:tag name="CII" val="169"/>
</p:tagLst>
</file>

<file path=ppt/tags/tag45.xml><?xml version="1.0" encoding="utf-8"?>
<p:tagLst xmlns:a="http://schemas.openxmlformats.org/drawingml/2006/main" xmlns:r="http://schemas.openxmlformats.org/officeDocument/2006/relationships" xmlns:p="http://schemas.openxmlformats.org/presentationml/2006/main">
  <p:tag name="SWI" val="171"/>
  <p:tag name="BSN" val="171"/>
  <p:tag name="SVT" val="FALSE"/>
  <p:tag name="NBP" val="1"/>
  <p:tag name="CVB" val="171"/>
  <p:tag name="SPT" val="FALSE"/>
  <p:tag name="CII" val="171"/>
</p:tagLst>
</file>

<file path=ppt/tags/tag46.xml><?xml version="1.0" encoding="utf-8"?>
<p:tagLst xmlns:a="http://schemas.openxmlformats.org/drawingml/2006/main" xmlns:r="http://schemas.openxmlformats.org/officeDocument/2006/relationships" xmlns:p="http://schemas.openxmlformats.org/presentationml/2006/main">
  <p:tag name="SWI" val="75"/>
  <p:tag name="NBP" val="1"/>
  <p:tag name="CVB" val="75"/>
  <p:tag name="SPT" val="FALSE"/>
  <p:tag name="BSN" val="75"/>
  <p:tag name="LFXCI" val="0"/>
  <p:tag name="SVT" val="TRUE"/>
  <p:tag name="CII" val="75"/>
</p:tagLst>
</file>

<file path=ppt/tags/tag47.xml><?xml version="1.0" encoding="utf-8"?>
<p:tagLst xmlns:a="http://schemas.openxmlformats.org/drawingml/2006/main" xmlns:r="http://schemas.openxmlformats.org/officeDocument/2006/relationships" xmlns:p="http://schemas.openxmlformats.org/presentationml/2006/main">
  <p:tag name="SWI" val="56"/>
  <p:tag name="NBP" val="1"/>
  <p:tag name="BSN" val="56"/>
  <p:tag name="SVT" val="TRUE"/>
  <p:tag name="CVB" val="56"/>
  <p:tag name="SPT" val="FALSE"/>
  <p:tag name="CII" val="56"/>
</p:tagLst>
</file>

<file path=ppt/tags/tag48.xml><?xml version="1.0" encoding="utf-8"?>
<p:tagLst xmlns:a="http://schemas.openxmlformats.org/drawingml/2006/main" xmlns:r="http://schemas.openxmlformats.org/officeDocument/2006/relationships" xmlns:p="http://schemas.openxmlformats.org/presentationml/2006/main">
  <p:tag name="DUMMACSH" val="TRUE"/>
</p:tagLst>
</file>

<file path=ppt/tags/tag49.xml><?xml version="1.0" encoding="utf-8"?>
<p:tagLst xmlns:a="http://schemas.openxmlformats.org/drawingml/2006/main" xmlns:r="http://schemas.openxmlformats.org/officeDocument/2006/relationships" xmlns:p="http://schemas.openxmlformats.org/presentationml/2006/main">
  <p:tag name="SWI" val="173"/>
  <p:tag name="BSN" val="173"/>
  <p:tag name="SVT" val="FALSE"/>
  <p:tag name="NBP" val="1"/>
  <p:tag name="CVB" val="173"/>
  <p:tag name="SPT" val="FALSE"/>
  <p:tag name="CII" val="173"/>
</p:tagLst>
</file>

<file path=ppt/tags/tag5.xml><?xml version="1.0" encoding="utf-8"?>
<p:tagLst xmlns:a="http://schemas.openxmlformats.org/drawingml/2006/main" xmlns:r="http://schemas.openxmlformats.org/officeDocument/2006/relationships" xmlns:p="http://schemas.openxmlformats.org/presentationml/2006/main">
  <p:tag name="SWI" val="121"/>
  <p:tag name="BSN" val="121"/>
  <p:tag name="SVT" val="FALSE"/>
  <p:tag name="NBP" val="1"/>
  <p:tag name="CVB" val="121"/>
  <p:tag name="SPT" val="FALSE"/>
  <p:tag name="CII" val="121"/>
</p:tagLst>
</file>

<file path=ppt/tags/tag6.xml><?xml version="1.0" encoding="utf-8"?>
<p:tagLst xmlns:a="http://schemas.openxmlformats.org/drawingml/2006/main" xmlns:r="http://schemas.openxmlformats.org/officeDocument/2006/relationships" xmlns:p="http://schemas.openxmlformats.org/presentationml/2006/main">
  <p:tag name="SWI" val="122"/>
  <p:tag name="BSN" val="122"/>
  <p:tag name="SVT" val="FALSE"/>
  <p:tag name="NBP" val="1"/>
  <p:tag name="CVB" val="122"/>
  <p:tag name="SPT" val="FALSE"/>
  <p:tag name="CII" val="122"/>
</p:tagLst>
</file>

<file path=ppt/tags/tag7.xml><?xml version="1.0" encoding="utf-8"?>
<p:tagLst xmlns:a="http://schemas.openxmlformats.org/drawingml/2006/main" xmlns:r="http://schemas.openxmlformats.org/officeDocument/2006/relationships" xmlns:p="http://schemas.openxmlformats.org/presentationml/2006/main">
  <p:tag name="SWI" val="114"/>
  <p:tag name="NBP" val="1"/>
  <p:tag name="CVB" val="114"/>
  <p:tag name="SPT" val="FALSE"/>
  <p:tag name="BSN" val="114"/>
  <p:tag name="LFXCI" val="0"/>
  <p:tag name="SVT" val="TRUE"/>
  <p:tag name="CII" val="114"/>
</p:tagLst>
</file>

<file path=ppt/tags/tag8.xml><?xml version="1.0" encoding="utf-8"?>
<p:tagLst xmlns:a="http://schemas.openxmlformats.org/drawingml/2006/main" xmlns:r="http://schemas.openxmlformats.org/officeDocument/2006/relationships" xmlns:p="http://schemas.openxmlformats.org/presentationml/2006/main">
  <p:tag name="SWI" val="114"/>
  <p:tag name="NBP" val="1"/>
  <p:tag name="CVB" val="114"/>
  <p:tag name="SPT" val="FALSE"/>
  <p:tag name="BSN" val="114"/>
  <p:tag name="LFXCI" val="0"/>
  <p:tag name="SVT" val="TRUE"/>
  <p:tag name="CII" val="114"/>
</p:tagLst>
</file>

<file path=ppt/tags/tag9.xml><?xml version="1.0" encoding="utf-8"?>
<p:tagLst xmlns:a="http://schemas.openxmlformats.org/drawingml/2006/main" xmlns:r="http://schemas.openxmlformats.org/officeDocument/2006/relationships" xmlns:p="http://schemas.openxmlformats.org/presentationml/2006/main">
  <p:tag name="SWI" val="133"/>
  <p:tag name="BSN" val="133"/>
  <p:tag name="SVT" val="FALSE"/>
  <p:tag name="NBP" val="1"/>
  <p:tag name="CVB" val="133"/>
  <p:tag name="SPT" val="FALSE"/>
  <p:tag name="CII" val="133"/>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20546</TotalTime>
  <Words>7188</Words>
  <Application>Microsoft Macintosh PowerPoint</Application>
  <PresentationFormat>On-screen Show (4:3)</PresentationFormat>
  <Paragraphs>1052</Paragraphs>
  <Slides>79</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Arial Black</vt:lpstr>
      <vt:lpstr>Courier New</vt:lpstr>
      <vt:lpstr>ＭＳ Ｐゴシック</vt:lpstr>
      <vt:lpstr>Tahoma</vt:lpstr>
      <vt:lpstr>Times New Roman</vt:lpstr>
      <vt:lpstr>Wingdings</vt:lpstr>
      <vt:lpstr>Blends</vt:lpstr>
      <vt:lpstr>Supercomputing in Plain English Distributed Multiprocessing</vt:lpstr>
      <vt:lpstr>This is an experiment!</vt:lpstr>
      <vt:lpstr>PLEASE MUTE YOURSELF</vt:lpstr>
      <vt:lpstr>PLEASE REGISTER</vt:lpstr>
      <vt:lpstr>Download the Slides Beforehand</vt:lpstr>
      <vt:lpstr>H.323 (Polycom etc) #1</vt:lpstr>
      <vt:lpstr>H.323 (Polycom etc) #2</vt:lpstr>
      <vt:lpstr>Wowza #1</vt:lpstr>
      <vt:lpstr>Wowza #2</vt:lpstr>
      <vt:lpstr>RTMP</vt:lpstr>
      <vt:lpstr>Toll Free Phone Bridge</vt:lpstr>
      <vt:lpstr>Please Mute Yourself</vt:lpstr>
      <vt:lpstr>Questions via E-mail Only</vt:lpstr>
      <vt:lpstr>Onsite: Talent Release Form</vt:lpstr>
      <vt:lpstr>TENTATIVE Schedule</vt:lpstr>
      <vt:lpstr>Thanks for helping!</vt:lpstr>
      <vt:lpstr>This is an experiment!</vt:lpstr>
      <vt:lpstr>Coming in 2015!</vt:lpstr>
      <vt:lpstr>Outline</vt:lpstr>
      <vt:lpstr>The Desert Islands  Analogy</vt:lpstr>
      <vt:lpstr>An Island Hut</vt:lpstr>
      <vt:lpstr>Instructions</vt:lpstr>
      <vt:lpstr>Is There Anybody Out There?</vt:lpstr>
      <vt:lpstr>Someone Might Be Out There</vt:lpstr>
      <vt:lpstr>Even More People Out There</vt:lpstr>
      <vt:lpstr>All Data Are Private</vt:lpstr>
      <vt:lpstr>Long Distance Calls: 2 Costs</vt:lpstr>
      <vt:lpstr>Distributed Parallelism</vt:lpstr>
      <vt:lpstr>Like Desert Islands</vt:lpstr>
      <vt:lpstr>Latency vs Bandwidth on topdawg</vt:lpstr>
      <vt:lpstr>Latency vs Bandwidth on topdawg</vt:lpstr>
      <vt:lpstr>MPI: The Message-Passing Interface</vt:lpstr>
      <vt:lpstr>What Is MPI?</vt:lpstr>
      <vt:lpstr>MPI Calls</vt:lpstr>
      <vt:lpstr>MPI is an API</vt:lpstr>
      <vt:lpstr>WARNING!</vt:lpstr>
      <vt:lpstr>The 6 Most Important MPI Routines</vt:lpstr>
      <vt:lpstr>More Example MPI Routines</vt:lpstr>
      <vt:lpstr>MPI Program Structure (C)</vt:lpstr>
      <vt:lpstr>MPI is SPMD</vt:lpstr>
      <vt:lpstr>Example: Greetings</vt:lpstr>
      <vt:lpstr>greeting.c</vt:lpstr>
      <vt:lpstr>Greetings Startup/Shutdown</vt:lpstr>
      <vt:lpstr>Greetings Client’s Work</vt:lpstr>
      <vt:lpstr>Greetings Server’s Work</vt:lpstr>
      <vt:lpstr>How an MPI Run Works</vt:lpstr>
      <vt:lpstr>Compiling and Running</vt:lpstr>
      <vt:lpstr>Why is Rank #0 the Server?</vt:lpstr>
      <vt:lpstr>Does There Have to be a Server?</vt:lpstr>
      <vt:lpstr>Why “Rank?”</vt:lpstr>
      <vt:lpstr>Compiling and Running</vt:lpstr>
      <vt:lpstr>Deterministic Operation?</vt:lpstr>
      <vt:lpstr>Deterministic Parallelism</vt:lpstr>
      <vt:lpstr>Nondeterministic Parallelism</vt:lpstr>
      <vt:lpstr>Message = Envelope + Contents</vt:lpstr>
      <vt:lpstr>MPI Data Types</vt:lpstr>
      <vt:lpstr>Message Tags</vt:lpstr>
      <vt:lpstr>Message Tags</vt:lpstr>
      <vt:lpstr>Parallelism is Nondeterministic</vt:lpstr>
      <vt:lpstr>Communicators</vt:lpstr>
      <vt:lpstr>Broadcasting</vt:lpstr>
      <vt:lpstr>Broadcast Example: Setup</vt:lpstr>
      <vt:lpstr>Broadcast Example: Input</vt:lpstr>
      <vt:lpstr>Broadcast Example: Broadcast</vt:lpstr>
      <vt:lpstr>Broadcast Compile &amp; Run</vt:lpstr>
      <vt:lpstr>Reductions</vt:lpstr>
      <vt:lpstr>Reduction Example</vt:lpstr>
      <vt:lpstr>Compiling and Running</vt:lpstr>
      <vt:lpstr>Why Two Reduction Routines?</vt:lpstr>
      <vt:lpstr>Non-blocking Communication</vt:lpstr>
      <vt:lpstr>Immediate Send</vt:lpstr>
      <vt:lpstr>Communication Hiding</vt:lpstr>
      <vt:lpstr>Rule of Thumb for Hiding</vt:lpstr>
      <vt:lpstr>TENTATIVE Schedule</vt:lpstr>
      <vt:lpstr>Thanks for helping!</vt:lpstr>
      <vt:lpstr>Coming in 2015!</vt:lpstr>
      <vt:lpstr>OK Supercomputing Symposium 2015</vt:lpstr>
      <vt:lpstr>Thanks for your attention!   Questions? www.oscer.ou.edu</vt:lpstr>
      <vt:lpstr>References</vt:lpstr>
    </vt:vector>
  </TitlesOfParts>
  <Company>University of Oklahoma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Gentis, Debra L.</cp:lastModifiedBy>
  <cp:revision>602</cp:revision>
  <cp:lastPrinted>1601-01-01T00:00:00Z</cp:lastPrinted>
  <dcterms:created xsi:type="dcterms:W3CDTF">2001-08-18T12:37:15Z</dcterms:created>
  <dcterms:modified xsi:type="dcterms:W3CDTF">2016-01-25T20:04:19Z</dcterms:modified>
</cp:coreProperties>
</file>