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8"/>
  </p:notesMasterIdLst>
  <p:sldIdLst>
    <p:sldId id="256" r:id="rId2"/>
    <p:sldId id="258" r:id="rId3"/>
    <p:sldId id="271" r:id="rId4"/>
    <p:sldId id="272" r:id="rId5"/>
    <p:sldId id="274" r:id="rId6"/>
    <p:sldId id="277" r:id="rId7"/>
    <p:sldId id="278" r:id="rId8"/>
    <p:sldId id="264" r:id="rId9"/>
    <p:sldId id="265" r:id="rId10"/>
    <p:sldId id="266" r:id="rId11"/>
    <p:sldId id="279" r:id="rId12"/>
    <p:sldId id="280" r:id="rId13"/>
    <p:sldId id="281" r:id="rId14"/>
    <p:sldId id="282" r:id="rId15"/>
    <p:sldId id="257" r:id="rId16"/>
    <p:sldId id="283" r:id="rId17"/>
    <p:sldId id="259" r:id="rId18"/>
    <p:sldId id="260" r:id="rId19"/>
    <p:sldId id="261" r:id="rId20"/>
    <p:sldId id="262" r:id="rId21"/>
    <p:sldId id="263" r:id="rId22"/>
    <p:sldId id="284" r:id="rId23"/>
    <p:sldId id="285" r:id="rId24"/>
    <p:sldId id="268" r:id="rId25"/>
    <p:sldId id="286" r:id="rId26"/>
    <p:sldId id="267" r:id="rId27"/>
  </p:sldIdLst>
  <p:sldSz cx="9144000" cy="5143500" type="screen16x9"/>
  <p:notesSz cx="6858000" cy="9144000"/>
  <p:embeddedFontLst>
    <p:embeddedFont>
      <p:font typeface="Calibri" panose="020F0502020204030204" pitchFamily="34" charset="0"/>
      <p:regular r:id="rId29"/>
      <p:bold r:id="rId30"/>
      <p:italic r:id="rId31"/>
      <p:boldItalic r:id="rId32"/>
    </p:embeddedFont>
    <p:embeddedFont>
      <p:font typeface="EB Garamond" panose="00000500000000000000" pitchFamily="2"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275" autoAdjust="0"/>
  </p:normalViewPr>
  <p:slideViewPr>
    <p:cSldViewPr snapToGrid="0">
      <p:cViewPr varScale="1">
        <p:scale>
          <a:sx n="85" d="100"/>
          <a:sy n="85" d="100"/>
        </p:scale>
        <p:origin x="1378" y="6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font" Target="fonts/font6.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2.fntdata"/><Relationship Id="rId35" Type="http://schemas.openxmlformats.org/officeDocument/2006/relationships/font" Target="fonts/font7.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5.fntdata"/><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orten, Jay" userId="eba1506b-2667-42f0-9947-1566739f359d" providerId="ADAL" clId="{98EFDAC9-700A-4046-B611-B855A1A69275}"/>
    <pc:docChg chg="modSld">
      <pc:chgData name="Shorten, Jay" userId="eba1506b-2667-42f0-9947-1566739f359d" providerId="ADAL" clId="{98EFDAC9-700A-4046-B611-B855A1A69275}" dt="2022-07-12T19:17:41.847" v="0" actId="6549"/>
      <pc:docMkLst>
        <pc:docMk/>
      </pc:docMkLst>
      <pc:sldChg chg="modNotesTx">
        <pc:chgData name="Shorten, Jay" userId="eba1506b-2667-42f0-9947-1566739f359d" providerId="ADAL" clId="{98EFDAC9-700A-4046-B611-B855A1A69275}" dt="2022-07-12T19:17:41.847" v="0" actId="6549"/>
        <pc:sldMkLst>
          <pc:docMk/>
          <pc:sldMk cId="2258017182" sldId="282"/>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834033245844268"/>
          <c:y val="4.1606121686055146E-2"/>
          <c:w val="0.71110411198600176"/>
          <c:h val="0.66351651685849922"/>
        </c:manualLayout>
      </c:layout>
      <c:barChart>
        <c:barDir val="col"/>
        <c:grouping val="stacked"/>
        <c:varyColors val="0"/>
        <c:ser>
          <c:idx val="0"/>
          <c:order val="0"/>
          <c:tx>
            <c:strRef>
              <c:f>Sheet1!$D$2</c:f>
              <c:strCache>
                <c:ptCount val="1"/>
                <c:pt idx="0">
                  <c:v>"Tulsa Race Massacre"</c:v>
                </c:pt>
              </c:strCache>
            </c:strRef>
          </c:tx>
          <c:spPr>
            <a:solidFill>
              <a:srgbClr val="0070C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Arial Black" panose="020B0A0402010202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Sheet1!$C$3:$C$4</c:f>
              <c:strCache>
                <c:ptCount val="2"/>
                <c:pt idx="0">
                  <c:v>August 2019</c:v>
                </c:pt>
                <c:pt idx="1">
                  <c:v>August 2020</c:v>
                </c:pt>
              </c:strCache>
            </c:strRef>
          </c:cat>
          <c:val>
            <c:numRef>
              <c:f>Sheet1!$D$3:$D$4</c:f>
              <c:numCache>
                <c:formatCode>#,##0</c:formatCode>
                <c:ptCount val="2"/>
                <c:pt idx="0">
                  <c:v>28400</c:v>
                </c:pt>
                <c:pt idx="1">
                  <c:v>299000</c:v>
                </c:pt>
              </c:numCache>
            </c:numRef>
          </c:val>
          <c:extLst>
            <c:ext xmlns:c16="http://schemas.microsoft.com/office/drawing/2014/chart" uri="{C3380CC4-5D6E-409C-BE32-E72D297353CC}">
              <c16:uniqueId val="{00000000-2051-48EA-A8C2-9A893C17C3AC}"/>
            </c:ext>
          </c:extLst>
        </c:ser>
        <c:ser>
          <c:idx val="1"/>
          <c:order val="1"/>
          <c:tx>
            <c:strRef>
              <c:f>Sheet1!$E$2</c:f>
              <c:strCache>
                <c:ptCount val="1"/>
                <c:pt idx="0">
                  <c:v>"Tulsa Race Riot"</c:v>
                </c:pt>
              </c:strCache>
            </c:strRef>
          </c:tx>
          <c:spPr>
            <a:solidFill>
              <a:srgbClr val="008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Arial Black" panose="020B0A0402010202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Sheet1!$C$3:$C$4</c:f>
              <c:strCache>
                <c:ptCount val="2"/>
                <c:pt idx="0">
                  <c:v>August 2019</c:v>
                </c:pt>
                <c:pt idx="1">
                  <c:v>August 2020</c:v>
                </c:pt>
              </c:strCache>
            </c:strRef>
          </c:cat>
          <c:val>
            <c:numRef>
              <c:f>Sheet1!$E$3:$E$4</c:f>
              <c:numCache>
                <c:formatCode>#,##0</c:formatCode>
                <c:ptCount val="2"/>
                <c:pt idx="0">
                  <c:v>107000</c:v>
                </c:pt>
                <c:pt idx="1">
                  <c:v>125000</c:v>
                </c:pt>
              </c:numCache>
            </c:numRef>
          </c:val>
          <c:extLst>
            <c:ext xmlns:c16="http://schemas.microsoft.com/office/drawing/2014/chart" uri="{C3380CC4-5D6E-409C-BE32-E72D297353CC}">
              <c16:uniqueId val="{00000001-2051-48EA-A8C2-9A893C17C3AC}"/>
            </c:ext>
          </c:extLst>
        </c:ser>
        <c:dLbls>
          <c:showLegendKey val="0"/>
          <c:showVal val="0"/>
          <c:showCatName val="0"/>
          <c:showSerName val="0"/>
          <c:showPercent val="0"/>
          <c:showBubbleSize val="0"/>
        </c:dLbls>
        <c:gapWidth val="49"/>
        <c:overlap val="100"/>
        <c:axId val="1775646240"/>
        <c:axId val="1775649568"/>
      </c:barChart>
      <c:catAx>
        <c:axId val="17756462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Black" panose="020B0A04020102020204" pitchFamily="34" charset="0"/>
                <a:ea typeface="+mn-ea"/>
                <a:cs typeface="+mn-cs"/>
              </a:defRPr>
            </a:pPr>
            <a:endParaRPr lang="en-US"/>
          </a:p>
        </c:txPr>
        <c:crossAx val="1775649568"/>
        <c:crosses val="autoZero"/>
        <c:auto val="1"/>
        <c:lblAlgn val="ctr"/>
        <c:lblOffset val="100"/>
        <c:noMultiLvlLbl val="0"/>
      </c:catAx>
      <c:valAx>
        <c:axId val="177564956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Black" panose="020B0A04020102020204" pitchFamily="34" charset="0"/>
                <a:ea typeface="+mn-ea"/>
                <a:cs typeface="+mn-cs"/>
              </a:defRPr>
            </a:pPr>
            <a:endParaRPr lang="en-US"/>
          </a:p>
        </c:txPr>
        <c:crossAx val="1775646240"/>
        <c:crosses val="autoZero"/>
        <c:crossBetween val="between"/>
        <c:majorUnit val="100000"/>
      </c:valAx>
      <c:spPr>
        <a:noFill/>
        <a:ln>
          <a:noFill/>
        </a:ln>
        <a:effectLst/>
      </c:spPr>
    </c:plotArea>
    <c:legend>
      <c:legendPos val="b"/>
      <c:layout>
        <c:manualLayout>
          <c:xMode val="edge"/>
          <c:yMode val="edge"/>
          <c:x val="0.2084575678040245"/>
          <c:y val="0.84805802016605569"/>
          <c:w val="0.72752930883639555"/>
          <c:h val="0.14129618413082981"/>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Arial Black" panose="020B0A040201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3175">
      <a:solidFill>
        <a:schemeClr val="accent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Hi! I’m Karie Antell from the University of Oklahoma Libraries, joined by my colleague Jay Shorten. We are members of our library’s Learning &amp; Working Group on Metadata Justice. We’re here to talk about our recent successful proposal to Library of Congress to change the subject heading “Tulsa Race Riot” to “Tulsa Race Massacre.”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In case you’re not very familiar with this event, it happened in 1921 when a vigilante mob of white people attacked Black residents and destroyed 35 square blocks of homes and businesses in Tulsa Oklahoma’s Greenwood district, one of the nation’s wealthiest Black communities at the time.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But before going into changing the LC Subject Heading, I’ll talk a little bit about the concept of Metadata Justice and why we wanted to make this change. </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d04e735943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d04e73594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Christianity is also embedded as “the norm” in the catalog. For instance, we find “sermons” and “Buddhist sermons,” but not “Christian sermons.” By default, “sermons” are C</a:t>
            </a:r>
            <a:r>
              <a:rPr lang="en-US" dirty="0"/>
              <a:t>h</a:t>
            </a:r>
            <a:r>
              <a:rPr lang="en" dirty="0"/>
              <a:t>ristian. </a:t>
            </a:r>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d04e735943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d04e73594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And let’s consider the words “mythology” and “bible.” </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In the LC subject headings, “the Bible” refers to the Christian Bible by default, even though there are other religions that have collections of texts referred to as “the Bible,” such as Judaism and Rastafarianism. </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The term “mythology,” on the other hand, is applied to dozens of the world’s belief systems, but not to Christian stories. </a:t>
            </a:r>
          </a:p>
          <a:p>
            <a:pPr marL="0" lvl="0" indent="0" algn="l" rtl="0">
              <a:spcBef>
                <a:spcPts val="0"/>
              </a:spcBef>
              <a:spcAft>
                <a:spcPts val="0"/>
              </a:spcAft>
              <a:buNone/>
            </a:pPr>
            <a:endParaRPr lang="en" dirty="0"/>
          </a:p>
        </p:txBody>
      </p:sp>
    </p:spTree>
    <p:extLst>
      <p:ext uri="{BB962C8B-B14F-4D97-AF65-F5344CB8AC3E}">
        <p14:creationId xmlns:p14="http://schemas.microsoft.com/office/powerpoint/2010/main" val="10233656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cc7d7ca4a1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cc7d7ca4a1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0" lvl="0" indent="0" algn="l" rtl="0">
              <a:spcBef>
                <a:spcPts val="0"/>
              </a:spcBef>
              <a:spcAft>
                <a:spcPts val="0"/>
              </a:spcAft>
              <a:buNone/>
            </a:pPr>
            <a:r>
              <a:rPr lang="en-US" sz="1200" dirty="0"/>
              <a:t>Our group, the Learning &amp; Working Group on Metadata Justice, wanted to get LC to change “Tulsa Race Riot” to “Tulsa Race Massacre.” But I’d like to point out that the Library of Congress Subject Headings do not exist to promote metadata justice. They exist to help users find information. And users are most easily able to find information when the most accurate and the most commonly used words in our natural language are </a:t>
            </a:r>
            <a:r>
              <a:rPr lang="en-US" sz="1200" u="sng" dirty="0"/>
              <a:t>aligned with the catalog’s subject terms</a:t>
            </a:r>
            <a:r>
              <a:rPr lang="en-US" sz="1200" dirty="0"/>
              <a:t>. </a:t>
            </a:r>
          </a:p>
          <a:p>
            <a:pPr marL="0" lvl="0" indent="0" algn="l" rtl="0">
              <a:spcBef>
                <a:spcPts val="0"/>
              </a:spcBef>
              <a:spcAft>
                <a:spcPts val="0"/>
              </a:spcAft>
              <a:buNone/>
            </a:pPr>
            <a:endParaRPr lang="en-US" sz="1200" dirty="0"/>
          </a:p>
          <a:p>
            <a:pPr marL="0" lvl="0" indent="0" algn="l" rtl="0">
              <a:spcBef>
                <a:spcPts val="0"/>
              </a:spcBef>
              <a:spcAft>
                <a:spcPts val="0"/>
              </a:spcAft>
              <a:buNone/>
            </a:pPr>
            <a:r>
              <a:rPr lang="en-US" sz="1200" dirty="0"/>
              <a:t>So, our job was to harness evidence showing that “Tulsa Race Massacre” is CURRENTLY the most accurate and most commonly used term to refer to the event. </a:t>
            </a:r>
          </a:p>
          <a:p>
            <a:pPr marL="0" lvl="0" indent="0" algn="l" rtl="0">
              <a:spcBef>
                <a:spcPts val="0"/>
              </a:spcBef>
              <a:spcAft>
                <a:spcPts val="0"/>
              </a:spcAft>
              <a:buNone/>
            </a:pPr>
            <a:endParaRPr lang="en-US" sz="1200" dirty="0"/>
          </a:p>
          <a:p>
            <a:pPr marL="0" lvl="0" indent="0" algn="l" rtl="0">
              <a:spcBef>
                <a:spcPts val="0"/>
              </a:spcBef>
              <a:spcAft>
                <a:spcPts val="0"/>
              </a:spcAft>
              <a:buNone/>
            </a:pPr>
            <a:r>
              <a:rPr lang="en-US" sz="1200" dirty="0"/>
              <a:t>Luckily, we started working on this in 2020, just as an immense shift was occurring in how people talked and wrote about the massacre. As an example, in August 2019, a Google search on the phrase “Tulsa Race Riot” retrieved 107,000 results, whereas “Tulsa Race Massacre” retrieved only 28,400 – only about one-fourth as many. But just a year later, “Tulsa Race Massacre” had more than 10 times as many Google results as it had in 2019 – 299,000 results! The Google results for “Tulsa Race Riot” had increased a bit, from 107,000 to 125,000, but it was now clearly the less-used term. </a:t>
            </a:r>
          </a:p>
          <a:p>
            <a:pPr marL="0" lvl="0" indent="0" algn="l" rtl="0">
              <a:spcBef>
                <a:spcPts val="0"/>
              </a:spcBef>
              <a:spcAft>
                <a:spcPts val="0"/>
              </a:spcAft>
              <a:buNone/>
            </a:pPr>
            <a:endParaRPr lang="en-US" sz="1200" dirty="0"/>
          </a:p>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25182288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cc7d7ca4a1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cc7d7ca4a1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0" lvl="0" indent="0" algn="l" rtl="0">
              <a:spcBef>
                <a:spcPts val="0"/>
              </a:spcBef>
              <a:spcAft>
                <a:spcPts val="0"/>
              </a:spcAft>
              <a:buNone/>
            </a:pPr>
            <a:r>
              <a:rPr lang="en-US" sz="1200" dirty="0"/>
              <a:t>But of course, a Google count is not the only evidence we needed. We also showed that the term “Tulsa Race Massacre” was more commonly used than “Tulsa Race Riot” in . . . </a:t>
            </a:r>
          </a:p>
          <a:p>
            <a:pPr marL="0" lvl="0" indent="0" algn="l" rtl="0">
              <a:spcBef>
                <a:spcPts val="0"/>
              </a:spcBef>
              <a:spcAft>
                <a:spcPts val="0"/>
              </a:spcAft>
              <a:buNone/>
            </a:pPr>
            <a:endParaRPr lang="en-US" sz="1200" dirty="0"/>
          </a:p>
          <a:p>
            <a:pPr marL="171450" lvl="0" indent="-171450" algn="l" rtl="0">
              <a:spcBef>
                <a:spcPts val="0"/>
              </a:spcBef>
              <a:spcAft>
                <a:spcPts val="0"/>
              </a:spcAft>
              <a:buFont typeface="Wingdings" panose="05000000000000000000" pitchFamily="2" charset="2"/>
              <a:buChar char="q"/>
            </a:pPr>
            <a:r>
              <a:rPr lang="en-US" sz="1200" dirty="0"/>
              <a:t>Recently published books on the topic</a:t>
            </a:r>
          </a:p>
          <a:p>
            <a:pPr marL="171450" lvl="0" indent="-171450" algn="l" rtl="0">
              <a:spcBef>
                <a:spcPts val="0"/>
              </a:spcBef>
              <a:spcAft>
                <a:spcPts val="0"/>
              </a:spcAft>
              <a:buFont typeface="Wingdings" panose="05000000000000000000" pitchFamily="2" charset="2"/>
              <a:buChar char="q"/>
            </a:pPr>
            <a:r>
              <a:rPr lang="en-US" sz="1200" dirty="0"/>
              <a:t>Newspaper articles about the planned 100-year commemoration events</a:t>
            </a:r>
          </a:p>
          <a:p>
            <a:pPr marL="171450" lvl="0" indent="-171450" algn="l" rtl="0">
              <a:spcBef>
                <a:spcPts val="0"/>
              </a:spcBef>
              <a:spcAft>
                <a:spcPts val="0"/>
              </a:spcAft>
              <a:buFont typeface="Wingdings" panose="05000000000000000000" pitchFamily="2" charset="2"/>
              <a:buChar char="q"/>
            </a:pPr>
            <a:r>
              <a:rPr lang="en-US" sz="1200" dirty="0"/>
              <a:t>Documents produced by the 1921 Tulsa Race Massacre Centennial Commission, which is the official organization devoted to the history of the Greenwood community</a:t>
            </a:r>
          </a:p>
          <a:p>
            <a:pPr marL="171450" lvl="0" indent="-171450" algn="l" rtl="0">
              <a:spcBef>
                <a:spcPts val="0"/>
              </a:spcBef>
              <a:spcAft>
                <a:spcPts val="0"/>
              </a:spcAft>
              <a:buFont typeface="Wingdings" panose="05000000000000000000" pitchFamily="2" charset="2"/>
              <a:buChar char="q"/>
            </a:pPr>
            <a:r>
              <a:rPr lang="en-US" sz="1200" dirty="0"/>
              <a:t>The Congressional Record, reporting Senator James Lankford’s proclamation to the Senate about the 100</a:t>
            </a:r>
            <a:r>
              <a:rPr lang="en-US" sz="1200" baseline="30000" dirty="0"/>
              <a:t>th</a:t>
            </a:r>
            <a:r>
              <a:rPr lang="en-US" sz="1200" dirty="0"/>
              <a:t> anniversary of the massacre</a:t>
            </a:r>
          </a:p>
          <a:p>
            <a:pPr marL="171450" lvl="0" indent="-171450" algn="l" rtl="0">
              <a:spcBef>
                <a:spcPts val="0"/>
              </a:spcBef>
              <a:spcAft>
                <a:spcPts val="0"/>
              </a:spcAft>
              <a:buFont typeface="Wingdings" panose="05000000000000000000" pitchFamily="2" charset="2"/>
              <a:buChar char="q"/>
            </a:pPr>
            <a:r>
              <a:rPr lang="en-US" sz="1200" dirty="0"/>
              <a:t>And even a research guide published by the Library of Congress itself!</a:t>
            </a:r>
          </a:p>
          <a:p>
            <a:pPr marL="0" lvl="0" indent="0" algn="l" rtl="0">
              <a:spcBef>
                <a:spcPts val="0"/>
              </a:spcBef>
              <a:spcAft>
                <a:spcPts val="0"/>
              </a:spcAft>
              <a:buNone/>
            </a:pPr>
            <a:endParaRPr lang="en-US" sz="1200" dirty="0"/>
          </a:p>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6220898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This is what the Tulsa Race Massacre heading looks like today in machine-readable format, though actually this is the machine-readable format parsed for human cataloguer eyes. The heading has the official heading in the 150 and variants in 450s. Notice </a:t>
            </a:r>
            <a:r>
              <a:rPr lang="en-GB"/>
              <a:t>one variant </a:t>
            </a:r>
            <a:r>
              <a:rPr lang="en-GB" dirty="0"/>
              <a:t>has a </a:t>
            </a:r>
            <a:r>
              <a:rPr lang="en-GB" b="1" dirty="0"/>
              <a:t>$w </a:t>
            </a:r>
            <a:r>
              <a:rPr lang="en-GB" b="1" dirty="0" err="1"/>
              <a:t>nne</a:t>
            </a:r>
            <a:r>
              <a:rPr lang="en-GB" dirty="0"/>
              <a:t>. That shows it was the old version of the heading. But we still need to retain it for the benefit of people looking this up under this old heading. The 550s are broader subjects this heading goes under. And then we have a long list of 670s, which are citations for the heading in various sources, starting with the book the Library of Congress catalogued that was the justification to make the heading. Library of Congress subject headings can’t be made for things that might theoretically exist; they must reflect a topic of </a:t>
            </a:r>
            <a:r>
              <a:rPr lang="en-GB" b="1" dirty="0"/>
              <a:t>some actual item</a:t>
            </a:r>
            <a:r>
              <a:rPr lang="en-GB" b="0" dirty="0"/>
              <a:t> that is being catalogued.</a:t>
            </a:r>
            <a:endParaRPr lang="en-US" dirty="0"/>
          </a:p>
        </p:txBody>
      </p:sp>
    </p:spTree>
    <p:extLst>
      <p:ext uri="{BB962C8B-B14F-4D97-AF65-F5344CB8AC3E}">
        <p14:creationId xmlns:p14="http://schemas.microsoft.com/office/powerpoint/2010/main" val="21635793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More sources the Library of Congress used to cite what the Tulsa Race Massacre was and what were the various terms people called that event. These justify the 150 and 450s.</a:t>
            </a:r>
            <a:endParaRPr lang="en-US" dirty="0"/>
          </a:p>
        </p:txBody>
      </p:sp>
    </p:spTree>
    <p:extLst>
      <p:ext uri="{BB962C8B-B14F-4D97-AF65-F5344CB8AC3E}">
        <p14:creationId xmlns:p14="http://schemas.microsoft.com/office/powerpoint/2010/main" val="39768835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The yellow 670 is LC’s proof. Notice they went with what most people called it on Google on August 19, 2019. The green 670s are the citations we added to the subject heading to prove the change in terminology. Notice we even added a newspaper citation from before LC’s Google search result.</a:t>
            </a:r>
            <a:endParaRPr lang="en-US" dirty="0"/>
          </a:p>
        </p:txBody>
      </p:sp>
    </p:spTree>
    <p:extLst>
      <p:ext uri="{BB962C8B-B14F-4D97-AF65-F5344CB8AC3E}">
        <p14:creationId xmlns:p14="http://schemas.microsoft.com/office/powerpoint/2010/main" val="33816647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This is what you see when you click on the permalink above, which is in a form most people can read.</a:t>
            </a:r>
            <a:endParaRPr lang="en-US" dirty="0"/>
          </a:p>
        </p:txBody>
      </p:sp>
    </p:spTree>
    <p:extLst>
      <p:ext uri="{BB962C8B-B14F-4D97-AF65-F5344CB8AC3E}">
        <p14:creationId xmlns:p14="http://schemas.microsoft.com/office/powerpoint/2010/main" val="9406507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But not just anyone can make or propose changes to the Library of Congress subject headings. Their institutions must belong to a program called SACO, the Subject Authority Cooperative Program which as you see “enables member institutions…” They need to get thoroughly trained on how LCSH works and what makes a good proposal.</a:t>
            </a:r>
            <a:endParaRPr lang="en-US" dirty="0"/>
          </a:p>
        </p:txBody>
      </p:sp>
    </p:spTree>
    <p:extLst>
      <p:ext uri="{BB962C8B-B14F-4D97-AF65-F5344CB8AC3E}">
        <p14:creationId xmlns:p14="http://schemas.microsoft.com/office/powerpoint/2010/main" val="15686014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Members must keep an eye on the subject lists and editorial meeting summaries. More later.</a:t>
            </a:r>
            <a:endParaRPr lang="en-US" dirty="0"/>
          </a:p>
        </p:txBody>
      </p:sp>
    </p:spTree>
    <p:extLst>
      <p:ext uri="{BB962C8B-B14F-4D97-AF65-F5344CB8AC3E}">
        <p14:creationId xmlns:p14="http://schemas.microsoft.com/office/powerpoint/2010/main" val="4164599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cc7d7ca4a1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cc7d7ca4a1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0" algn="l" rtl="0">
              <a:lnSpc>
                <a:spcPct val="115000"/>
              </a:lnSpc>
              <a:spcBef>
                <a:spcPts val="0"/>
              </a:spcBef>
              <a:spcAft>
                <a:spcPts val="0"/>
              </a:spcAft>
              <a:buNone/>
            </a:pPr>
            <a:r>
              <a:rPr lang="en" sz="1200" dirty="0">
                <a:solidFill>
                  <a:schemeClr val="dk1"/>
                </a:solidFill>
                <a:latin typeface="EB Garamond"/>
                <a:ea typeface="EB Garamond"/>
                <a:cs typeface="EB Garamond"/>
                <a:sym typeface="EB Garamond"/>
              </a:rPr>
              <a:t>So, how is metadata related to JUSTICE? </a:t>
            </a: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r>
              <a:rPr lang="en" sz="1200" dirty="0">
                <a:solidFill>
                  <a:schemeClr val="dk1"/>
                </a:solidFill>
                <a:latin typeface="EB Garamond"/>
                <a:ea typeface="EB Garamond"/>
                <a:cs typeface="EB Garamond"/>
                <a:sym typeface="EB Garamond"/>
              </a:rPr>
              <a:t>The subject terms we use to describe information should be accurate and appropriate. </a:t>
            </a: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r>
              <a:rPr lang="en" sz="1200" dirty="0">
                <a:solidFill>
                  <a:schemeClr val="dk1"/>
                </a:solidFill>
                <a:latin typeface="EB Garamond"/>
                <a:ea typeface="EB Garamond"/>
                <a:cs typeface="EB Garamond"/>
                <a:sym typeface="EB Garamond"/>
              </a:rPr>
              <a:t>For instance, one principle of good cataloging is that we should choose words that accurately reflect the natural language that people commonly use. </a:t>
            </a:r>
            <a:r>
              <a:rPr lang="en" sz="1200" dirty="0">
                <a:solidFill>
                  <a:schemeClr val="dk1"/>
                </a:solidFill>
                <a:highlight>
                  <a:schemeClr val="accent4"/>
                </a:highlight>
                <a:latin typeface="EB Garamond"/>
                <a:ea typeface="EB Garamond"/>
                <a:cs typeface="EB Garamond"/>
                <a:sym typeface="EB Garamond"/>
              </a:rPr>
              <a:t>As an example, for books about dogs, it’s better to use “dogs” than “canines” or “canis familiaris.” Most people know and use the word “dogs.”</a:t>
            </a:r>
            <a:endParaRPr sz="1200" dirty="0">
              <a:solidFill>
                <a:schemeClr val="dk1"/>
              </a:solidFill>
              <a:highlight>
                <a:schemeClr val="accent4"/>
              </a:highlight>
              <a:latin typeface="EB Garamond"/>
              <a:ea typeface="EB Garamond"/>
              <a:cs typeface="EB Garamond"/>
              <a:sym typeface="EB Garamond"/>
            </a:endParaRPr>
          </a:p>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r>
              <a:rPr lang="en" sz="1200" dirty="0">
                <a:solidFill>
                  <a:schemeClr val="dk1"/>
                </a:solidFill>
                <a:latin typeface="EB Garamond"/>
                <a:ea typeface="EB Garamond"/>
                <a:cs typeface="EB Garamond"/>
                <a:sym typeface="EB Garamond"/>
              </a:rPr>
              <a:t>But we can get it wrong. Sometimes we might use words that are inaccurate or inappropriate. We might even use words that are biased or harmful. And often, concepts of accuracy, appropriateness, bias, and harmfulness change over time. So a word or phrase that was appropriate and correct at one time might be incorrect or inappropriate later. </a:t>
            </a: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r>
              <a:rPr lang="en" sz="1200" dirty="0">
                <a:solidFill>
                  <a:schemeClr val="dk1"/>
                </a:solidFill>
                <a:latin typeface="EB Garamond"/>
                <a:ea typeface="EB Garamond"/>
                <a:cs typeface="EB Garamond"/>
                <a:sym typeface="EB Garamond"/>
              </a:rPr>
              <a:t>When library catalogs -- and other metadata systems -- describe </a:t>
            </a:r>
            <a:r>
              <a:rPr lang="en" sz="1200" u="sng" dirty="0">
                <a:solidFill>
                  <a:schemeClr val="dk1"/>
                </a:solidFill>
                <a:latin typeface="EB Garamond"/>
                <a:ea typeface="EB Garamond"/>
                <a:cs typeface="EB Garamond"/>
                <a:sym typeface="EB Garamond"/>
              </a:rPr>
              <a:t>people, places, events, and concepts</a:t>
            </a:r>
            <a:r>
              <a:rPr lang="en" sz="1200" dirty="0">
                <a:solidFill>
                  <a:schemeClr val="dk1"/>
                </a:solidFill>
                <a:latin typeface="EB Garamond"/>
                <a:ea typeface="EB Garamond"/>
                <a:cs typeface="EB Garamond"/>
                <a:sym typeface="EB Garamond"/>
              </a:rPr>
              <a:t> using words that are </a:t>
            </a:r>
            <a:r>
              <a:rPr lang="en" sz="1200" u="sng" dirty="0">
                <a:solidFill>
                  <a:schemeClr val="dk1"/>
                </a:solidFill>
                <a:latin typeface="EB Garamond"/>
                <a:ea typeface="EB Garamond"/>
                <a:cs typeface="EB Garamond"/>
                <a:sym typeface="EB Garamond"/>
              </a:rPr>
              <a:t>inaccurate,  inappropriate, biased, or harmful</a:t>
            </a:r>
            <a:r>
              <a:rPr lang="en" sz="1200" dirty="0">
                <a:solidFill>
                  <a:schemeClr val="dk1"/>
                </a:solidFill>
                <a:latin typeface="EB Garamond"/>
                <a:ea typeface="EB Garamond"/>
                <a:cs typeface="EB Garamond"/>
                <a:sym typeface="EB Garamond"/>
              </a:rPr>
              <a:t>, </a:t>
            </a:r>
            <a:r>
              <a:rPr lang="en" sz="1200" b="1" dirty="0">
                <a:solidFill>
                  <a:schemeClr val="dk1"/>
                </a:solidFill>
                <a:latin typeface="EB Garamond"/>
                <a:ea typeface="EB Garamond"/>
                <a:cs typeface="EB Garamond"/>
                <a:sym typeface="EB Garamond"/>
              </a:rPr>
              <a:t>this constitutes metadata injustice</a:t>
            </a:r>
            <a:r>
              <a:rPr lang="en" sz="1200" dirty="0">
                <a:solidFill>
                  <a:schemeClr val="dk1"/>
                </a:solidFill>
                <a:latin typeface="EB Garamond"/>
                <a:ea typeface="EB Garamond"/>
                <a:cs typeface="EB Garamond"/>
                <a:sym typeface="EB Garamond"/>
              </a:rPr>
              <a:t>. </a:t>
            </a: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0" lvl="0" indent="0" algn="l" rtl="0">
              <a:spcBef>
                <a:spcPts val="0"/>
              </a:spcBef>
              <a:spcAft>
                <a:spcPts val="0"/>
              </a:spcAft>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After that, they get to use the subject heading proposal menu in </a:t>
            </a:r>
            <a:r>
              <a:rPr lang="en-GB" dirty="0" err="1"/>
              <a:t>ClassWeb</a:t>
            </a:r>
            <a:r>
              <a:rPr lang="en-GB" dirty="0"/>
              <a:t>.</a:t>
            </a:r>
            <a:endParaRPr lang="en-US" dirty="0"/>
          </a:p>
        </p:txBody>
      </p:sp>
    </p:spTree>
    <p:extLst>
      <p:ext uri="{BB962C8B-B14F-4D97-AF65-F5344CB8AC3E}">
        <p14:creationId xmlns:p14="http://schemas.microsoft.com/office/powerpoint/2010/main" val="36460079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This is what a new proposal looks like. We are trained in what to fill in and how to fill it in.</a:t>
            </a:r>
            <a:endParaRPr lang="en-US" dirty="0"/>
          </a:p>
        </p:txBody>
      </p:sp>
    </p:spTree>
    <p:extLst>
      <p:ext uri="{BB962C8B-B14F-4D97-AF65-F5344CB8AC3E}">
        <p14:creationId xmlns:p14="http://schemas.microsoft.com/office/powerpoint/2010/main" val="5437653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If we were editing a current heading, we would add new lines to a subject heading like this one.</a:t>
            </a:r>
            <a:endParaRPr lang="en-US" dirty="0"/>
          </a:p>
        </p:txBody>
      </p:sp>
    </p:spTree>
    <p:extLst>
      <p:ext uri="{BB962C8B-B14F-4D97-AF65-F5344CB8AC3E}">
        <p14:creationId xmlns:p14="http://schemas.microsoft.com/office/powerpoint/2010/main" val="25083101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When people propose a heading, it goes on the monthly tentative list. Proposals marked </a:t>
            </a:r>
            <a:r>
              <a:rPr lang="en-GB" b="1" dirty="0"/>
              <a:t>C </a:t>
            </a:r>
            <a:r>
              <a:rPr lang="en-GB" b="0" dirty="0"/>
              <a:t>are from SACO libraries. </a:t>
            </a:r>
            <a:r>
              <a:rPr lang="en-GB" dirty="0"/>
              <a:t>Notice the capital letters that these proposals are NOT YET APPROVED… LC may have to edit the proposals, or even reject them, and so you won’t find these in the LCSH yet as listed in the regular </a:t>
            </a:r>
            <a:r>
              <a:rPr lang="en-GB" dirty="0" err="1"/>
              <a:t>ClassWeb</a:t>
            </a:r>
            <a:r>
              <a:rPr lang="en-GB" dirty="0"/>
              <a:t> or OCLC.</a:t>
            </a:r>
          </a:p>
          <a:p>
            <a:r>
              <a:rPr lang="en-GB" dirty="0"/>
              <a:t>Our proposal appeared on the Tentative list for August 2020, but that’s gone now.</a:t>
            </a:r>
            <a:endParaRPr lang="en-US" dirty="0"/>
          </a:p>
        </p:txBody>
      </p:sp>
    </p:spTree>
    <p:extLst>
      <p:ext uri="{BB962C8B-B14F-4D97-AF65-F5344CB8AC3E}">
        <p14:creationId xmlns:p14="http://schemas.microsoft.com/office/powerpoint/2010/main" val="21813964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We must also keep an eye on the monthly Summary of Decisions. If the LC has a problem with a proposal, this is the format they use to tell the institution what the problem is, what needs to be corrected, or why the proposal has been rejected. It’s posted like this so that other libraries can learn from the corrections.</a:t>
            </a:r>
          </a:p>
          <a:p>
            <a:r>
              <a:rPr lang="en-GB" dirty="0"/>
              <a:t>But if the proposal is acceptable to LC, they just send you an e-mail to say the proposal was accepted and will appear on Monthly List #.</a:t>
            </a:r>
          </a:p>
          <a:p>
            <a:r>
              <a:rPr lang="en-GB" dirty="0"/>
              <a:t>It takes two months for a proposal to work its way through the system. </a:t>
            </a:r>
            <a:endParaRPr lang="en-US" dirty="0"/>
          </a:p>
        </p:txBody>
      </p:sp>
    </p:spTree>
    <p:extLst>
      <p:ext uri="{BB962C8B-B14F-4D97-AF65-F5344CB8AC3E}">
        <p14:creationId xmlns:p14="http://schemas.microsoft.com/office/powerpoint/2010/main" val="5386974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LC had no problems with our proposal.</a:t>
            </a:r>
            <a:endParaRPr lang="en-US" dirty="0"/>
          </a:p>
        </p:txBody>
      </p:sp>
    </p:spTree>
    <p:extLst>
      <p:ext uri="{BB962C8B-B14F-4D97-AF65-F5344CB8AC3E}">
        <p14:creationId xmlns:p14="http://schemas.microsoft.com/office/powerpoint/2010/main" val="14390699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And here it is. (LC may add things to it, and of course that is their right because it’s their subject </a:t>
            </a:r>
            <a:r>
              <a:rPr lang="en-GB"/>
              <a:t>headings after all.)</a:t>
            </a:r>
            <a:endParaRPr lang="en-US" dirty="0"/>
          </a:p>
        </p:txBody>
      </p:sp>
    </p:spTree>
    <p:extLst>
      <p:ext uri="{BB962C8B-B14F-4D97-AF65-F5344CB8AC3E}">
        <p14:creationId xmlns:p14="http://schemas.microsoft.com/office/powerpoint/2010/main" val="29161741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cc7d7ca4a1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cc7d7ca4a1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r>
              <a:rPr lang="en" sz="1200" dirty="0">
                <a:solidFill>
                  <a:schemeClr val="dk1"/>
                </a:solidFill>
                <a:latin typeface="EB Garamond"/>
                <a:ea typeface="EB Garamond"/>
                <a:cs typeface="EB Garamond"/>
                <a:sym typeface="EB Garamond"/>
              </a:rPr>
              <a:t>For example -- This catalog record shows the subject term “Tulsa Race Massacre.” That’s currently the most commonly used, appropriate, accurate, unbiased, and respectful way to refer to the event that was once called the Tulsa Race Riot. </a:t>
            </a:r>
          </a:p>
          <a:p>
            <a:pPr marL="457200" lvl="0" indent="0" algn="l" rtl="0">
              <a:lnSpc>
                <a:spcPct val="115000"/>
              </a:lnSpc>
              <a:spcBef>
                <a:spcPts val="0"/>
              </a:spcBef>
              <a:spcAft>
                <a:spcPts val="0"/>
              </a:spcAft>
              <a:buNone/>
            </a:pPr>
            <a:endParaRPr lang="en"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r>
              <a:rPr lang="en" sz="1200" dirty="0">
                <a:solidFill>
                  <a:schemeClr val="dk1"/>
                </a:solidFill>
                <a:latin typeface="EB Garamond"/>
                <a:ea typeface="EB Garamond"/>
                <a:cs typeface="EB Garamond"/>
                <a:sym typeface="EB Garamond"/>
              </a:rPr>
              <a:t>But “Tulsa Race Massacre” was just added to the Library Of Congress Subject Headings this year. The previous term was “Tulsa Race RIOT.” </a:t>
            </a: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r>
              <a:rPr lang="en" sz="1200" dirty="0">
                <a:solidFill>
                  <a:schemeClr val="dk1"/>
                </a:solidFill>
                <a:latin typeface="EB Garamond"/>
                <a:ea typeface="EB Garamond"/>
                <a:cs typeface="EB Garamond"/>
                <a:sym typeface="EB Garamond"/>
              </a:rPr>
              <a:t>“Tulsa Race RIOT” is problematic for several reasons. </a:t>
            </a: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r>
              <a:rPr lang="en" sz="1200" dirty="0">
                <a:solidFill>
                  <a:schemeClr val="dk1"/>
                </a:solidFill>
                <a:latin typeface="EB Garamond"/>
                <a:ea typeface="EB Garamond"/>
                <a:cs typeface="EB Garamond"/>
                <a:sym typeface="EB Garamond"/>
              </a:rPr>
              <a:t>First, the word “riot” suggests that the Black community in Greenwood, Tulsa, were the perpetrators of violence -- when in fact, the violence was initiated by a violent mob of white people. </a:t>
            </a: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r>
              <a:rPr lang="en" sz="1200" dirty="0">
                <a:solidFill>
                  <a:schemeClr val="dk1"/>
                </a:solidFill>
                <a:latin typeface="EB Garamond"/>
                <a:ea typeface="EB Garamond"/>
                <a:cs typeface="EB Garamond"/>
                <a:sym typeface="EB Garamond"/>
              </a:rPr>
              <a:t>Second, because the event was characterized as a “riot,” Black property owners could not file insurance claims to recoup damages -- most insurance policies excluded “riots” because “riots” implied that people were destroying THEIR OWN community and THEIR OWN property. </a:t>
            </a: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r>
              <a:rPr lang="en" sz="1200" dirty="0">
                <a:solidFill>
                  <a:schemeClr val="dk1"/>
                </a:solidFill>
                <a:latin typeface="EB Garamond"/>
                <a:ea typeface="EB Garamond"/>
                <a:cs typeface="EB Garamond"/>
                <a:sym typeface="EB Garamond"/>
              </a:rPr>
              <a:t>Third, the phrase “Tulsa Race Riot” is </a:t>
            </a:r>
            <a:r>
              <a:rPr lang="en" sz="1200" u="sng" dirty="0">
                <a:solidFill>
                  <a:schemeClr val="dk1"/>
                </a:solidFill>
                <a:latin typeface="EB Garamond"/>
                <a:ea typeface="EB Garamond"/>
                <a:cs typeface="EB Garamond"/>
                <a:sym typeface="EB Garamond"/>
              </a:rPr>
              <a:t>not</a:t>
            </a:r>
            <a:r>
              <a:rPr lang="en" sz="1200" dirty="0">
                <a:solidFill>
                  <a:schemeClr val="dk1"/>
                </a:solidFill>
                <a:latin typeface="EB Garamond"/>
                <a:ea typeface="EB Garamond"/>
                <a:cs typeface="EB Garamond"/>
                <a:sym typeface="EB Garamond"/>
              </a:rPr>
              <a:t> the term used by the </a:t>
            </a:r>
            <a:r>
              <a:rPr lang="en" sz="1200" u="sng" dirty="0">
                <a:solidFill>
                  <a:schemeClr val="dk1"/>
                </a:solidFill>
                <a:latin typeface="EB Garamond"/>
                <a:ea typeface="EB Garamond"/>
                <a:cs typeface="EB Garamond"/>
                <a:sym typeface="EB Garamond"/>
              </a:rPr>
              <a:t>people most affected </a:t>
            </a:r>
            <a:r>
              <a:rPr lang="en" sz="1200" dirty="0">
                <a:solidFill>
                  <a:schemeClr val="dk1"/>
                </a:solidFill>
                <a:latin typeface="EB Garamond"/>
                <a:ea typeface="EB Garamond"/>
                <a:cs typeface="EB Garamond"/>
                <a:sym typeface="EB Garamond"/>
              </a:rPr>
              <a:t>by the massacre, the Black people of Greenwood. It’s a phrase that was imposed on the event by others, such as the mainstream media, political leaders, insurance companies, and so forth. </a:t>
            </a:r>
          </a:p>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r>
              <a:rPr lang="en" sz="1200" dirty="0">
                <a:solidFill>
                  <a:schemeClr val="dk1"/>
                </a:solidFill>
                <a:latin typeface="EB Garamond"/>
                <a:ea typeface="EB Garamond"/>
                <a:cs typeface="EB Garamond"/>
                <a:sym typeface="EB Garamond"/>
              </a:rPr>
              <a:t>Metadata systems can evolve, just as language evolves, and just as culture evolves. But metadata systems are “conservative by nature.” I do not mean that they are conservative in a </a:t>
            </a:r>
            <a:r>
              <a:rPr lang="en" sz="1200" u="sng" dirty="0">
                <a:solidFill>
                  <a:schemeClr val="dk1"/>
                </a:solidFill>
                <a:latin typeface="EB Garamond"/>
                <a:ea typeface="EB Garamond"/>
                <a:cs typeface="EB Garamond"/>
                <a:sym typeface="EB Garamond"/>
              </a:rPr>
              <a:t>political</a:t>
            </a:r>
            <a:r>
              <a:rPr lang="en" sz="1200" dirty="0">
                <a:solidFill>
                  <a:schemeClr val="dk1"/>
                </a:solidFill>
                <a:latin typeface="EB Garamond"/>
                <a:ea typeface="EB Garamond"/>
                <a:cs typeface="EB Garamond"/>
                <a:sym typeface="EB Garamond"/>
              </a:rPr>
              <a:t> way. I simply mean that they tend to stay the same over time, or to change only slowly – and that’s because they RESPOND to changes in language and culture. They do not change FIRST. And that’s because their point is to help people find information. “Tulsa Race Riot” might not be the most accurate, appropriate, or respectful way to refer to the event that happened in 1921. But if it’s the phrase that most people actually use, the Library of Congress is more or less obliged to keep using it, on the assumption that people who need information about the topic will look it up using the phrase “Tulsa Race Riot,” not “Tulsa Race Massacre.” </a:t>
            </a: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3429343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cc7d7ca4a1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cc7d7ca4a1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r>
              <a:rPr lang="en-US" sz="1200" dirty="0">
                <a:solidFill>
                  <a:schemeClr val="dk1"/>
                </a:solidFill>
                <a:latin typeface="EB Garamond"/>
                <a:ea typeface="EB Garamond"/>
                <a:cs typeface="EB Garamond"/>
                <a:sym typeface="EB Garamond"/>
              </a:rPr>
              <a:t>It’s important for me to mention that the notion of </a:t>
            </a:r>
            <a:r>
              <a:rPr lang="en-US" sz="1200" u="sng" dirty="0">
                <a:solidFill>
                  <a:schemeClr val="dk1"/>
                </a:solidFill>
                <a:latin typeface="EB Garamond"/>
                <a:ea typeface="EB Garamond"/>
                <a:cs typeface="EB Garamond"/>
                <a:sym typeface="EB Garamond"/>
              </a:rPr>
              <a:t>metadata justice </a:t>
            </a:r>
            <a:r>
              <a:rPr lang="en-US" sz="1200" dirty="0">
                <a:solidFill>
                  <a:schemeClr val="dk1"/>
                </a:solidFill>
                <a:latin typeface="EB Garamond"/>
                <a:ea typeface="EB Garamond"/>
                <a:cs typeface="EB Garamond"/>
                <a:sym typeface="EB Garamond"/>
              </a:rPr>
              <a:t>owes a great deal to the work of Sanford Berman and other pioneering catalogers. 50 years ago, Sandy Berman first published </a:t>
            </a:r>
            <a:r>
              <a:rPr lang="en-US" sz="1200" b="1" dirty="0">
                <a:solidFill>
                  <a:schemeClr val="dk1"/>
                </a:solidFill>
                <a:latin typeface="EB Garamond"/>
                <a:ea typeface="EB Garamond"/>
                <a:cs typeface="EB Garamond"/>
                <a:sym typeface="EB Garamond"/>
              </a:rPr>
              <a:t>Prejudices &amp; Antipathies: A Tract on the LC Subject Heads Concerning People</a:t>
            </a:r>
            <a:r>
              <a:rPr lang="en-US" sz="1200" dirty="0">
                <a:solidFill>
                  <a:schemeClr val="dk1"/>
                </a:solidFill>
                <a:latin typeface="EB Garamond"/>
                <a:ea typeface="EB Garamond"/>
                <a:cs typeface="EB Garamond"/>
                <a:sym typeface="EB Garamond"/>
              </a:rPr>
              <a:t>. One of his stated goals was to “humanize the library catalog.” </a:t>
            </a:r>
          </a:p>
          <a:p>
            <a:pPr marL="457200" lvl="0" indent="0" algn="l" rtl="0">
              <a:lnSpc>
                <a:spcPct val="115000"/>
              </a:lnSpc>
              <a:spcBef>
                <a:spcPts val="0"/>
              </a:spcBef>
              <a:spcAft>
                <a:spcPts val="0"/>
              </a:spcAft>
              <a:buNone/>
            </a:pPr>
            <a:endParaRPr lang="en-US"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r>
              <a:rPr lang="en-US" sz="1200" dirty="0">
                <a:solidFill>
                  <a:schemeClr val="dk1"/>
                </a:solidFill>
                <a:latin typeface="EB Garamond"/>
                <a:ea typeface="EB Garamond"/>
                <a:cs typeface="EB Garamond"/>
                <a:sym typeface="EB Garamond"/>
              </a:rPr>
              <a:t>What did he mean by this? He was working to prevent library catalogs from perpetuating false and harmful stereotypes about </a:t>
            </a:r>
            <a:r>
              <a:rPr lang="en-US" sz="1200" u="sng" dirty="0">
                <a:solidFill>
                  <a:schemeClr val="dk1"/>
                </a:solidFill>
                <a:latin typeface="EB Garamond"/>
                <a:ea typeface="EB Garamond"/>
                <a:cs typeface="EB Garamond"/>
                <a:sym typeface="EB Garamond"/>
              </a:rPr>
              <a:t>people</a:t>
            </a:r>
            <a:r>
              <a:rPr lang="en-US" sz="1200" dirty="0">
                <a:solidFill>
                  <a:schemeClr val="dk1"/>
                </a:solidFill>
                <a:latin typeface="EB Garamond"/>
                <a:ea typeface="EB Garamond"/>
                <a:cs typeface="EB Garamond"/>
                <a:sym typeface="EB Garamond"/>
              </a:rPr>
              <a:t> and </a:t>
            </a:r>
            <a:r>
              <a:rPr lang="en-US" sz="1200" u="sng" dirty="0">
                <a:solidFill>
                  <a:schemeClr val="dk1"/>
                </a:solidFill>
                <a:latin typeface="EB Garamond"/>
                <a:ea typeface="EB Garamond"/>
                <a:cs typeface="EB Garamond"/>
                <a:sym typeface="EB Garamond"/>
              </a:rPr>
              <a:t>groups</a:t>
            </a:r>
            <a:r>
              <a:rPr lang="en-US" sz="1200" dirty="0">
                <a:solidFill>
                  <a:schemeClr val="dk1"/>
                </a:solidFill>
                <a:latin typeface="EB Garamond"/>
                <a:ea typeface="EB Garamond"/>
                <a:cs typeface="EB Garamond"/>
                <a:sym typeface="EB Garamond"/>
              </a:rPr>
              <a:t>. </a:t>
            </a:r>
          </a:p>
          <a:p>
            <a:pPr marL="457200" lvl="0" indent="0" algn="l" rtl="0">
              <a:lnSpc>
                <a:spcPct val="115000"/>
              </a:lnSpc>
              <a:spcBef>
                <a:spcPts val="0"/>
              </a:spcBef>
              <a:spcAft>
                <a:spcPts val="0"/>
              </a:spcAft>
              <a:buNone/>
            </a:pPr>
            <a:endParaRPr lang="en-US"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r>
              <a:rPr lang="en-US" sz="1200" dirty="0">
                <a:solidFill>
                  <a:schemeClr val="dk1"/>
                </a:solidFill>
                <a:latin typeface="EB Garamond"/>
                <a:ea typeface="EB Garamond"/>
                <a:cs typeface="EB Garamond"/>
                <a:sym typeface="EB Garamond"/>
              </a:rPr>
              <a:t>For instance, he discusses the term “Indians of North America --- Civilization of,” which applied to “</a:t>
            </a:r>
            <a:r>
              <a:rPr lang="en-US" sz="1200" b="1" dirty="0">
                <a:solidFill>
                  <a:schemeClr val="dk1"/>
                </a:solidFill>
                <a:latin typeface="EB Garamond"/>
                <a:ea typeface="EB Garamond"/>
                <a:cs typeface="EB Garamond"/>
                <a:sym typeface="EB Garamond"/>
              </a:rPr>
              <a:t>literature dealing with efforts to civilize the Indians</a:t>
            </a:r>
            <a:r>
              <a:rPr lang="en-US" sz="1200" dirty="0">
                <a:solidFill>
                  <a:schemeClr val="dk1"/>
                </a:solidFill>
                <a:latin typeface="EB Garamond"/>
                <a:ea typeface="EB Garamond"/>
                <a:cs typeface="EB Garamond"/>
                <a:sym typeface="EB Garamond"/>
              </a:rPr>
              <a:t>.” Berman rightly points out that Native peoples have never “needed civilizing” and have had their own diverse civilizations since long before Europeans came to North America. He suggests replacing this term with new subject headings such as “Indians of North America – deculturation” and “Indians of North America – relations with missionaries &amp; settlers.”</a:t>
            </a: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25509511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cc7d7ca4a1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cc7d7ca4a1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0" lvl="0" indent="0" algn="l" rtl="0">
              <a:spcBef>
                <a:spcPts val="0"/>
              </a:spcBef>
              <a:spcAft>
                <a:spcPts val="0"/>
              </a:spcAft>
              <a:buNone/>
            </a:pPr>
            <a:r>
              <a:rPr lang="en-US" dirty="0"/>
              <a:t>So let’s look some of the ways that metadata injustice creeps into LC subject headings. First – some terms that were once commonly used simply become outdated or offensive over time. You can probably think of some examples of offensive terms that were once used to describe people or groups.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As just one small example, books about cognitive disabilities were once catalogued using the subject term “idiocy” and “idiots.” These terms used to be more “clinical,” used by doctors to diagnose a condition of cognitive disability, but they came to have more pejorative meanings over time. The subject heading “Idiocy” was changed to “mental retardation” and later “intellectual disabilities,” when the word “retardation” also picked up negative connotations. </a:t>
            </a:r>
          </a:p>
          <a:p>
            <a:pPr marL="0" lvl="0" indent="0" algn="l" rtl="0">
              <a:spcBef>
                <a:spcPts val="0"/>
              </a:spcBef>
              <a:spcAft>
                <a:spcPts val="0"/>
              </a:spcAft>
              <a:buNone/>
            </a:pPr>
            <a:endParaRPr lang="en-US" dirty="0"/>
          </a:p>
          <a:p>
            <a:pPr marL="0" lvl="0" indent="0" algn="l" rtl="0">
              <a:spcBef>
                <a:spcPts val="0"/>
              </a:spcBef>
              <a:spcAft>
                <a:spcPts val="0"/>
              </a:spcAft>
              <a:buNone/>
            </a:pPr>
            <a:endParaRPr lang="en-US" dirty="0"/>
          </a:p>
        </p:txBody>
      </p:sp>
    </p:spTree>
    <p:extLst>
      <p:ext uri="{BB962C8B-B14F-4D97-AF65-F5344CB8AC3E}">
        <p14:creationId xmlns:p14="http://schemas.microsoft.com/office/powerpoint/2010/main" val="14189845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cc7d7ca4a1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cc7d7ca4a1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0" lvl="0" indent="0" algn="l" rtl="0">
              <a:spcBef>
                <a:spcPts val="0"/>
              </a:spcBef>
              <a:spcAft>
                <a:spcPts val="0"/>
              </a:spcAft>
              <a:buNone/>
            </a:pPr>
            <a:endParaRPr lang="en-US" sz="1200" dirty="0"/>
          </a:p>
          <a:p>
            <a:pPr marL="0" lvl="0" indent="0" algn="l" rtl="0">
              <a:spcBef>
                <a:spcPts val="0"/>
              </a:spcBef>
              <a:spcAft>
                <a:spcPts val="0"/>
              </a:spcAft>
              <a:buNone/>
            </a:pPr>
            <a:r>
              <a:rPr lang="en-US" sz="1200" dirty="0"/>
              <a:t>Another way that metadata injustice enters the catalog is through terms whose </a:t>
            </a:r>
            <a:r>
              <a:rPr lang="en-US" sz="1200" i="0" u="sng" dirty="0"/>
              <a:t>categorization</a:t>
            </a:r>
            <a:r>
              <a:rPr lang="en-US" sz="1200" dirty="0"/>
              <a:t> is inaccurate or offensive. </a:t>
            </a:r>
          </a:p>
          <a:p>
            <a:pPr marL="0" lvl="0" indent="0" algn="l" rtl="0">
              <a:spcBef>
                <a:spcPts val="0"/>
              </a:spcBef>
              <a:spcAft>
                <a:spcPts val="0"/>
              </a:spcAft>
              <a:buNone/>
            </a:pPr>
            <a:endParaRPr lang="en-US" sz="1200"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200" dirty="0"/>
              <a:t>One example is the subject headings used for LGBTQ people over the years. Books about LGBTQ topics were once catalogued under the heading “sexual perversions” at a time when most people considered any deviation from the cis-straight norm to be a biological or psychological illness. The profession of psychology no longer classifies people’s sexual orientations or gender identities as “disorders,” so it’s simply </a:t>
            </a:r>
            <a:r>
              <a:rPr lang="en-US" sz="1200" b="1" dirty="0"/>
              <a:t>inaccurate</a:t>
            </a:r>
            <a:r>
              <a:rPr lang="en-US" sz="1200" dirty="0"/>
              <a:t> to classify these materials under “Sexual perversions.”</a:t>
            </a:r>
          </a:p>
          <a:p>
            <a:pPr marL="0" lvl="0" indent="0" algn="l" rtl="0">
              <a:spcBef>
                <a:spcPts val="0"/>
              </a:spcBef>
              <a:spcAft>
                <a:spcPts val="0"/>
              </a:spcAft>
              <a:buNone/>
            </a:pPr>
            <a:endParaRPr lang="en-US" sz="1200" dirty="0"/>
          </a:p>
          <a:p>
            <a:pPr marL="0" lvl="0" indent="0" algn="l" rtl="0">
              <a:spcBef>
                <a:spcPts val="0"/>
              </a:spcBef>
              <a:spcAft>
                <a:spcPts val="0"/>
              </a:spcAft>
              <a:buNone/>
            </a:pPr>
            <a:endParaRPr lang="en-US" sz="1200" dirty="0"/>
          </a:p>
          <a:p>
            <a:pPr marL="0" lvl="0" indent="0" algn="l" rtl="0">
              <a:spcBef>
                <a:spcPts val="0"/>
              </a:spcBef>
              <a:spcAft>
                <a:spcPts val="0"/>
              </a:spcAft>
              <a:buNone/>
            </a:pPr>
            <a:endParaRPr lang="en-US" dirty="0"/>
          </a:p>
          <a:p>
            <a:pPr marL="0" lvl="0" indent="0" algn="l" rtl="0">
              <a:spcBef>
                <a:spcPts val="0"/>
              </a:spcBef>
              <a:spcAft>
                <a:spcPts val="0"/>
              </a:spcAft>
              <a:buNone/>
            </a:pPr>
            <a:endParaRPr lang="en-US" dirty="0"/>
          </a:p>
        </p:txBody>
      </p:sp>
    </p:spTree>
    <p:extLst>
      <p:ext uri="{BB962C8B-B14F-4D97-AF65-F5344CB8AC3E}">
        <p14:creationId xmlns:p14="http://schemas.microsoft.com/office/powerpoint/2010/main" val="330370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cc7d7ca4a1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cc7d7ca4a1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0" algn="l" rtl="0">
              <a:lnSpc>
                <a:spcPct val="115000"/>
              </a:lnSpc>
              <a:spcBef>
                <a:spcPts val="0"/>
              </a:spcBef>
              <a:spcAft>
                <a:spcPts val="0"/>
              </a:spcAft>
              <a:buNone/>
            </a:pPr>
            <a:endParaRPr sz="1200" dirty="0">
              <a:solidFill>
                <a:schemeClr val="dk1"/>
              </a:solidFill>
              <a:latin typeface="EB Garamond"/>
              <a:ea typeface="EB Garamond"/>
              <a:cs typeface="EB Garamond"/>
              <a:sym typeface="EB Garamond"/>
            </a:endParaRPr>
          </a:p>
          <a:p>
            <a:pPr marL="0" lvl="0" indent="0" algn="l" rtl="0">
              <a:spcBef>
                <a:spcPts val="0"/>
              </a:spcBef>
              <a:spcAft>
                <a:spcPts val="0"/>
              </a:spcAft>
              <a:buNone/>
            </a:pPr>
            <a:endParaRPr lang="en-US" sz="1200" dirty="0"/>
          </a:p>
          <a:p>
            <a:pPr marL="0" lvl="0" indent="0" algn="l" rtl="0">
              <a:spcBef>
                <a:spcPts val="0"/>
              </a:spcBef>
              <a:spcAft>
                <a:spcPts val="0"/>
              </a:spcAft>
              <a:buNone/>
            </a:pPr>
            <a:r>
              <a:rPr lang="en-US" sz="1200" dirty="0"/>
              <a:t>Metadata injustice can also stem from LC subject headings that “assume a normal user.” </a:t>
            </a:r>
          </a:p>
          <a:p>
            <a:pPr marL="0" lvl="0" indent="0" algn="l" rtl="0">
              <a:spcBef>
                <a:spcPts val="0"/>
              </a:spcBef>
              <a:spcAft>
                <a:spcPts val="0"/>
              </a:spcAft>
              <a:buNone/>
            </a:pPr>
            <a:endParaRPr lang="en-US" sz="1200" dirty="0"/>
          </a:p>
          <a:p>
            <a:pPr marL="0" lvl="0" indent="0" algn="l" rtl="0">
              <a:spcBef>
                <a:spcPts val="0"/>
              </a:spcBef>
              <a:spcAft>
                <a:spcPts val="0"/>
              </a:spcAft>
              <a:buNone/>
            </a:pPr>
            <a:r>
              <a:rPr lang="en-US" sz="1200" dirty="0"/>
              <a:t>What do I mean by this? </a:t>
            </a:r>
          </a:p>
          <a:p>
            <a:pPr marL="0" lvl="0" indent="0" algn="l" rtl="0">
              <a:spcBef>
                <a:spcPts val="0"/>
              </a:spcBef>
              <a:spcAft>
                <a:spcPts val="0"/>
              </a:spcAft>
              <a:buNone/>
            </a:pPr>
            <a:endParaRPr lang="en-US" sz="1200" dirty="0"/>
          </a:p>
          <a:p>
            <a:pPr marL="0" lvl="0" indent="0" algn="l" rtl="0">
              <a:spcBef>
                <a:spcPts val="0"/>
              </a:spcBef>
              <a:spcAft>
                <a:spcPts val="0"/>
              </a:spcAft>
              <a:buNone/>
            </a:pPr>
            <a:r>
              <a:rPr lang="en-US" sz="1200" dirty="0"/>
              <a:t>Many terms suggest that the “normal” person is a </a:t>
            </a:r>
            <a:r>
              <a:rPr lang="en-US" sz="1200" b="1" dirty="0"/>
              <a:t>white straight cis middle-class Christian male non-disabled U.S. citizen. </a:t>
            </a:r>
            <a:endParaRPr lang="en-US" sz="1200" dirty="0"/>
          </a:p>
          <a:p>
            <a:pPr marL="0" lvl="0" indent="0" algn="l" rtl="0">
              <a:spcBef>
                <a:spcPts val="0"/>
              </a:spcBef>
              <a:spcAft>
                <a:spcPts val="0"/>
              </a:spcAft>
              <a:buNone/>
            </a:pPr>
            <a:endParaRPr lang="en-US" sz="1200" dirty="0"/>
          </a:p>
          <a:p>
            <a:pPr marL="0" lvl="0" indent="0" algn="l" rtl="0">
              <a:spcBef>
                <a:spcPts val="0"/>
              </a:spcBef>
              <a:spcAft>
                <a:spcPts val="0"/>
              </a:spcAft>
              <a:buNone/>
            </a:pPr>
            <a:endParaRPr lang="en-US" dirty="0"/>
          </a:p>
          <a:p>
            <a:pPr marL="0" lvl="0" indent="0" algn="l" rtl="0">
              <a:spcBef>
                <a:spcPts val="0"/>
              </a:spcBef>
              <a:spcAft>
                <a:spcPts val="0"/>
              </a:spcAft>
              <a:buNone/>
            </a:pPr>
            <a:endParaRPr lang="en-US" dirty="0"/>
          </a:p>
        </p:txBody>
      </p:sp>
    </p:spTree>
    <p:extLst>
      <p:ext uri="{BB962C8B-B14F-4D97-AF65-F5344CB8AC3E}">
        <p14:creationId xmlns:p14="http://schemas.microsoft.com/office/powerpoint/2010/main" val="2858069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d23895e214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d23895e21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Let’s look at a few examples of the assumed “normal user.” </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A book about astronauts will be assigned the subject term “astronauts,” unless the astronauts in the book are mainly women. In that case, the book is given the term “women astronauts.” This implies that the “default astronaut” is a man. The former term, “women as astronauts,” made this implication even more strongly – it seemed to suggest that a woman astronaut was ESSENTIALLY a woman, but “playing a role” as an astronaut.</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Many other subject terms describing professions work the same way. There are “lawyers” and “women lawyers,” and “scientists” and “women scientists.” In fact, a search of the LCSH subject headers shows about 4500 results for the word “women” and less than 1000 for the word “men.” </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This also works the other way around for professions are considered to be women by default. At one time, there was no subject header for “female prostitutes”, while there was one for “male prostitutes” and one for “prostitutes.” And we still have “nurses” and “male nurses.” </a:t>
            </a:r>
          </a:p>
          <a:p>
            <a:pPr marL="0" lvl="0" indent="0" algn="l" rtl="0">
              <a:spcBef>
                <a:spcPts val="0"/>
              </a:spcBef>
              <a:spcAft>
                <a:spcPts val="0"/>
              </a:spcAft>
              <a:buNone/>
            </a:pPr>
            <a:endParaRPr lang="en" dirty="0"/>
          </a:p>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d04e73594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d04e73594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The “normal user” is white as well as male. </a:t>
            </a:r>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gradFill>
          <a:gsLst>
            <a:gs pos="0">
              <a:srgbClr val="FFFFFF"/>
            </a:gs>
            <a:gs pos="0">
              <a:srgbClr val="C9DAF8"/>
            </a:gs>
            <a:gs pos="32000">
              <a:srgbClr val="D7E4FA"/>
            </a:gs>
            <a:gs pos="61000">
              <a:srgbClr val="E4EDFC"/>
            </a:gs>
            <a:gs pos="84000">
              <a:srgbClr val="F2F6FE"/>
            </a:gs>
            <a:gs pos="100000">
              <a:schemeClr val="lt1"/>
            </a:gs>
          </a:gsLst>
          <a:path path="circle">
            <a:fillToRect l="100000" t="100000"/>
          </a:path>
          <a:tileRect r="-100000" b="-10000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3.jp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5.jpg"/></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jp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0" y="246888"/>
            <a:ext cx="8520600" cy="118311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2800" b="1" dirty="0">
                <a:latin typeface="Calibri"/>
                <a:ea typeface="Calibri"/>
                <a:cs typeface="Calibri"/>
                <a:sym typeface="Calibri"/>
              </a:rPr>
              <a:t>From “Riot” to “Massacre”—</a:t>
            </a:r>
            <a:br>
              <a:rPr lang="en" sz="2800" b="1" dirty="0">
                <a:latin typeface="Calibri"/>
                <a:ea typeface="Calibri"/>
                <a:cs typeface="Calibri"/>
                <a:sym typeface="Calibri"/>
              </a:rPr>
            </a:br>
            <a:r>
              <a:rPr lang="en" sz="2800" b="1" dirty="0">
                <a:latin typeface="Calibri"/>
                <a:ea typeface="Calibri"/>
                <a:cs typeface="Calibri"/>
                <a:sym typeface="Calibri"/>
              </a:rPr>
              <a:t>LC Subject Headings and Metadata Justice</a:t>
            </a:r>
            <a:endParaRPr sz="2800" b="1" dirty="0">
              <a:latin typeface="Calibri"/>
              <a:ea typeface="Calibri"/>
              <a:cs typeface="Calibri"/>
              <a:sym typeface="Calibri"/>
            </a:endParaRPr>
          </a:p>
        </p:txBody>
      </p:sp>
      <p:sp>
        <p:nvSpPr>
          <p:cNvPr id="55" name="Google Shape;55;p13"/>
          <p:cNvSpPr txBox="1">
            <a:spLocks noGrp="1"/>
          </p:cNvSpPr>
          <p:nvPr>
            <p:ph type="subTitle" idx="1"/>
          </p:nvPr>
        </p:nvSpPr>
        <p:spPr>
          <a:xfrm>
            <a:off x="4660392" y="1579836"/>
            <a:ext cx="4383024" cy="2518993"/>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852"/>
              <a:buNone/>
            </a:pPr>
            <a:r>
              <a:rPr lang="en" sz="2200" b="1" dirty="0">
                <a:solidFill>
                  <a:schemeClr val="dk1"/>
                </a:solidFill>
                <a:latin typeface="Calibri"/>
                <a:ea typeface="Calibri"/>
                <a:cs typeface="Calibri"/>
                <a:sym typeface="Calibri"/>
              </a:rPr>
              <a:t>University of Oklahoma Libraries </a:t>
            </a:r>
          </a:p>
          <a:p>
            <a:pPr marL="0" lvl="0" indent="0" algn="l" rtl="0">
              <a:lnSpc>
                <a:spcPct val="100000"/>
              </a:lnSpc>
              <a:spcBef>
                <a:spcPts val="0"/>
              </a:spcBef>
              <a:spcAft>
                <a:spcPts val="1400"/>
              </a:spcAft>
              <a:buSzPts val="852"/>
              <a:buNone/>
            </a:pPr>
            <a:r>
              <a:rPr lang="en" sz="2200" b="1" dirty="0">
                <a:solidFill>
                  <a:schemeClr val="dk1"/>
                </a:solidFill>
                <a:latin typeface="Calibri"/>
                <a:ea typeface="Calibri"/>
                <a:cs typeface="Calibri"/>
                <a:sym typeface="Calibri"/>
              </a:rPr>
              <a:t>Learning &amp; Working Group on Metadata Justice</a:t>
            </a:r>
          </a:p>
          <a:p>
            <a:pPr marL="0" lvl="0" indent="0" algn="l" rtl="0">
              <a:lnSpc>
                <a:spcPct val="100000"/>
              </a:lnSpc>
              <a:spcBef>
                <a:spcPts val="0"/>
              </a:spcBef>
              <a:spcAft>
                <a:spcPts val="1400"/>
              </a:spcAft>
              <a:buSzPts val="852"/>
              <a:buNone/>
            </a:pPr>
            <a:r>
              <a:rPr lang="en" sz="2200" dirty="0">
                <a:solidFill>
                  <a:schemeClr val="dk1"/>
                </a:solidFill>
                <a:latin typeface="Calibri"/>
                <a:ea typeface="Calibri"/>
                <a:cs typeface="Calibri"/>
                <a:sym typeface="Calibri"/>
              </a:rPr>
              <a:t>Jay Shorten, Cataloger</a:t>
            </a:r>
          </a:p>
          <a:p>
            <a:pPr marL="0" lvl="0" indent="0" algn="l" rtl="0">
              <a:lnSpc>
                <a:spcPct val="100000"/>
              </a:lnSpc>
              <a:spcBef>
                <a:spcPts val="0"/>
              </a:spcBef>
              <a:spcAft>
                <a:spcPts val="0"/>
              </a:spcAft>
              <a:buSzPts val="852"/>
              <a:buNone/>
            </a:pPr>
            <a:r>
              <a:rPr lang="en" sz="2200" dirty="0">
                <a:solidFill>
                  <a:schemeClr val="dk1"/>
                </a:solidFill>
                <a:latin typeface="Calibri"/>
                <a:ea typeface="Calibri"/>
                <a:cs typeface="Calibri"/>
                <a:sym typeface="Calibri"/>
              </a:rPr>
              <a:t>Karie Antell, Public Services Librarian</a:t>
            </a:r>
            <a:endParaRPr sz="2200" dirty="0">
              <a:solidFill>
                <a:schemeClr val="dk1"/>
              </a:solidFill>
              <a:latin typeface="Calibri"/>
              <a:ea typeface="Calibri"/>
              <a:cs typeface="Calibri"/>
              <a:sym typeface="Calibri"/>
            </a:endParaRPr>
          </a:p>
        </p:txBody>
      </p:sp>
      <p:pic>
        <p:nvPicPr>
          <p:cNvPr id="5" name="Picture 4" descr="A picture containing outdoor, old, way&#10;&#10;Description automatically generated">
            <a:extLst>
              <a:ext uri="{FF2B5EF4-FFF2-40B4-BE49-F238E27FC236}">
                <a16:creationId xmlns:a16="http://schemas.microsoft.com/office/drawing/2014/main" id="{60F4D429-A0B7-4179-A668-73E013618CD9}"/>
              </a:ext>
            </a:extLst>
          </p:cNvPr>
          <p:cNvPicPr>
            <a:picLocks noChangeAspect="1"/>
          </p:cNvPicPr>
          <p:nvPr/>
        </p:nvPicPr>
        <p:blipFill>
          <a:blip r:embed="rId3"/>
          <a:stretch>
            <a:fillRect/>
          </a:stretch>
        </p:blipFill>
        <p:spPr>
          <a:xfrm>
            <a:off x="1135026" y="1594590"/>
            <a:ext cx="3436974" cy="2518993"/>
          </a:xfrm>
          <a:prstGeom prst="rect">
            <a:avLst/>
          </a:prstGeom>
        </p:spPr>
      </p:pic>
      <p:sp>
        <p:nvSpPr>
          <p:cNvPr id="6" name="Slide Number Placeholder 5">
            <a:extLst>
              <a:ext uri="{FF2B5EF4-FFF2-40B4-BE49-F238E27FC236}">
                <a16:creationId xmlns:a16="http://schemas.microsoft.com/office/drawing/2014/main" id="{313C29BC-06DE-4054-9729-DBBD3FEDD8B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a:t>
            </a:fld>
            <a:endParaRPr lang="en"/>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SzPts val="990"/>
              <a:buNone/>
            </a:pPr>
            <a:r>
              <a:rPr lang="en" sz="2810" b="1" dirty="0">
                <a:solidFill>
                  <a:srgbClr val="000000"/>
                </a:solidFill>
                <a:latin typeface="Calibri"/>
                <a:ea typeface="Calibri"/>
                <a:cs typeface="Calibri"/>
                <a:sym typeface="Calibri"/>
              </a:rPr>
              <a:t>“Christian” as normal</a:t>
            </a:r>
            <a:endParaRPr sz="2810" b="1" dirty="0">
              <a:solidFill>
                <a:srgbClr val="000000"/>
              </a:solidFill>
              <a:latin typeface="Calibri"/>
              <a:ea typeface="Calibri"/>
              <a:cs typeface="Calibri"/>
              <a:sym typeface="Calibri"/>
            </a:endParaRPr>
          </a:p>
          <a:p>
            <a:pPr marL="0" lvl="0" indent="0" algn="l" rtl="0">
              <a:spcBef>
                <a:spcPts val="0"/>
              </a:spcBef>
              <a:spcAft>
                <a:spcPts val="0"/>
              </a:spcAft>
              <a:buSzPts val="990"/>
              <a:buNone/>
            </a:pPr>
            <a:endParaRPr sz="2520" dirty="0"/>
          </a:p>
        </p:txBody>
      </p:sp>
      <p:sp>
        <p:nvSpPr>
          <p:cNvPr id="126" name="Google Shape;126;p23"/>
          <p:cNvSpPr txBox="1"/>
          <p:nvPr/>
        </p:nvSpPr>
        <p:spPr>
          <a:xfrm>
            <a:off x="237272" y="3821515"/>
            <a:ext cx="1634281" cy="861744"/>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2200" dirty="0">
                <a:latin typeface="Calibri"/>
                <a:ea typeface="Calibri"/>
                <a:cs typeface="Calibri"/>
                <a:sym typeface="Calibri"/>
              </a:rPr>
              <a:t>Buddhist sermons</a:t>
            </a:r>
            <a:endParaRPr sz="2200" dirty="0">
              <a:latin typeface="Calibri"/>
              <a:ea typeface="Calibri"/>
              <a:cs typeface="Calibri"/>
              <a:sym typeface="Calibri"/>
            </a:endParaRPr>
          </a:p>
        </p:txBody>
      </p:sp>
      <p:sp>
        <p:nvSpPr>
          <p:cNvPr id="127" name="Google Shape;127;p23"/>
          <p:cNvSpPr txBox="1"/>
          <p:nvPr/>
        </p:nvSpPr>
        <p:spPr>
          <a:xfrm>
            <a:off x="7373567" y="4053774"/>
            <a:ext cx="1283184" cy="523200"/>
          </a:xfrm>
          <a:prstGeom prst="rect">
            <a:avLst/>
          </a:prstGeom>
          <a:noFill/>
          <a:ln>
            <a:noFill/>
          </a:ln>
        </p:spPr>
        <p:txBody>
          <a:bodyPr spcFirstLastPara="1" wrap="square" lIns="91425" tIns="91425" rIns="91425" bIns="91425" anchor="t" anchorCtr="0">
            <a:spAutoFit/>
          </a:bodyPr>
          <a:lstStyle/>
          <a:p>
            <a:pPr marL="0" lvl="0" indent="0" rtl="0">
              <a:spcBef>
                <a:spcPts val="0"/>
              </a:spcBef>
              <a:spcAft>
                <a:spcPts val="0"/>
              </a:spcAft>
              <a:buNone/>
            </a:pPr>
            <a:r>
              <a:rPr lang="en" sz="2200" dirty="0">
                <a:latin typeface="Calibri"/>
                <a:ea typeface="Calibri"/>
                <a:cs typeface="Calibri"/>
                <a:sym typeface="Calibri"/>
              </a:rPr>
              <a:t>Sermons</a:t>
            </a:r>
            <a:endParaRPr sz="2200" dirty="0">
              <a:latin typeface="Calibri"/>
              <a:ea typeface="Calibri"/>
              <a:cs typeface="Calibri"/>
              <a:sym typeface="Calibri"/>
            </a:endParaRPr>
          </a:p>
        </p:txBody>
      </p:sp>
      <p:pic>
        <p:nvPicPr>
          <p:cNvPr id="3" name="Picture 2" descr="Diagram&#10;&#10;Description automatically generated">
            <a:extLst>
              <a:ext uri="{FF2B5EF4-FFF2-40B4-BE49-F238E27FC236}">
                <a16:creationId xmlns:a16="http://schemas.microsoft.com/office/drawing/2014/main" id="{00903367-B73A-4FC9-8745-D85DC6781CE7}"/>
              </a:ext>
            </a:extLst>
          </p:cNvPr>
          <p:cNvPicPr>
            <a:picLocks noChangeAspect="1"/>
          </p:cNvPicPr>
          <p:nvPr/>
        </p:nvPicPr>
        <p:blipFill>
          <a:blip r:embed="rId3"/>
          <a:stretch>
            <a:fillRect/>
          </a:stretch>
        </p:blipFill>
        <p:spPr>
          <a:xfrm>
            <a:off x="2012969" y="1017725"/>
            <a:ext cx="2373296" cy="3559249"/>
          </a:xfrm>
          <a:prstGeom prst="rect">
            <a:avLst/>
          </a:prstGeom>
        </p:spPr>
      </p:pic>
      <p:pic>
        <p:nvPicPr>
          <p:cNvPr id="5" name="Picture 4" descr="A picture containing text, building, outdoor, blue&#10;&#10;Description automatically generated">
            <a:extLst>
              <a:ext uri="{FF2B5EF4-FFF2-40B4-BE49-F238E27FC236}">
                <a16:creationId xmlns:a16="http://schemas.microsoft.com/office/drawing/2014/main" id="{304BC50B-2900-48D4-8A7B-8738E3C2BFB2}"/>
              </a:ext>
            </a:extLst>
          </p:cNvPr>
          <p:cNvPicPr>
            <a:picLocks noChangeAspect="1"/>
          </p:cNvPicPr>
          <p:nvPr/>
        </p:nvPicPr>
        <p:blipFill>
          <a:blip r:embed="rId4"/>
          <a:stretch>
            <a:fillRect/>
          </a:stretch>
        </p:blipFill>
        <p:spPr>
          <a:xfrm>
            <a:off x="4977048" y="1017725"/>
            <a:ext cx="2220971" cy="3559249"/>
          </a:xfrm>
          <a:prstGeom prst="rect">
            <a:avLst/>
          </a:prstGeom>
        </p:spPr>
      </p:pic>
      <p:sp>
        <p:nvSpPr>
          <p:cNvPr id="6" name="Slide Number Placeholder 5">
            <a:extLst>
              <a:ext uri="{FF2B5EF4-FFF2-40B4-BE49-F238E27FC236}">
                <a16:creationId xmlns:a16="http://schemas.microsoft.com/office/drawing/2014/main" id="{51DA049D-534E-4D1A-BF74-DDCAAA6EF19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SzPts val="990"/>
              <a:buNone/>
            </a:pPr>
            <a:r>
              <a:rPr lang="en" sz="2810" b="1" dirty="0">
                <a:solidFill>
                  <a:srgbClr val="000000"/>
                </a:solidFill>
                <a:latin typeface="Calibri"/>
                <a:ea typeface="Calibri"/>
                <a:cs typeface="Calibri"/>
                <a:sym typeface="Calibri"/>
              </a:rPr>
              <a:t>“Christian” as normal</a:t>
            </a:r>
            <a:endParaRPr sz="2810" b="1" dirty="0">
              <a:solidFill>
                <a:srgbClr val="000000"/>
              </a:solidFill>
              <a:latin typeface="Calibri"/>
              <a:ea typeface="Calibri"/>
              <a:cs typeface="Calibri"/>
              <a:sym typeface="Calibri"/>
            </a:endParaRPr>
          </a:p>
          <a:p>
            <a:pPr marL="0" lvl="0" indent="0" algn="l" rtl="0">
              <a:spcBef>
                <a:spcPts val="0"/>
              </a:spcBef>
              <a:spcAft>
                <a:spcPts val="0"/>
              </a:spcAft>
              <a:buSzPts val="990"/>
              <a:buNone/>
            </a:pPr>
            <a:endParaRPr sz="2520" dirty="0"/>
          </a:p>
        </p:txBody>
      </p:sp>
      <p:sp>
        <p:nvSpPr>
          <p:cNvPr id="126" name="Google Shape;126;p23"/>
          <p:cNvSpPr txBox="1"/>
          <p:nvPr/>
        </p:nvSpPr>
        <p:spPr>
          <a:xfrm>
            <a:off x="477516" y="4121746"/>
            <a:ext cx="3120600" cy="52319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200" dirty="0">
                <a:latin typeface="Calibri"/>
                <a:ea typeface="Calibri"/>
                <a:cs typeface="Calibri"/>
                <a:sym typeface="Calibri"/>
              </a:rPr>
              <a:t>Mythology -- Maori</a:t>
            </a:r>
            <a:endParaRPr sz="2200" dirty="0">
              <a:latin typeface="Calibri"/>
              <a:ea typeface="Calibri"/>
              <a:cs typeface="Calibri"/>
              <a:sym typeface="Calibri"/>
            </a:endParaRPr>
          </a:p>
        </p:txBody>
      </p:sp>
      <p:sp>
        <p:nvSpPr>
          <p:cNvPr id="127" name="Google Shape;127;p23"/>
          <p:cNvSpPr txBox="1"/>
          <p:nvPr/>
        </p:nvSpPr>
        <p:spPr>
          <a:xfrm>
            <a:off x="5545886" y="4095686"/>
            <a:ext cx="3120600" cy="523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2200" dirty="0">
                <a:latin typeface="Calibri"/>
                <a:ea typeface="Calibri"/>
                <a:cs typeface="Calibri"/>
                <a:sym typeface="Calibri"/>
              </a:rPr>
              <a:t>Bible stories</a:t>
            </a:r>
            <a:endParaRPr sz="2200" dirty="0">
              <a:latin typeface="Calibri"/>
              <a:ea typeface="Calibri"/>
              <a:cs typeface="Calibri"/>
              <a:sym typeface="Calibri"/>
            </a:endParaRPr>
          </a:p>
        </p:txBody>
      </p:sp>
      <p:pic>
        <p:nvPicPr>
          <p:cNvPr id="5" name="Picture 4" descr="A person dancing on a stage&#10;&#10;Description automatically generated with low confidence">
            <a:extLst>
              <a:ext uri="{FF2B5EF4-FFF2-40B4-BE49-F238E27FC236}">
                <a16:creationId xmlns:a16="http://schemas.microsoft.com/office/drawing/2014/main" id="{37516472-A91A-4CEE-8B4F-C57404111444}"/>
              </a:ext>
            </a:extLst>
          </p:cNvPr>
          <p:cNvPicPr>
            <a:picLocks noChangeAspect="1"/>
          </p:cNvPicPr>
          <p:nvPr/>
        </p:nvPicPr>
        <p:blipFill>
          <a:blip r:embed="rId3"/>
          <a:stretch>
            <a:fillRect/>
          </a:stretch>
        </p:blipFill>
        <p:spPr>
          <a:xfrm>
            <a:off x="540773" y="1033139"/>
            <a:ext cx="4064358" cy="3047961"/>
          </a:xfrm>
          <a:prstGeom prst="rect">
            <a:avLst/>
          </a:prstGeom>
        </p:spPr>
      </p:pic>
      <p:pic>
        <p:nvPicPr>
          <p:cNvPr id="9" name="Picture 8" descr="A picture containing text, sign, container, box&#10;&#10;Description automatically generated">
            <a:extLst>
              <a:ext uri="{FF2B5EF4-FFF2-40B4-BE49-F238E27FC236}">
                <a16:creationId xmlns:a16="http://schemas.microsoft.com/office/drawing/2014/main" id="{4908D077-9EFB-466D-98E5-7A2A28F00737}"/>
              </a:ext>
            </a:extLst>
          </p:cNvPr>
          <p:cNvPicPr>
            <a:picLocks noChangeAspect="1"/>
          </p:cNvPicPr>
          <p:nvPr/>
        </p:nvPicPr>
        <p:blipFill>
          <a:blip r:embed="rId4"/>
          <a:stretch>
            <a:fillRect/>
          </a:stretch>
        </p:blipFill>
        <p:spPr>
          <a:xfrm>
            <a:off x="5183037" y="1017725"/>
            <a:ext cx="3483531" cy="3021650"/>
          </a:xfrm>
          <a:prstGeom prst="rect">
            <a:avLst/>
          </a:prstGeom>
        </p:spPr>
      </p:pic>
      <p:sp>
        <p:nvSpPr>
          <p:cNvPr id="10" name="Slide Number Placeholder 9">
            <a:extLst>
              <a:ext uri="{FF2B5EF4-FFF2-40B4-BE49-F238E27FC236}">
                <a16:creationId xmlns:a16="http://schemas.microsoft.com/office/drawing/2014/main" id="{B45AC8B3-88C9-4C7B-90A5-8019759737F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spTree>
    <p:extLst>
      <p:ext uri="{BB962C8B-B14F-4D97-AF65-F5344CB8AC3E}">
        <p14:creationId xmlns:p14="http://schemas.microsoft.com/office/powerpoint/2010/main" val="19524099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5"/>
          <p:cNvSpPr txBox="1">
            <a:spLocks noGrp="1"/>
          </p:cNvSpPr>
          <p:nvPr>
            <p:ph type="title"/>
          </p:nvPr>
        </p:nvSpPr>
        <p:spPr>
          <a:xfrm>
            <a:off x="202019" y="445025"/>
            <a:ext cx="4369981" cy="1298715"/>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b="1" dirty="0">
                <a:latin typeface="Calibri"/>
                <a:ea typeface="Calibri"/>
                <a:cs typeface="Calibri"/>
                <a:sym typeface="Calibri"/>
              </a:rPr>
              <a:t>From “riot” to “massacre” –  </a:t>
            </a:r>
            <a:br>
              <a:rPr lang="en" b="1" dirty="0">
                <a:latin typeface="Calibri"/>
                <a:ea typeface="Calibri"/>
                <a:cs typeface="Calibri"/>
                <a:sym typeface="Calibri"/>
              </a:rPr>
            </a:br>
            <a:r>
              <a:rPr lang="en" b="1" dirty="0">
                <a:latin typeface="Calibri"/>
                <a:ea typeface="Calibri"/>
                <a:cs typeface="Calibri"/>
                <a:sym typeface="Calibri"/>
              </a:rPr>
              <a:t>Harnessing the evidence</a:t>
            </a:r>
            <a:br>
              <a:rPr lang="en" b="1" dirty="0">
                <a:latin typeface="Calibri"/>
                <a:ea typeface="Calibri"/>
                <a:cs typeface="Calibri"/>
                <a:sym typeface="Calibri"/>
              </a:rPr>
            </a:br>
            <a:endParaRPr sz="2200" dirty="0">
              <a:latin typeface="Calibri"/>
              <a:ea typeface="Calibri"/>
              <a:cs typeface="Calibri"/>
              <a:sym typeface="Calibri"/>
            </a:endParaRPr>
          </a:p>
        </p:txBody>
      </p:sp>
      <p:sp>
        <p:nvSpPr>
          <p:cNvPr id="2" name="Slide Number Placeholder 1">
            <a:extLst>
              <a:ext uri="{FF2B5EF4-FFF2-40B4-BE49-F238E27FC236}">
                <a16:creationId xmlns:a16="http://schemas.microsoft.com/office/drawing/2014/main" id="{40E0FA83-2CBA-4B97-A45A-0973C799C91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graphicFrame>
        <p:nvGraphicFramePr>
          <p:cNvPr id="10" name="Chart 9">
            <a:extLst>
              <a:ext uri="{FF2B5EF4-FFF2-40B4-BE49-F238E27FC236}">
                <a16:creationId xmlns:a16="http://schemas.microsoft.com/office/drawing/2014/main" id="{779C2D22-8BC2-49B3-85DD-62F24446DFFA}"/>
              </a:ext>
            </a:extLst>
          </p:cNvPr>
          <p:cNvGraphicFramePr>
            <a:graphicFrameLocks/>
          </p:cNvGraphicFramePr>
          <p:nvPr>
            <p:extLst>
              <p:ext uri="{D42A27DB-BD31-4B8C-83A1-F6EECF244321}">
                <p14:modId xmlns:p14="http://schemas.microsoft.com/office/powerpoint/2010/main" val="420550132"/>
              </p:ext>
            </p:extLst>
          </p:nvPr>
        </p:nvGraphicFramePr>
        <p:xfrm>
          <a:off x="4572000" y="69054"/>
          <a:ext cx="4572000" cy="4970134"/>
        </p:xfrm>
        <a:graphic>
          <a:graphicData uri="http://schemas.openxmlformats.org/drawingml/2006/chart">
            <c:chart xmlns:c="http://schemas.openxmlformats.org/drawingml/2006/chart" xmlns:r="http://schemas.openxmlformats.org/officeDocument/2006/relationships" r:id="rId3"/>
          </a:graphicData>
        </a:graphic>
      </p:graphicFrame>
      <p:sp>
        <p:nvSpPr>
          <p:cNvPr id="11" name="Google Shape;69;p15">
            <a:extLst>
              <a:ext uri="{FF2B5EF4-FFF2-40B4-BE49-F238E27FC236}">
                <a16:creationId xmlns:a16="http://schemas.microsoft.com/office/drawing/2014/main" id="{6103DE00-F869-4491-8F5D-B0B0E3460FA3}"/>
              </a:ext>
            </a:extLst>
          </p:cNvPr>
          <p:cNvSpPr txBox="1">
            <a:spLocks/>
          </p:cNvSpPr>
          <p:nvPr/>
        </p:nvSpPr>
        <p:spPr>
          <a:xfrm>
            <a:off x="311700" y="3234942"/>
            <a:ext cx="3991958" cy="162507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r"/>
            <a:r>
              <a:rPr lang="en-US" sz="2200" dirty="0">
                <a:latin typeface="Calibri"/>
                <a:ea typeface="Calibri"/>
                <a:cs typeface="Calibri"/>
                <a:sym typeface="Calibri"/>
              </a:rPr>
              <a:t>Google search results </a:t>
            </a:r>
          </a:p>
          <a:p>
            <a:pPr algn="r"/>
            <a:r>
              <a:rPr lang="en-US" sz="2200" dirty="0">
                <a:latin typeface="Calibri"/>
                <a:ea typeface="Calibri"/>
                <a:cs typeface="Calibri"/>
                <a:sym typeface="Calibri"/>
              </a:rPr>
              <a:t>for the phrases </a:t>
            </a:r>
          </a:p>
          <a:p>
            <a:pPr algn="r"/>
            <a:r>
              <a:rPr lang="en-US" sz="2200" dirty="0">
                <a:latin typeface="Calibri"/>
                <a:ea typeface="Calibri"/>
                <a:cs typeface="Calibri"/>
                <a:sym typeface="Calibri"/>
              </a:rPr>
              <a:t>“Tulsa Race Riot” and </a:t>
            </a:r>
          </a:p>
          <a:p>
            <a:pPr algn="r"/>
            <a:r>
              <a:rPr lang="en-US" sz="2200" dirty="0">
                <a:latin typeface="Calibri"/>
                <a:ea typeface="Calibri"/>
                <a:cs typeface="Calibri"/>
                <a:sym typeface="Calibri"/>
              </a:rPr>
              <a:t>“Tulsa Race Massacre,” </a:t>
            </a:r>
          </a:p>
          <a:p>
            <a:pPr algn="r"/>
            <a:r>
              <a:rPr lang="en-US" sz="2200" dirty="0">
                <a:latin typeface="Calibri"/>
                <a:ea typeface="Calibri"/>
                <a:cs typeface="Calibri"/>
                <a:sym typeface="Calibri"/>
              </a:rPr>
              <a:t>August 2019 and August 2020</a:t>
            </a:r>
          </a:p>
        </p:txBody>
      </p:sp>
    </p:spTree>
    <p:extLst>
      <p:ext uri="{BB962C8B-B14F-4D97-AF65-F5344CB8AC3E}">
        <p14:creationId xmlns:p14="http://schemas.microsoft.com/office/powerpoint/2010/main" val="6178507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pic>
        <p:nvPicPr>
          <p:cNvPr id="4" name="Picture 3">
            <a:extLst>
              <a:ext uri="{FF2B5EF4-FFF2-40B4-BE49-F238E27FC236}">
                <a16:creationId xmlns:a16="http://schemas.microsoft.com/office/drawing/2014/main" id="{866F2C3D-153F-4213-9EB0-370C4FF9BB3D}"/>
              </a:ext>
            </a:extLst>
          </p:cNvPr>
          <p:cNvPicPr>
            <a:picLocks noChangeAspect="1"/>
          </p:cNvPicPr>
          <p:nvPr/>
        </p:nvPicPr>
        <p:blipFill rotWithShape="1">
          <a:blip r:embed="rId3"/>
          <a:srcRect l="24229" t="32593" r="26235" b="36543"/>
          <a:stretch/>
        </p:blipFill>
        <p:spPr>
          <a:xfrm>
            <a:off x="0" y="3689926"/>
            <a:ext cx="3732777" cy="1453574"/>
          </a:xfrm>
          <a:prstGeom prst="rect">
            <a:avLst/>
          </a:prstGeom>
        </p:spPr>
      </p:pic>
      <p:pic>
        <p:nvPicPr>
          <p:cNvPr id="19" name="Picture 18">
            <a:extLst>
              <a:ext uri="{FF2B5EF4-FFF2-40B4-BE49-F238E27FC236}">
                <a16:creationId xmlns:a16="http://schemas.microsoft.com/office/drawing/2014/main" id="{D180D9D3-5726-486B-87EB-65E039B1A941}"/>
              </a:ext>
            </a:extLst>
          </p:cNvPr>
          <p:cNvPicPr>
            <a:picLocks noChangeAspect="1"/>
          </p:cNvPicPr>
          <p:nvPr/>
        </p:nvPicPr>
        <p:blipFill rotWithShape="1">
          <a:blip r:embed="rId4"/>
          <a:srcRect l="11676" t="44757" r="65213" b="12417"/>
          <a:stretch/>
        </p:blipFill>
        <p:spPr>
          <a:xfrm>
            <a:off x="0" y="0"/>
            <a:ext cx="2882900" cy="3338870"/>
          </a:xfrm>
          <a:prstGeom prst="rect">
            <a:avLst/>
          </a:prstGeom>
        </p:spPr>
      </p:pic>
      <p:pic>
        <p:nvPicPr>
          <p:cNvPr id="27" name="Picture 26">
            <a:extLst>
              <a:ext uri="{FF2B5EF4-FFF2-40B4-BE49-F238E27FC236}">
                <a16:creationId xmlns:a16="http://schemas.microsoft.com/office/drawing/2014/main" id="{D2F1624F-C25C-4A97-86F4-831A750587BF}"/>
              </a:ext>
            </a:extLst>
          </p:cNvPr>
          <p:cNvPicPr>
            <a:picLocks noChangeAspect="1"/>
          </p:cNvPicPr>
          <p:nvPr/>
        </p:nvPicPr>
        <p:blipFill rotWithShape="1">
          <a:blip r:embed="rId5"/>
          <a:srcRect l="8627" t="16638" r="9082" b="7317"/>
          <a:stretch/>
        </p:blipFill>
        <p:spPr>
          <a:xfrm>
            <a:off x="2720574" y="1479841"/>
            <a:ext cx="3826594" cy="2210084"/>
          </a:xfrm>
          <a:prstGeom prst="rect">
            <a:avLst/>
          </a:prstGeom>
          <a:ln w="12700">
            <a:solidFill>
              <a:schemeClr val="accent1"/>
            </a:solidFill>
          </a:ln>
        </p:spPr>
      </p:pic>
      <p:sp>
        <p:nvSpPr>
          <p:cNvPr id="2" name="Slide Number Placeholder 1">
            <a:extLst>
              <a:ext uri="{FF2B5EF4-FFF2-40B4-BE49-F238E27FC236}">
                <a16:creationId xmlns:a16="http://schemas.microsoft.com/office/drawing/2014/main" id="{40E0FA83-2CBA-4B97-A45A-0973C799C91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13</a:t>
            </a:fld>
            <a:endParaRPr lang="en"/>
          </a:p>
        </p:txBody>
      </p:sp>
      <p:sp>
        <p:nvSpPr>
          <p:cNvPr id="7" name="Rectangle 6">
            <a:extLst>
              <a:ext uri="{FF2B5EF4-FFF2-40B4-BE49-F238E27FC236}">
                <a16:creationId xmlns:a16="http://schemas.microsoft.com/office/drawing/2014/main" id="{B865B99B-DEFC-48E7-BB1D-A7FB02D0ADF8}"/>
              </a:ext>
            </a:extLst>
          </p:cNvPr>
          <p:cNvSpPr/>
          <p:nvPr/>
        </p:nvSpPr>
        <p:spPr>
          <a:xfrm>
            <a:off x="2882900" y="4961567"/>
            <a:ext cx="828386" cy="190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470D9996-FC1E-4450-8DD0-A05FC3E2ABA1}"/>
              </a:ext>
            </a:extLst>
          </p:cNvPr>
          <p:cNvPicPr>
            <a:picLocks noChangeAspect="1"/>
          </p:cNvPicPr>
          <p:nvPr/>
        </p:nvPicPr>
        <p:blipFill rotWithShape="1">
          <a:blip r:embed="rId6"/>
          <a:srcRect t="17765" b="9865"/>
          <a:stretch/>
        </p:blipFill>
        <p:spPr>
          <a:xfrm>
            <a:off x="5317406" y="0"/>
            <a:ext cx="3826594" cy="1730835"/>
          </a:xfrm>
          <a:prstGeom prst="rect">
            <a:avLst/>
          </a:prstGeom>
          <a:ln w="12700">
            <a:solidFill>
              <a:schemeClr val="accent1"/>
            </a:solidFill>
          </a:ln>
        </p:spPr>
      </p:pic>
      <p:pic>
        <p:nvPicPr>
          <p:cNvPr id="24" name="Picture 23" descr="A picture containing text, old, outdoor&#10;&#10;Description automatically generated">
            <a:extLst>
              <a:ext uri="{FF2B5EF4-FFF2-40B4-BE49-F238E27FC236}">
                <a16:creationId xmlns:a16="http://schemas.microsoft.com/office/drawing/2014/main" id="{856B1923-E8FF-456C-B053-21D6F7D868DB}"/>
              </a:ext>
            </a:extLst>
          </p:cNvPr>
          <p:cNvPicPr>
            <a:picLocks noChangeAspect="1"/>
          </p:cNvPicPr>
          <p:nvPr/>
        </p:nvPicPr>
        <p:blipFill>
          <a:blip r:embed="rId7"/>
          <a:stretch>
            <a:fillRect/>
          </a:stretch>
        </p:blipFill>
        <p:spPr>
          <a:xfrm>
            <a:off x="6413868" y="1730834"/>
            <a:ext cx="2730132" cy="3412665"/>
          </a:xfrm>
          <a:prstGeom prst="rect">
            <a:avLst/>
          </a:prstGeom>
        </p:spPr>
      </p:pic>
      <p:pic>
        <p:nvPicPr>
          <p:cNvPr id="26" name="Picture 25">
            <a:extLst>
              <a:ext uri="{FF2B5EF4-FFF2-40B4-BE49-F238E27FC236}">
                <a16:creationId xmlns:a16="http://schemas.microsoft.com/office/drawing/2014/main" id="{1862A9D7-0C5D-4226-8E7E-621EFF0795F6}"/>
              </a:ext>
            </a:extLst>
          </p:cNvPr>
          <p:cNvPicPr>
            <a:picLocks noChangeAspect="1"/>
          </p:cNvPicPr>
          <p:nvPr/>
        </p:nvPicPr>
        <p:blipFill rotWithShape="1">
          <a:blip r:embed="rId3"/>
          <a:srcRect t="17990" r="76852" b="77254"/>
          <a:stretch/>
        </p:blipFill>
        <p:spPr>
          <a:xfrm>
            <a:off x="0" y="3445264"/>
            <a:ext cx="1905000" cy="244661"/>
          </a:xfrm>
          <a:prstGeom prst="rect">
            <a:avLst/>
          </a:prstGeom>
        </p:spPr>
      </p:pic>
      <p:cxnSp>
        <p:nvCxnSpPr>
          <p:cNvPr id="5" name="Straight Connector 4">
            <a:extLst>
              <a:ext uri="{FF2B5EF4-FFF2-40B4-BE49-F238E27FC236}">
                <a16:creationId xmlns:a16="http://schemas.microsoft.com/office/drawing/2014/main" id="{78D26068-82B9-49C6-92B5-8D40E6AD3051}"/>
              </a:ext>
            </a:extLst>
          </p:cNvPr>
          <p:cNvCxnSpPr>
            <a:cxnSpLocks/>
          </p:cNvCxnSpPr>
          <p:nvPr/>
        </p:nvCxnSpPr>
        <p:spPr>
          <a:xfrm>
            <a:off x="2176272" y="4773168"/>
            <a:ext cx="2916936" cy="0"/>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A00C709-1A0E-476E-B22E-F844110751A9}"/>
              </a:ext>
            </a:extLst>
          </p:cNvPr>
          <p:cNvCxnSpPr>
            <a:cxnSpLocks/>
          </p:cNvCxnSpPr>
          <p:nvPr/>
        </p:nvCxnSpPr>
        <p:spPr>
          <a:xfrm>
            <a:off x="1227054" y="2541270"/>
            <a:ext cx="1589298" cy="0"/>
          </a:xfrm>
          <a:prstGeom prst="line">
            <a:avLst/>
          </a:prstGeom>
          <a:ln w="762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3EED8EE-C60C-4E0E-8AE0-8CE9BF0B0F34}"/>
              </a:ext>
            </a:extLst>
          </p:cNvPr>
          <p:cNvCxnSpPr>
            <a:cxnSpLocks/>
          </p:cNvCxnSpPr>
          <p:nvPr/>
        </p:nvCxnSpPr>
        <p:spPr>
          <a:xfrm>
            <a:off x="3711286" y="3105912"/>
            <a:ext cx="2835882" cy="0"/>
          </a:xfrm>
          <a:prstGeom prst="line">
            <a:avLst/>
          </a:prstGeom>
          <a:ln w="762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FB9DA04-FF46-4B61-8582-2BE7B8D53AB9}"/>
              </a:ext>
            </a:extLst>
          </p:cNvPr>
          <p:cNvCxnSpPr>
            <a:cxnSpLocks/>
          </p:cNvCxnSpPr>
          <p:nvPr/>
        </p:nvCxnSpPr>
        <p:spPr>
          <a:xfrm>
            <a:off x="5815584" y="2605278"/>
            <a:ext cx="2656874" cy="0"/>
          </a:xfrm>
          <a:prstGeom prst="line">
            <a:avLst/>
          </a:prstGeom>
          <a:ln w="762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EA1B1CE1-5369-4D5D-B841-E9BE6F9DB354}"/>
              </a:ext>
            </a:extLst>
          </p:cNvPr>
          <p:cNvCxnSpPr>
            <a:cxnSpLocks/>
          </p:cNvCxnSpPr>
          <p:nvPr/>
        </p:nvCxnSpPr>
        <p:spPr>
          <a:xfrm>
            <a:off x="4462272" y="1341120"/>
            <a:ext cx="2318174" cy="0"/>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25270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text, application, Word&#10;&#10;Description automatically generated">
            <a:extLst>
              <a:ext uri="{FF2B5EF4-FFF2-40B4-BE49-F238E27FC236}">
                <a16:creationId xmlns:a16="http://schemas.microsoft.com/office/drawing/2014/main" id="{4B0760CD-CF5C-46E7-8914-E9D4F292F4E6}"/>
              </a:ext>
            </a:extLst>
          </p:cNvPr>
          <p:cNvPicPr>
            <a:picLocks noChangeAspect="1"/>
          </p:cNvPicPr>
          <p:nvPr/>
        </p:nvPicPr>
        <p:blipFill rotWithShape="1">
          <a:blip r:embed="rId3">
            <a:extLst>
              <a:ext uri="{28A0092B-C50C-407E-A947-70E740481C1C}">
                <a14:useLocalDpi xmlns:a14="http://schemas.microsoft.com/office/drawing/2010/main" val="0"/>
              </a:ext>
            </a:extLst>
          </a:blip>
          <a:srcRect l="18888" t="20316" r="20779" b="5094"/>
          <a:stretch/>
        </p:blipFill>
        <p:spPr>
          <a:xfrm>
            <a:off x="28665" y="746686"/>
            <a:ext cx="6616684" cy="4396814"/>
          </a:xfrm>
          <a:prstGeom prst="rect">
            <a:avLst/>
          </a:prstGeom>
        </p:spPr>
      </p:pic>
      <p:sp>
        <p:nvSpPr>
          <p:cNvPr id="8" name="Google Shape;69;p15">
            <a:extLst>
              <a:ext uri="{FF2B5EF4-FFF2-40B4-BE49-F238E27FC236}">
                <a16:creationId xmlns:a16="http://schemas.microsoft.com/office/drawing/2014/main" id="{DE683B8E-8F24-41A4-9C82-E899EDBA447C}"/>
              </a:ext>
            </a:extLst>
          </p:cNvPr>
          <p:cNvSpPr txBox="1">
            <a:spLocks/>
          </p:cNvSpPr>
          <p:nvPr/>
        </p:nvSpPr>
        <p:spPr>
          <a:xfrm>
            <a:off x="202019" y="200477"/>
            <a:ext cx="8703528" cy="72455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pPr algn="l"/>
            <a:r>
              <a:rPr lang="en-US" sz="2800" b="1" dirty="0">
                <a:latin typeface="Calibri"/>
                <a:ea typeface="Calibri"/>
                <a:cs typeface="Calibri"/>
                <a:sym typeface="Calibri"/>
              </a:rPr>
              <a:t>MARC format for Tulsa Race Massacre heading</a:t>
            </a:r>
            <a:endParaRPr lang="en-US" sz="2200" dirty="0">
              <a:latin typeface="Calibri"/>
              <a:ea typeface="Calibri"/>
              <a:cs typeface="Calibri"/>
              <a:sym typeface="Calibri"/>
            </a:endParaRPr>
          </a:p>
        </p:txBody>
      </p:sp>
    </p:spTree>
    <p:extLst>
      <p:ext uri="{BB962C8B-B14F-4D97-AF65-F5344CB8AC3E}">
        <p14:creationId xmlns:p14="http://schemas.microsoft.com/office/powerpoint/2010/main" val="22580171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 Word&#10;&#10;Description automatically generated">
            <a:extLst>
              <a:ext uri="{FF2B5EF4-FFF2-40B4-BE49-F238E27FC236}">
                <a16:creationId xmlns:a16="http://schemas.microsoft.com/office/drawing/2014/main" id="{A7F48D62-0F0B-4D15-8DFF-176F9B731E29}"/>
              </a:ext>
            </a:extLst>
          </p:cNvPr>
          <p:cNvPicPr>
            <a:picLocks noChangeAspect="1"/>
          </p:cNvPicPr>
          <p:nvPr/>
        </p:nvPicPr>
        <p:blipFill rotWithShape="1">
          <a:blip r:embed="rId3">
            <a:extLst>
              <a:ext uri="{28A0092B-C50C-407E-A947-70E740481C1C}">
                <a14:useLocalDpi xmlns:a14="http://schemas.microsoft.com/office/drawing/2010/main" val="0"/>
              </a:ext>
            </a:extLst>
          </a:blip>
          <a:srcRect l="28372" t="11886" r="20349" b="30469"/>
          <a:stretch/>
        </p:blipFill>
        <p:spPr>
          <a:xfrm>
            <a:off x="212650" y="74429"/>
            <a:ext cx="8403987" cy="5069071"/>
          </a:xfrm>
          <a:prstGeom prst="rect">
            <a:avLst/>
          </a:prstGeom>
        </p:spPr>
      </p:pic>
    </p:spTree>
    <p:extLst>
      <p:ext uri="{BB962C8B-B14F-4D97-AF65-F5344CB8AC3E}">
        <p14:creationId xmlns:p14="http://schemas.microsoft.com/office/powerpoint/2010/main" val="41106791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with medium confidence">
            <a:extLst>
              <a:ext uri="{FF2B5EF4-FFF2-40B4-BE49-F238E27FC236}">
                <a16:creationId xmlns:a16="http://schemas.microsoft.com/office/drawing/2014/main" id="{2430A5BB-D408-462A-9D37-E7EA3574881E}"/>
              </a:ext>
            </a:extLst>
          </p:cNvPr>
          <p:cNvPicPr>
            <a:picLocks noChangeAspect="1"/>
          </p:cNvPicPr>
          <p:nvPr/>
        </p:nvPicPr>
        <p:blipFill rotWithShape="1">
          <a:blip r:embed="rId3">
            <a:extLst>
              <a:ext uri="{28A0092B-C50C-407E-A947-70E740481C1C}">
                <a14:useLocalDpi xmlns:a14="http://schemas.microsoft.com/office/drawing/2010/main" val="0"/>
              </a:ext>
            </a:extLst>
          </a:blip>
          <a:srcRect l="28605" t="9718" r="21744" b="5980"/>
          <a:stretch/>
        </p:blipFill>
        <p:spPr>
          <a:xfrm>
            <a:off x="1743740" y="69589"/>
            <a:ext cx="5493179" cy="5004322"/>
          </a:xfrm>
          <a:prstGeom prst="rect">
            <a:avLst/>
          </a:prstGeom>
        </p:spPr>
      </p:pic>
    </p:spTree>
    <p:extLst>
      <p:ext uri="{BB962C8B-B14F-4D97-AF65-F5344CB8AC3E}">
        <p14:creationId xmlns:p14="http://schemas.microsoft.com/office/powerpoint/2010/main" val="1934052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10;&#10;Description automatically generated">
            <a:extLst>
              <a:ext uri="{FF2B5EF4-FFF2-40B4-BE49-F238E27FC236}">
                <a16:creationId xmlns:a16="http://schemas.microsoft.com/office/drawing/2014/main" id="{36A76FA6-F614-4DB7-81D4-0F5EDB6E91B3}"/>
              </a:ext>
            </a:extLst>
          </p:cNvPr>
          <p:cNvPicPr>
            <a:picLocks noChangeAspect="1"/>
          </p:cNvPicPr>
          <p:nvPr/>
        </p:nvPicPr>
        <p:blipFill rotWithShape="1">
          <a:blip r:embed="rId3">
            <a:extLst>
              <a:ext uri="{28A0092B-C50C-407E-A947-70E740481C1C}">
                <a14:useLocalDpi xmlns:a14="http://schemas.microsoft.com/office/drawing/2010/main" val="0"/>
              </a:ext>
            </a:extLst>
          </a:blip>
          <a:srcRect l="24535" t="12112" r="25116" b="21891"/>
          <a:stretch/>
        </p:blipFill>
        <p:spPr>
          <a:xfrm>
            <a:off x="238452" y="749336"/>
            <a:ext cx="6204878" cy="4364023"/>
          </a:xfrm>
          <a:prstGeom prst="rect">
            <a:avLst/>
          </a:prstGeom>
        </p:spPr>
      </p:pic>
      <p:sp>
        <p:nvSpPr>
          <p:cNvPr id="4" name="Google Shape;69;p15">
            <a:extLst>
              <a:ext uri="{FF2B5EF4-FFF2-40B4-BE49-F238E27FC236}">
                <a16:creationId xmlns:a16="http://schemas.microsoft.com/office/drawing/2014/main" id="{54D074A9-D927-43BE-84E0-9F36D3FDDC2C}"/>
              </a:ext>
            </a:extLst>
          </p:cNvPr>
          <p:cNvSpPr txBox="1">
            <a:spLocks/>
          </p:cNvSpPr>
          <p:nvPr/>
        </p:nvSpPr>
        <p:spPr>
          <a:xfrm>
            <a:off x="202019" y="200477"/>
            <a:ext cx="8703528" cy="72455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pPr algn="l"/>
            <a:r>
              <a:rPr lang="en-US" sz="2800" b="1" dirty="0">
                <a:latin typeface="Calibri"/>
                <a:ea typeface="Calibri"/>
                <a:cs typeface="Calibri"/>
                <a:sym typeface="Calibri"/>
              </a:rPr>
              <a:t>Human-readable format for Tulsa Race Massacre heading</a:t>
            </a:r>
            <a:endParaRPr lang="en-US" sz="2200" dirty="0">
              <a:latin typeface="Calibri"/>
              <a:ea typeface="Calibri"/>
              <a:cs typeface="Calibri"/>
              <a:sym typeface="Calibri"/>
            </a:endParaRPr>
          </a:p>
        </p:txBody>
      </p:sp>
    </p:spTree>
    <p:extLst>
      <p:ext uri="{BB962C8B-B14F-4D97-AF65-F5344CB8AC3E}">
        <p14:creationId xmlns:p14="http://schemas.microsoft.com/office/powerpoint/2010/main" val="2342128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040B30D-D8DF-4490-BC72-46903F5EDA9B}"/>
              </a:ext>
            </a:extLst>
          </p:cNvPr>
          <p:cNvPicPr>
            <a:picLocks noChangeAspect="1"/>
          </p:cNvPicPr>
          <p:nvPr/>
        </p:nvPicPr>
        <p:blipFill rotWithShape="1">
          <a:blip r:embed="rId3"/>
          <a:srcRect l="10465" t="10848" r="10814" b="944"/>
          <a:stretch/>
        </p:blipFill>
        <p:spPr>
          <a:xfrm>
            <a:off x="0" y="0"/>
            <a:ext cx="8640570" cy="5143500"/>
          </a:xfrm>
          <a:prstGeom prst="rect">
            <a:avLst/>
          </a:prstGeom>
        </p:spPr>
      </p:pic>
    </p:spTree>
    <p:extLst>
      <p:ext uri="{BB962C8B-B14F-4D97-AF65-F5344CB8AC3E}">
        <p14:creationId xmlns:p14="http://schemas.microsoft.com/office/powerpoint/2010/main" val="37111056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ADEF51E-3F3D-4D5C-B410-88D3B1FE18F1}"/>
              </a:ext>
            </a:extLst>
          </p:cNvPr>
          <p:cNvPicPr>
            <a:picLocks noChangeAspect="1"/>
          </p:cNvPicPr>
          <p:nvPr/>
        </p:nvPicPr>
        <p:blipFill rotWithShape="1">
          <a:blip r:embed="rId3"/>
          <a:srcRect l="11628" t="9535" r="12558" b="5978"/>
          <a:stretch/>
        </p:blipFill>
        <p:spPr>
          <a:xfrm>
            <a:off x="74427" y="0"/>
            <a:ext cx="8687983" cy="5143500"/>
          </a:xfrm>
          <a:prstGeom prst="rect">
            <a:avLst/>
          </a:prstGeom>
        </p:spPr>
      </p:pic>
    </p:spTree>
    <p:extLst>
      <p:ext uri="{BB962C8B-B14F-4D97-AF65-F5344CB8AC3E}">
        <p14:creationId xmlns:p14="http://schemas.microsoft.com/office/powerpoint/2010/main" val="3701480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Calibri"/>
                <a:ea typeface="Calibri"/>
                <a:cs typeface="Calibri"/>
                <a:sym typeface="Calibri"/>
              </a:rPr>
              <a:t>What is metadata justice?</a:t>
            </a:r>
            <a:endParaRPr b="1" dirty="0">
              <a:latin typeface="Calibri"/>
              <a:ea typeface="Calibri"/>
              <a:cs typeface="Calibri"/>
              <a:sym typeface="Calibri"/>
            </a:endParaRPr>
          </a:p>
        </p:txBody>
      </p:sp>
      <p:sp>
        <p:nvSpPr>
          <p:cNvPr id="5" name="Google Shape;55;p13">
            <a:extLst>
              <a:ext uri="{FF2B5EF4-FFF2-40B4-BE49-F238E27FC236}">
                <a16:creationId xmlns:a16="http://schemas.microsoft.com/office/drawing/2014/main" id="{C3D78E18-0EDB-4A9C-91F5-3CFD664AFC3E}"/>
              </a:ext>
            </a:extLst>
          </p:cNvPr>
          <p:cNvSpPr txBox="1">
            <a:spLocks/>
          </p:cNvSpPr>
          <p:nvPr/>
        </p:nvSpPr>
        <p:spPr>
          <a:xfrm>
            <a:off x="3524035" y="1158596"/>
            <a:ext cx="5837879" cy="251899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0" indent="0">
              <a:lnSpc>
                <a:spcPct val="114000"/>
              </a:lnSpc>
              <a:buSzPts val="852"/>
              <a:buFont typeface="Arial"/>
              <a:buNone/>
            </a:pPr>
            <a:r>
              <a:rPr lang="en-US" sz="2200" b="1" dirty="0">
                <a:solidFill>
                  <a:schemeClr val="dk1"/>
                </a:solidFill>
                <a:latin typeface="Calibri"/>
                <a:ea typeface="Calibri"/>
                <a:cs typeface="Calibri"/>
                <a:sym typeface="Calibri"/>
              </a:rPr>
              <a:t>The subject terms we use to describe information should be . . . </a:t>
            </a:r>
          </a:p>
          <a:p>
            <a:pPr marL="800100" lvl="1">
              <a:lnSpc>
                <a:spcPct val="114000"/>
              </a:lnSpc>
              <a:buSzPct val="100000"/>
              <a:buFont typeface="Wingdings" panose="05000000000000000000" pitchFamily="2" charset="2"/>
              <a:buChar char="q"/>
            </a:pPr>
            <a:r>
              <a:rPr lang="en-US" sz="2200" dirty="0">
                <a:solidFill>
                  <a:schemeClr val="dk1"/>
                </a:solidFill>
                <a:latin typeface="Calibri"/>
                <a:ea typeface="Calibri"/>
                <a:cs typeface="Calibri"/>
                <a:sym typeface="Calibri"/>
              </a:rPr>
              <a:t>Accurate</a:t>
            </a:r>
          </a:p>
          <a:p>
            <a:pPr marL="800100" lvl="1">
              <a:lnSpc>
                <a:spcPct val="114000"/>
              </a:lnSpc>
              <a:buSzPct val="100000"/>
              <a:buFont typeface="Wingdings" panose="05000000000000000000" pitchFamily="2" charset="2"/>
              <a:buChar char="q"/>
            </a:pPr>
            <a:r>
              <a:rPr lang="en-US" sz="2200" dirty="0">
                <a:solidFill>
                  <a:schemeClr val="dk1"/>
                </a:solidFill>
                <a:latin typeface="Calibri"/>
                <a:ea typeface="Calibri"/>
                <a:cs typeface="Calibri"/>
                <a:sym typeface="Calibri"/>
              </a:rPr>
              <a:t>Commonly used</a:t>
            </a:r>
          </a:p>
          <a:p>
            <a:pPr marL="800100" lvl="1">
              <a:lnSpc>
                <a:spcPct val="114000"/>
              </a:lnSpc>
              <a:buSzPct val="100000"/>
              <a:buFont typeface="Wingdings" panose="05000000000000000000" pitchFamily="2" charset="2"/>
              <a:buChar char="q"/>
            </a:pPr>
            <a:r>
              <a:rPr lang="en-US" sz="2200" dirty="0">
                <a:solidFill>
                  <a:schemeClr val="dk1"/>
                </a:solidFill>
                <a:latin typeface="Calibri"/>
                <a:ea typeface="Calibri"/>
                <a:cs typeface="Calibri"/>
                <a:sym typeface="Calibri"/>
              </a:rPr>
              <a:t>Unbiased</a:t>
            </a:r>
          </a:p>
          <a:p>
            <a:pPr marL="0" indent="0">
              <a:lnSpc>
                <a:spcPct val="100000"/>
              </a:lnSpc>
              <a:buSzPts val="852"/>
              <a:buFont typeface="Arial"/>
              <a:buNone/>
            </a:pPr>
            <a:endParaRPr lang="en-US" sz="2200" b="1" dirty="0">
              <a:solidFill>
                <a:schemeClr val="dk1"/>
              </a:solidFill>
              <a:latin typeface="Calibri"/>
              <a:ea typeface="Calibri"/>
              <a:cs typeface="Calibri"/>
              <a:sym typeface="Calibri"/>
            </a:endParaRPr>
          </a:p>
        </p:txBody>
      </p:sp>
      <p:pic>
        <p:nvPicPr>
          <p:cNvPr id="3" name="Picture 2" descr="A picture containing text&#10;&#10;Description automatically generated">
            <a:extLst>
              <a:ext uri="{FF2B5EF4-FFF2-40B4-BE49-F238E27FC236}">
                <a16:creationId xmlns:a16="http://schemas.microsoft.com/office/drawing/2014/main" id="{AD8274DD-BFE8-4792-A2FF-F15D2956D959}"/>
              </a:ext>
            </a:extLst>
          </p:cNvPr>
          <p:cNvPicPr>
            <a:picLocks noChangeAspect="1"/>
          </p:cNvPicPr>
          <p:nvPr/>
        </p:nvPicPr>
        <p:blipFill>
          <a:blip r:embed="rId3"/>
          <a:stretch>
            <a:fillRect/>
          </a:stretch>
        </p:blipFill>
        <p:spPr>
          <a:xfrm>
            <a:off x="311700" y="1318193"/>
            <a:ext cx="2893836" cy="3762427"/>
          </a:xfrm>
          <a:prstGeom prst="rect">
            <a:avLst/>
          </a:prstGeom>
        </p:spPr>
      </p:pic>
      <p:sp>
        <p:nvSpPr>
          <p:cNvPr id="9" name="TextBox 8">
            <a:extLst>
              <a:ext uri="{FF2B5EF4-FFF2-40B4-BE49-F238E27FC236}">
                <a16:creationId xmlns:a16="http://schemas.microsoft.com/office/drawing/2014/main" id="{84C2708F-68C2-4B9C-99E1-AB136E032C91}"/>
              </a:ext>
            </a:extLst>
          </p:cNvPr>
          <p:cNvSpPr txBox="1"/>
          <p:nvPr/>
        </p:nvSpPr>
        <p:spPr>
          <a:xfrm>
            <a:off x="3816256" y="3444624"/>
            <a:ext cx="2635321" cy="1538883"/>
          </a:xfrm>
          <a:prstGeom prst="rect">
            <a:avLst/>
          </a:prstGeom>
          <a:noFill/>
        </p:spPr>
        <p:txBody>
          <a:bodyPr wrap="square">
            <a:spAutoFit/>
          </a:bodyPr>
          <a:lstStyle/>
          <a:p>
            <a:r>
              <a:rPr lang="en-US" sz="2200" b="1" dirty="0">
                <a:solidFill>
                  <a:schemeClr val="tx1"/>
                </a:solidFill>
                <a:latin typeface="Calibri" panose="020F0502020204030204" pitchFamily="34" charset="0"/>
                <a:cs typeface="Calibri" panose="020F0502020204030204" pitchFamily="34" charset="0"/>
                <a:sym typeface="Wingdings 2" panose="05020102010507070707" pitchFamily="18" charset="2"/>
              </a:rPr>
              <a:t>Yes</a:t>
            </a:r>
          </a:p>
          <a:p>
            <a:pPr marL="176213" indent="-66675"/>
            <a:r>
              <a:rPr lang="en-US" sz="2400" b="1" dirty="0">
                <a:solidFill>
                  <a:srgbClr val="00B050"/>
                </a:solidFill>
                <a:latin typeface="Calibri" panose="020F0502020204030204" pitchFamily="34" charset="0"/>
                <a:cs typeface="Calibri" panose="020F0502020204030204" pitchFamily="34" charset="0"/>
                <a:sym typeface="Wingdings 2" panose="05020102010507070707" pitchFamily="18" charset="2"/>
              </a:rPr>
              <a:t></a:t>
            </a:r>
            <a:r>
              <a:rPr lang="en-US" sz="2000" dirty="0">
                <a:solidFill>
                  <a:schemeClr val="tx1"/>
                </a:solidFill>
                <a:latin typeface="Calibri" panose="020F0502020204030204" pitchFamily="34" charset="0"/>
                <a:cs typeface="Calibri" panose="020F0502020204030204" pitchFamily="34" charset="0"/>
                <a:sym typeface="Wingdings 2" panose="05020102010507070707" pitchFamily="18" charset="2"/>
              </a:rPr>
              <a:t> </a:t>
            </a:r>
            <a:r>
              <a:rPr lang="en-US" sz="2200" dirty="0">
                <a:solidFill>
                  <a:schemeClr val="tx1"/>
                </a:solidFill>
                <a:latin typeface="Calibri" panose="020F0502020204030204" pitchFamily="34" charset="0"/>
                <a:cs typeface="Calibri" panose="020F0502020204030204" pitchFamily="34" charset="0"/>
              </a:rPr>
              <a:t>Dogs. </a:t>
            </a:r>
          </a:p>
          <a:p>
            <a:pPr marL="176213" indent="-66675"/>
            <a:r>
              <a:rPr lang="en-US" sz="2400" b="1" dirty="0">
                <a:solidFill>
                  <a:srgbClr val="00B050"/>
                </a:solidFill>
                <a:latin typeface="Calibri" panose="020F0502020204030204" pitchFamily="34" charset="0"/>
                <a:cs typeface="Calibri" panose="020F0502020204030204" pitchFamily="34" charset="0"/>
                <a:sym typeface="Wingdings 2" panose="05020102010507070707" pitchFamily="18" charset="2"/>
              </a:rPr>
              <a:t> </a:t>
            </a:r>
            <a:r>
              <a:rPr lang="en-US" sz="2200" dirty="0">
                <a:solidFill>
                  <a:schemeClr val="tx1"/>
                </a:solidFill>
                <a:latin typeface="Calibri" panose="020F0502020204030204" pitchFamily="34" charset="0"/>
                <a:cs typeface="Calibri" panose="020F0502020204030204" pitchFamily="34" charset="0"/>
              </a:rPr>
              <a:t>Dog breeds. </a:t>
            </a:r>
          </a:p>
          <a:p>
            <a:pPr marL="176213" indent="-66675"/>
            <a:r>
              <a:rPr lang="en-US" sz="2400" b="1" dirty="0">
                <a:solidFill>
                  <a:srgbClr val="00B050"/>
                </a:solidFill>
                <a:latin typeface="Calibri" panose="020F0502020204030204" pitchFamily="34" charset="0"/>
                <a:cs typeface="Calibri" panose="020F0502020204030204" pitchFamily="34" charset="0"/>
                <a:sym typeface="Wingdings 2" panose="05020102010507070707" pitchFamily="18" charset="2"/>
              </a:rPr>
              <a:t> </a:t>
            </a:r>
            <a:r>
              <a:rPr lang="en-US" sz="2200" dirty="0">
                <a:solidFill>
                  <a:schemeClr val="tx1"/>
                </a:solidFill>
                <a:latin typeface="Calibri" panose="020F0502020204030204" pitchFamily="34" charset="0"/>
                <a:cs typeface="Calibri" panose="020F0502020204030204" pitchFamily="34" charset="0"/>
              </a:rPr>
              <a:t>Dogs -- Health. </a:t>
            </a:r>
          </a:p>
        </p:txBody>
      </p:sp>
      <p:sp>
        <p:nvSpPr>
          <p:cNvPr id="10" name="TextBox 9">
            <a:extLst>
              <a:ext uri="{FF2B5EF4-FFF2-40B4-BE49-F238E27FC236}">
                <a16:creationId xmlns:a16="http://schemas.microsoft.com/office/drawing/2014/main" id="{CFA7C48E-7155-421F-AEC1-EDFF8BD4F0B3}"/>
              </a:ext>
            </a:extLst>
          </p:cNvPr>
          <p:cNvSpPr txBox="1"/>
          <p:nvPr/>
        </p:nvSpPr>
        <p:spPr>
          <a:xfrm>
            <a:off x="6103345" y="3454429"/>
            <a:ext cx="2940070" cy="1600438"/>
          </a:xfrm>
          <a:prstGeom prst="rect">
            <a:avLst/>
          </a:prstGeom>
          <a:noFill/>
        </p:spPr>
        <p:txBody>
          <a:bodyPr wrap="square">
            <a:spAutoFit/>
          </a:bodyPr>
          <a:lstStyle/>
          <a:p>
            <a:r>
              <a:rPr lang="en-US" sz="2200" b="1" dirty="0">
                <a:solidFill>
                  <a:schemeClr val="tx1"/>
                </a:solidFill>
                <a:latin typeface="Calibri" panose="020F0502020204030204" pitchFamily="34" charset="0"/>
                <a:cs typeface="Calibri" panose="020F0502020204030204" pitchFamily="34" charset="0"/>
                <a:sym typeface="Wingdings 2" panose="05020102010507070707" pitchFamily="18" charset="2"/>
              </a:rPr>
              <a:t>No</a:t>
            </a:r>
          </a:p>
          <a:p>
            <a:pPr marL="231775"/>
            <a:r>
              <a:rPr lang="en-US" sz="2400" dirty="0">
                <a:solidFill>
                  <a:srgbClr val="FF0000"/>
                </a:solidFill>
                <a:latin typeface="Calibri" panose="020F0502020204030204" pitchFamily="34" charset="0"/>
                <a:cs typeface="Calibri" panose="020F0502020204030204" pitchFamily="34" charset="0"/>
                <a:sym typeface="Wingdings 2" panose="05020102010507070707" pitchFamily="18" charset="2"/>
              </a:rPr>
              <a:t></a:t>
            </a:r>
            <a:r>
              <a:rPr lang="en-US" sz="2000" dirty="0">
                <a:solidFill>
                  <a:srgbClr val="FF0000"/>
                </a:solidFill>
                <a:latin typeface="Calibri" panose="020F0502020204030204" pitchFamily="34" charset="0"/>
                <a:cs typeface="Calibri" panose="020F0502020204030204" pitchFamily="34" charset="0"/>
                <a:sym typeface="Wingdings 2" panose="05020102010507070707" pitchFamily="18" charset="2"/>
              </a:rPr>
              <a:t> </a:t>
            </a:r>
            <a:r>
              <a:rPr lang="en-US" sz="2200" dirty="0">
                <a:solidFill>
                  <a:schemeClr val="tx1"/>
                </a:solidFill>
                <a:latin typeface="Calibri" panose="020F0502020204030204" pitchFamily="34" charset="0"/>
                <a:cs typeface="Calibri" panose="020F0502020204030204" pitchFamily="34" charset="0"/>
              </a:rPr>
              <a:t>Canines. </a:t>
            </a:r>
          </a:p>
          <a:p>
            <a:pPr marL="231775"/>
            <a:r>
              <a:rPr lang="en-US" sz="2600" dirty="0">
                <a:solidFill>
                  <a:srgbClr val="FF0000"/>
                </a:solidFill>
                <a:latin typeface="Calibri" panose="020F0502020204030204" pitchFamily="34" charset="0"/>
                <a:cs typeface="Calibri" panose="020F0502020204030204" pitchFamily="34" charset="0"/>
                <a:sym typeface="Wingdings 2" panose="05020102010507070707" pitchFamily="18" charset="2"/>
              </a:rPr>
              <a:t></a:t>
            </a:r>
            <a:r>
              <a:rPr lang="en-US" sz="2200" dirty="0">
                <a:solidFill>
                  <a:srgbClr val="FF0000"/>
                </a:solidFill>
                <a:latin typeface="Calibri" panose="020F0502020204030204" pitchFamily="34" charset="0"/>
                <a:cs typeface="Calibri" panose="020F0502020204030204" pitchFamily="34" charset="0"/>
                <a:sym typeface="Wingdings 2" panose="05020102010507070707" pitchFamily="18" charset="2"/>
              </a:rPr>
              <a:t> </a:t>
            </a:r>
            <a:r>
              <a:rPr lang="en-US" sz="2200" dirty="0">
                <a:solidFill>
                  <a:schemeClr val="tx1"/>
                </a:solidFill>
                <a:latin typeface="Calibri" panose="020F0502020204030204" pitchFamily="34" charset="0"/>
                <a:cs typeface="Calibri" panose="020F0502020204030204" pitchFamily="34" charset="0"/>
              </a:rPr>
              <a:t>Canis familiaris. </a:t>
            </a:r>
          </a:p>
          <a:p>
            <a:pPr marL="231775"/>
            <a:r>
              <a:rPr lang="en-US" sz="2600" dirty="0">
                <a:solidFill>
                  <a:srgbClr val="FF0000"/>
                </a:solidFill>
                <a:latin typeface="Calibri" panose="020F0502020204030204" pitchFamily="34" charset="0"/>
                <a:cs typeface="Calibri" panose="020F0502020204030204" pitchFamily="34" charset="0"/>
                <a:sym typeface="Wingdings 2" panose="05020102010507070707" pitchFamily="18" charset="2"/>
              </a:rPr>
              <a:t></a:t>
            </a:r>
            <a:r>
              <a:rPr lang="en-US" sz="2200" dirty="0">
                <a:solidFill>
                  <a:srgbClr val="FF0000"/>
                </a:solidFill>
                <a:latin typeface="Calibri" panose="020F0502020204030204" pitchFamily="34" charset="0"/>
                <a:cs typeface="Calibri" panose="020F0502020204030204" pitchFamily="34" charset="0"/>
                <a:sym typeface="Wingdings 2" panose="05020102010507070707" pitchFamily="18" charset="2"/>
              </a:rPr>
              <a:t> </a:t>
            </a:r>
            <a:r>
              <a:rPr lang="en-US" sz="2200" dirty="0">
                <a:solidFill>
                  <a:schemeClr val="tx1"/>
                </a:solidFill>
                <a:latin typeface="Calibri" panose="020F0502020204030204" pitchFamily="34" charset="0"/>
                <a:cs typeface="Calibri" panose="020F0502020204030204" pitchFamily="34" charset="0"/>
              </a:rPr>
              <a:t>Man’s best friend. </a:t>
            </a:r>
          </a:p>
        </p:txBody>
      </p:sp>
      <p:sp>
        <p:nvSpPr>
          <p:cNvPr id="7" name="Rectangle 6">
            <a:extLst>
              <a:ext uri="{FF2B5EF4-FFF2-40B4-BE49-F238E27FC236}">
                <a16:creationId xmlns:a16="http://schemas.microsoft.com/office/drawing/2014/main" id="{E1DAEB1A-FFD9-4EB4-B67C-CD244D1B3374}"/>
              </a:ext>
            </a:extLst>
          </p:cNvPr>
          <p:cNvSpPr/>
          <p:nvPr/>
        </p:nvSpPr>
        <p:spPr>
          <a:xfrm>
            <a:off x="3463057" y="3438130"/>
            <a:ext cx="5519380" cy="1641021"/>
          </a:xfrm>
          <a:prstGeom prst="rect">
            <a:avLst/>
          </a:prstGeom>
          <a:noFill/>
          <a:ln w="31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a:extLst>
              <a:ext uri="{FF2B5EF4-FFF2-40B4-BE49-F238E27FC236}">
                <a16:creationId xmlns:a16="http://schemas.microsoft.com/office/drawing/2014/main" id="{93A251EC-2BC6-49C1-87E0-A665EA497D3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a:t>
            </a:fld>
            <a:endParaRPr lang="en"/>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3F2A688-11C8-4EEA-802F-CC9FCA66009A}"/>
              </a:ext>
            </a:extLst>
          </p:cNvPr>
          <p:cNvPicPr>
            <a:picLocks noChangeAspect="1"/>
          </p:cNvPicPr>
          <p:nvPr/>
        </p:nvPicPr>
        <p:blipFill rotWithShape="1">
          <a:blip r:embed="rId3"/>
          <a:srcRect l="30234" t="11504" r="18255" b="12982"/>
          <a:stretch/>
        </p:blipFill>
        <p:spPr>
          <a:xfrm>
            <a:off x="818707" y="0"/>
            <a:ext cx="6549656" cy="5100746"/>
          </a:xfrm>
          <a:prstGeom prst="rect">
            <a:avLst/>
          </a:prstGeom>
        </p:spPr>
      </p:pic>
    </p:spTree>
    <p:extLst>
      <p:ext uri="{BB962C8B-B14F-4D97-AF65-F5344CB8AC3E}">
        <p14:creationId xmlns:p14="http://schemas.microsoft.com/office/powerpoint/2010/main" val="2973473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495B6FB-5193-4E25-96DD-6AED2EE651AF}"/>
              </a:ext>
            </a:extLst>
          </p:cNvPr>
          <p:cNvPicPr>
            <a:picLocks noChangeAspect="1"/>
          </p:cNvPicPr>
          <p:nvPr/>
        </p:nvPicPr>
        <p:blipFill rotWithShape="1">
          <a:blip r:embed="rId3"/>
          <a:srcRect t="15226" r="4535" b="506"/>
          <a:stretch/>
        </p:blipFill>
        <p:spPr>
          <a:xfrm>
            <a:off x="59958" y="455871"/>
            <a:ext cx="9024084" cy="4231758"/>
          </a:xfrm>
          <a:prstGeom prst="rect">
            <a:avLst/>
          </a:prstGeom>
        </p:spPr>
      </p:pic>
    </p:spTree>
    <p:extLst>
      <p:ext uri="{BB962C8B-B14F-4D97-AF65-F5344CB8AC3E}">
        <p14:creationId xmlns:p14="http://schemas.microsoft.com/office/powerpoint/2010/main" val="20664812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63F2A3A-A1A0-428E-A2D7-81B0076953F0}"/>
              </a:ext>
            </a:extLst>
          </p:cNvPr>
          <p:cNvPicPr>
            <a:picLocks noChangeAspect="1"/>
          </p:cNvPicPr>
          <p:nvPr/>
        </p:nvPicPr>
        <p:blipFill rotWithShape="1">
          <a:blip r:embed="rId3"/>
          <a:srcRect t="15007" r="5116"/>
          <a:stretch/>
        </p:blipFill>
        <p:spPr>
          <a:xfrm>
            <a:off x="0" y="500385"/>
            <a:ext cx="9144000" cy="4351384"/>
          </a:xfrm>
          <a:prstGeom prst="rect">
            <a:avLst/>
          </a:prstGeom>
        </p:spPr>
      </p:pic>
    </p:spTree>
    <p:extLst>
      <p:ext uri="{BB962C8B-B14F-4D97-AF65-F5344CB8AC3E}">
        <p14:creationId xmlns:p14="http://schemas.microsoft.com/office/powerpoint/2010/main" val="10422173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25439A8-4A48-43FF-81B3-3E8A0FA0636F}"/>
              </a:ext>
            </a:extLst>
          </p:cNvPr>
          <p:cNvPicPr>
            <a:picLocks noChangeAspect="1"/>
          </p:cNvPicPr>
          <p:nvPr/>
        </p:nvPicPr>
        <p:blipFill rotWithShape="1">
          <a:blip r:embed="rId3"/>
          <a:srcRect t="10629" r="4418"/>
          <a:stretch/>
        </p:blipFill>
        <p:spPr>
          <a:xfrm>
            <a:off x="0" y="127591"/>
            <a:ext cx="9054351" cy="4497572"/>
          </a:xfrm>
          <a:prstGeom prst="rect">
            <a:avLst/>
          </a:prstGeom>
        </p:spPr>
      </p:pic>
    </p:spTree>
    <p:extLst>
      <p:ext uri="{BB962C8B-B14F-4D97-AF65-F5344CB8AC3E}">
        <p14:creationId xmlns:p14="http://schemas.microsoft.com/office/powerpoint/2010/main" val="886897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D7032CA-6411-4CBF-9E10-E2C2F97F4650}"/>
              </a:ext>
            </a:extLst>
          </p:cNvPr>
          <p:cNvPicPr>
            <a:picLocks noChangeAspect="1"/>
          </p:cNvPicPr>
          <p:nvPr/>
        </p:nvPicPr>
        <p:blipFill rotWithShape="1">
          <a:blip r:embed="rId3"/>
          <a:srcRect l="29302" t="9535" r="10698" b="2914"/>
          <a:stretch/>
        </p:blipFill>
        <p:spPr>
          <a:xfrm>
            <a:off x="0" y="148855"/>
            <a:ext cx="6368902" cy="4937133"/>
          </a:xfrm>
          <a:prstGeom prst="rect">
            <a:avLst/>
          </a:prstGeom>
        </p:spPr>
      </p:pic>
    </p:spTree>
    <p:extLst>
      <p:ext uri="{BB962C8B-B14F-4D97-AF65-F5344CB8AC3E}">
        <p14:creationId xmlns:p14="http://schemas.microsoft.com/office/powerpoint/2010/main" val="22412627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016E4FE-1521-4088-B493-875B40B29F70}"/>
              </a:ext>
            </a:extLst>
          </p:cNvPr>
          <p:cNvPicPr>
            <a:picLocks noChangeAspect="1"/>
          </p:cNvPicPr>
          <p:nvPr/>
        </p:nvPicPr>
        <p:blipFill rotWithShape="1">
          <a:blip r:embed="rId3"/>
          <a:srcRect l="2325" t="9973" r="2325"/>
          <a:stretch/>
        </p:blipFill>
        <p:spPr>
          <a:xfrm>
            <a:off x="212651" y="770196"/>
            <a:ext cx="8718698" cy="4373304"/>
          </a:xfrm>
          <a:prstGeom prst="rect">
            <a:avLst/>
          </a:prstGeom>
        </p:spPr>
      </p:pic>
      <p:sp>
        <p:nvSpPr>
          <p:cNvPr id="4" name="Google Shape;69;p15">
            <a:extLst>
              <a:ext uri="{FF2B5EF4-FFF2-40B4-BE49-F238E27FC236}">
                <a16:creationId xmlns:a16="http://schemas.microsoft.com/office/drawing/2014/main" id="{B45412EB-5E49-4EE4-93DB-7E65AFCCF109}"/>
              </a:ext>
            </a:extLst>
          </p:cNvPr>
          <p:cNvSpPr txBox="1">
            <a:spLocks/>
          </p:cNvSpPr>
          <p:nvPr/>
        </p:nvSpPr>
        <p:spPr>
          <a:xfrm>
            <a:off x="202019" y="200477"/>
            <a:ext cx="8703528" cy="72455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pPr algn="l"/>
            <a:r>
              <a:rPr lang="en-US" sz="2800" b="1" dirty="0">
                <a:latin typeface="Calibri"/>
                <a:ea typeface="Calibri"/>
                <a:cs typeface="Calibri"/>
                <a:sym typeface="Calibri"/>
              </a:rPr>
              <a:t>Our proposal appeared on this list</a:t>
            </a:r>
            <a:endParaRPr lang="en-US" sz="2200" dirty="0">
              <a:latin typeface="Calibri"/>
              <a:ea typeface="Calibri"/>
              <a:cs typeface="Calibri"/>
              <a:sym typeface="Calibri"/>
            </a:endParaRPr>
          </a:p>
        </p:txBody>
      </p:sp>
    </p:spTree>
    <p:extLst>
      <p:ext uri="{BB962C8B-B14F-4D97-AF65-F5344CB8AC3E}">
        <p14:creationId xmlns:p14="http://schemas.microsoft.com/office/powerpoint/2010/main" val="34907349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3CC1EF7-5E8E-4CB3-8283-13C8DDC1761F}"/>
              </a:ext>
            </a:extLst>
          </p:cNvPr>
          <p:cNvPicPr>
            <a:picLocks noChangeAspect="1"/>
          </p:cNvPicPr>
          <p:nvPr/>
        </p:nvPicPr>
        <p:blipFill rotWithShape="1">
          <a:blip r:embed="rId3"/>
          <a:srcRect l="3489" t="11067" r="4302"/>
          <a:stretch/>
        </p:blipFill>
        <p:spPr>
          <a:xfrm>
            <a:off x="-1" y="411679"/>
            <a:ext cx="9032767" cy="4628154"/>
          </a:xfrm>
          <a:prstGeom prst="rect">
            <a:avLst/>
          </a:prstGeom>
        </p:spPr>
      </p:pic>
    </p:spTree>
    <p:extLst>
      <p:ext uri="{BB962C8B-B14F-4D97-AF65-F5344CB8AC3E}">
        <p14:creationId xmlns:p14="http://schemas.microsoft.com/office/powerpoint/2010/main" val="756987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Calibri"/>
                <a:ea typeface="Calibri"/>
                <a:cs typeface="Calibri"/>
                <a:sym typeface="Calibri"/>
              </a:rPr>
              <a:t>Metadata justice: From “riot” to “massacre”</a:t>
            </a:r>
            <a:endParaRPr b="1" dirty="0">
              <a:latin typeface="Calibri"/>
              <a:ea typeface="Calibri"/>
              <a:cs typeface="Calibri"/>
              <a:sym typeface="Calibri"/>
            </a:endParaRPr>
          </a:p>
        </p:txBody>
      </p:sp>
      <p:pic>
        <p:nvPicPr>
          <p:cNvPr id="70" name="Google Shape;70;p15"/>
          <p:cNvPicPr preferRelativeResize="0"/>
          <p:nvPr/>
        </p:nvPicPr>
        <p:blipFill rotWithShape="1">
          <a:blip r:embed="rId3">
            <a:alphaModFix/>
          </a:blip>
          <a:srcRect l="14111" t="6197" b="4159"/>
          <a:stretch/>
        </p:blipFill>
        <p:spPr>
          <a:xfrm>
            <a:off x="311700" y="1109610"/>
            <a:ext cx="8684645" cy="1993186"/>
          </a:xfrm>
          <a:prstGeom prst="rect">
            <a:avLst/>
          </a:prstGeom>
          <a:noFill/>
          <a:ln>
            <a:noFill/>
          </a:ln>
        </p:spPr>
      </p:pic>
      <p:pic>
        <p:nvPicPr>
          <p:cNvPr id="71" name="Google Shape;71;p15"/>
          <p:cNvPicPr preferRelativeResize="0"/>
          <p:nvPr/>
        </p:nvPicPr>
        <p:blipFill>
          <a:blip r:embed="rId4">
            <a:alphaModFix/>
          </a:blip>
          <a:stretch>
            <a:fillRect/>
          </a:stretch>
        </p:blipFill>
        <p:spPr>
          <a:xfrm>
            <a:off x="524228" y="2401004"/>
            <a:ext cx="1771524" cy="2670577"/>
          </a:xfrm>
          <a:prstGeom prst="rect">
            <a:avLst/>
          </a:prstGeom>
          <a:noFill/>
          <a:ln w="9525" cap="flat" cmpd="sng">
            <a:solidFill>
              <a:srgbClr val="4A86E8"/>
            </a:solidFill>
            <a:prstDash val="solid"/>
            <a:round/>
            <a:headEnd type="none" w="sm" len="sm"/>
            <a:tailEnd type="none" w="sm" len="sm"/>
          </a:ln>
          <a:effectLst>
            <a:outerShdw blurRad="57150" dist="19050" dir="5400000" algn="bl" rotWithShape="0">
              <a:srgbClr val="000000">
                <a:alpha val="50000"/>
              </a:srgbClr>
            </a:outerShdw>
          </a:effectLst>
        </p:spPr>
      </p:pic>
      <p:sp>
        <p:nvSpPr>
          <p:cNvPr id="2" name="Slide Number Placeholder 1">
            <a:extLst>
              <a:ext uri="{FF2B5EF4-FFF2-40B4-BE49-F238E27FC236}">
                <a16:creationId xmlns:a16="http://schemas.microsoft.com/office/drawing/2014/main" id="{91D63F91-7249-437A-868F-63F17383A86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a:t>
            </a:fld>
            <a:endParaRPr lang="en"/>
          </a:p>
        </p:txBody>
      </p:sp>
    </p:spTree>
    <p:extLst>
      <p:ext uri="{BB962C8B-B14F-4D97-AF65-F5344CB8AC3E}">
        <p14:creationId xmlns:p14="http://schemas.microsoft.com/office/powerpoint/2010/main" val="15123001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Calibri"/>
                <a:ea typeface="Calibri"/>
                <a:cs typeface="Calibri"/>
                <a:sym typeface="Calibri"/>
              </a:rPr>
              <a:t>“Humanizing the catalog”</a:t>
            </a:r>
            <a:endParaRPr b="1" dirty="0">
              <a:latin typeface="Calibri"/>
              <a:ea typeface="Calibri"/>
              <a:cs typeface="Calibri"/>
              <a:sym typeface="Calibri"/>
            </a:endParaRPr>
          </a:p>
        </p:txBody>
      </p:sp>
      <p:sp>
        <p:nvSpPr>
          <p:cNvPr id="5" name="Google Shape;55;p13">
            <a:extLst>
              <a:ext uri="{FF2B5EF4-FFF2-40B4-BE49-F238E27FC236}">
                <a16:creationId xmlns:a16="http://schemas.microsoft.com/office/drawing/2014/main" id="{065BDD04-4458-44C8-BCA1-D29F193303A5}"/>
              </a:ext>
            </a:extLst>
          </p:cNvPr>
          <p:cNvSpPr txBox="1">
            <a:spLocks/>
          </p:cNvSpPr>
          <p:nvPr/>
        </p:nvSpPr>
        <p:spPr>
          <a:xfrm>
            <a:off x="3306121" y="1051696"/>
            <a:ext cx="5837879" cy="251899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0" indent="0">
              <a:lnSpc>
                <a:spcPct val="114000"/>
              </a:lnSpc>
              <a:buSzPts val="852"/>
              <a:buFont typeface="Arial"/>
              <a:buNone/>
            </a:pPr>
            <a:r>
              <a:rPr lang="en-US" sz="2200" dirty="0">
                <a:solidFill>
                  <a:schemeClr val="dk1"/>
                </a:solidFill>
                <a:latin typeface="Calibri"/>
                <a:ea typeface="Calibri"/>
                <a:cs typeface="Calibri"/>
                <a:sym typeface="Calibri"/>
              </a:rPr>
              <a:t>Sanford Berman, 1971. </a:t>
            </a:r>
            <a:r>
              <a:rPr lang="en-US" sz="2200" i="1" dirty="0">
                <a:solidFill>
                  <a:schemeClr val="dk1"/>
                </a:solidFill>
                <a:latin typeface="Calibri"/>
                <a:ea typeface="Calibri"/>
                <a:cs typeface="Calibri"/>
                <a:sym typeface="Calibri"/>
              </a:rPr>
              <a:t>Prejudices &amp; Antipathies: A Tract on the LC Subject Heads Concerning People. </a:t>
            </a:r>
          </a:p>
          <a:p>
            <a:pPr marL="0" indent="0">
              <a:lnSpc>
                <a:spcPct val="114000"/>
              </a:lnSpc>
              <a:buSzPts val="852"/>
              <a:buFont typeface="Arial"/>
              <a:buNone/>
            </a:pPr>
            <a:endParaRPr lang="en-US" sz="2200" dirty="0">
              <a:solidFill>
                <a:schemeClr val="dk1"/>
              </a:solidFill>
              <a:latin typeface="Calibri"/>
              <a:ea typeface="Calibri"/>
              <a:cs typeface="Calibri"/>
              <a:sym typeface="Calibri"/>
            </a:endParaRPr>
          </a:p>
          <a:p>
            <a:pPr marL="0" indent="0">
              <a:lnSpc>
                <a:spcPct val="114000"/>
              </a:lnSpc>
              <a:buSzPts val="852"/>
              <a:buFont typeface="Arial"/>
              <a:buNone/>
            </a:pPr>
            <a:endParaRPr lang="en-US" sz="2200" dirty="0">
              <a:solidFill>
                <a:schemeClr val="dk1"/>
              </a:solidFill>
              <a:latin typeface="Calibri"/>
              <a:ea typeface="Calibri"/>
              <a:cs typeface="Calibri"/>
              <a:sym typeface="Calibri"/>
            </a:endParaRPr>
          </a:p>
          <a:p>
            <a:pPr marL="0" indent="0">
              <a:lnSpc>
                <a:spcPct val="100000"/>
              </a:lnSpc>
              <a:buSzPts val="852"/>
              <a:buFont typeface="Arial"/>
              <a:buNone/>
            </a:pPr>
            <a:endParaRPr lang="en-US" sz="2200" b="1" dirty="0">
              <a:solidFill>
                <a:schemeClr val="dk1"/>
              </a:solidFill>
              <a:latin typeface="Calibri"/>
              <a:ea typeface="Calibri"/>
              <a:cs typeface="Calibri"/>
              <a:sym typeface="Calibri"/>
            </a:endParaRPr>
          </a:p>
        </p:txBody>
      </p:sp>
      <p:pic>
        <p:nvPicPr>
          <p:cNvPr id="3" name="Picture 2" descr="A picture containing text&#10;&#10;Description automatically generated">
            <a:extLst>
              <a:ext uri="{FF2B5EF4-FFF2-40B4-BE49-F238E27FC236}">
                <a16:creationId xmlns:a16="http://schemas.microsoft.com/office/drawing/2014/main" id="{B4032F36-D855-4378-B9DB-1D28FDB4E4D8}"/>
              </a:ext>
            </a:extLst>
          </p:cNvPr>
          <p:cNvPicPr>
            <a:picLocks noChangeAspect="1"/>
          </p:cNvPicPr>
          <p:nvPr/>
        </p:nvPicPr>
        <p:blipFill rotWithShape="1">
          <a:blip r:embed="rId3"/>
          <a:srcRect l="32530" r="32748"/>
          <a:stretch/>
        </p:blipFill>
        <p:spPr>
          <a:xfrm>
            <a:off x="501253" y="1051696"/>
            <a:ext cx="2615315" cy="3954325"/>
          </a:xfrm>
          <a:prstGeom prst="rect">
            <a:avLst/>
          </a:prstGeom>
        </p:spPr>
      </p:pic>
      <p:pic>
        <p:nvPicPr>
          <p:cNvPr id="6" name="Picture 5">
            <a:extLst>
              <a:ext uri="{FF2B5EF4-FFF2-40B4-BE49-F238E27FC236}">
                <a16:creationId xmlns:a16="http://schemas.microsoft.com/office/drawing/2014/main" id="{63570A6E-6DDE-475B-846B-FDD95880C867}"/>
              </a:ext>
            </a:extLst>
          </p:cNvPr>
          <p:cNvPicPr>
            <a:picLocks noChangeAspect="1"/>
          </p:cNvPicPr>
          <p:nvPr/>
        </p:nvPicPr>
        <p:blipFill rotWithShape="1">
          <a:blip r:embed="rId4"/>
          <a:srcRect l="21218" t="37055" r="22156" b="39599"/>
          <a:stretch/>
        </p:blipFill>
        <p:spPr>
          <a:xfrm>
            <a:off x="3306121" y="3570689"/>
            <a:ext cx="5467036" cy="1408764"/>
          </a:xfrm>
          <a:prstGeom prst="rect">
            <a:avLst/>
          </a:prstGeom>
        </p:spPr>
      </p:pic>
      <p:pic>
        <p:nvPicPr>
          <p:cNvPr id="8" name="Picture 7">
            <a:extLst>
              <a:ext uri="{FF2B5EF4-FFF2-40B4-BE49-F238E27FC236}">
                <a16:creationId xmlns:a16="http://schemas.microsoft.com/office/drawing/2014/main" id="{BF3ADA5E-D10B-44C2-963B-D01AA85E29C4}"/>
              </a:ext>
            </a:extLst>
          </p:cNvPr>
          <p:cNvPicPr>
            <a:picLocks noChangeAspect="1"/>
          </p:cNvPicPr>
          <p:nvPr/>
        </p:nvPicPr>
        <p:blipFill rotWithShape="1">
          <a:blip r:embed="rId5"/>
          <a:srcRect l="23360" t="41553" r="20014" b="41266"/>
          <a:stretch/>
        </p:blipFill>
        <p:spPr>
          <a:xfrm>
            <a:off x="3306120" y="2686991"/>
            <a:ext cx="5467037" cy="1036710"/>
          </a:xfrm>
          <a:prstGeom prst="rect">
            <a:avLst/>
          </a:prstGeom>
        </p:spPr>
      </p:pic>
      <p:sp>
        <p:nvSpPr>
          <p:cNvPr id="9" name="Rectangle 8">
            <a:extLst>
              <a:ext uri="{FF2B5EF4-FFF2-40B4-BE49-F238E27FC236}">
                <a16:creationId xmlns:a16="http://schemas.microsoft.com/office/drawing/2014/main" id="{E0EF0434-2B67-40FF-91F5-CD6FA2050338}"/>
              </a:ext>
            </a:extLst>
          </p:cNvPr>
          <p:cNvSpPr/>
          <p:nvPr/>
        </p:nvSpPr>
        <p:spPr>
          <a:xfrm>
            <a:off x="8185533" y="4792337"/>
            <a:ext cx="457214" cy="187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2402DAF2-65B6-4362-B03F-298F69CFC27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spTree>
    <p:extLst>
      <p:ext uri="{BB962C8B-B14F-4D97-AF65-F5344CB8AC3E}">
        <p14:creationId xmlns:p14="http://schemas.microsoft.com/office/powerpoint/2010/main" val="2044184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Calibri"/>
                <a:ea typeface="Calibri"/>
                <a:cs typeface="Calibri"/>
                <a:sym typeface="Calibri"/>
              </a:rPr>
              <a:t>Sources of metadata injustice in LC subject headings</a:t>
            </a:r>
            <a:endParaRPr b="1" dirty="0">
              <a:latin typeface="Calibri"/>
              <a:ea typeface="Calibri"/>
              <a:cs typeface="Calibri"/>
              <a:sym typeface="Calibri"/>
            </a:endParaRPr>
          </a:p>
        </p:txBody>
      </p:sp>
      <p:sp>
        <p:nvSpPr>
          <p:cNvPr id="5" name="Google Shape;55;p13">
            <a:extLst>
              <a:ext uri="{FF2B5EF4-FFF2-40B4-BE49-F238E27FC236}">
                <a16:creationId xmlns:a16="http://schemas.microsoft.com/office/drawing/2014/main" id="{065BDD04-4458-44C8-BCA1-D29F193303A5}"/>
              </a:ext>
            </a:extLst>
          </p:cNvPr>
          <p:cNvSpPr txBox="1">
            <a:spLocks/>
          </p:cNvSpPr>
          <p:nvPr/>
        </p:nvSpPr>
        <p:spPr>
          <a:xfrm>
            <a:off x="311700" y="1191646"/>
            <a:ext cx="8039086" cy="251899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indent="-457200">
              <a:lnSpc>
                <a:spcPct val="114000"/>
              </a:lnSpc>
              <a:buSzPct val="100000"/>
              <a:buFont typeface="Arial"/>
              <a:buAutoNum type="arabicPeriod"/>
            </a:pPr>
            <a:r>
              <a:rPr lang="en-US" sz="2200" dirty="0">
                <a:solidFill>
                  <a:schemeClr val="dk1"/>
                </a:solidFill>
                <a:latin typeface="Calibri"/>
                <a:ea typeface="Calibri"/>
                <a:cs typeface="Calibri"/>
                <a:sym typeface="Calibri"/>
              </a:rPr>
              <a:t>Terms that have become outdated or offensive over time.</a:t>
            </a:r>
          </a:p>
          <a:p>
            <a:pPr marL="914400" indent="0">
              <a:lnSpc>
                <a:spcPct val="114000"/>
              </a:lnSpc>
              <a:buSzPct val="100000"/>
              <a:buNone/>
            </a:pPr>
            <a:r>
              <a:rPr lang="en-US" sz="2200" dirty="0">
                <a:solidFill>
                  <a:schemeClr val="dk1"/>
                </a:solidFill>
                <a:latin typeface="Calibri"/>
                <a:ea typeface="Calibri"/>
                <a:cs typeface="Calibri"/>
                <a:sym typeface="Calibri"/>
              </a:rPr>
              <a:t>“Idiocy” </a:t>
            </a:r>
            <a:r>
              <a:rPr lang="en-US" sz="2200" dirty="0">
                <a:solidFill>
                  <a:schemeClr val="dk1"/>
                </a:solidFill>
                <a:latin typeface="Calibri"/>
                <a:ea typeface="Calibri"/>
                <a:cs typeface="Calibri"/>
                <a:sym typeface="Wingdings" panose="05000000000000000000" pitchFamily="2" charset="2"/>
              </a:rPr>
              <a:t></a:t>
            </a:r>
            <a:r>
              <a:rPr lang="en-US" sz="2200" dirty="0">
                <a:solidFill>
                  <a:schemeClr val="dk1"/>
                </a:solidFill>
                <a:latin typeface="Calibri"/>
                <a:ea typeface="Calibri"/>
                <a:cs typeface="Calibri"/>
                <a:sym typeface="Calibri"/>
              </a:rPr>
              <a:t> “Mental retardation” </a:t>
            </a:r>
            <a:r>
              <a:rPr lang="en-US" sz="2200" dirty="0">
                <a:solidFill>
                  <a:schemeClr val="dk1"/>
                </a:solidFill>
                <a:latin typeface="Calibri"/>
                <a:ea typeface="Calibri"/>
                <a:cs typeface="Calibri"/>
                <a:sym typeface="Wingdings" panose="05000000000000000000" pitchFamily="2" charset="2"/>
              </a:rPr>
              <a:t></a:t>
            </a:r>
            <a:r>
              <a:rPr lang="en-US" sz="2200" dirty="0">
                <a:solidFill>
                  <a:schemeClr val="dk1"/>
                </a:solidFill>
                <a:latin typeface="Calibri"/>
                <a:ea typeface="Calibri"/>
                <a:cs typeface="Calibri"/>
                <a:sym typeface="Calibri"/>
              </a:rPr>
              <a:t> “Intellectual disabilities” </a:t>
            </a:r>
          </a:p>
          <a:p>
            <a:pPr marL="0" indent="0">
              <a:lnSpc>
                <a:spcPct val="100000"/>
              </a:lnSpc>
              <a:buSzPts val="852"/>
              <a:buFont typeface="Arial"/>
              <a:buNone/>
            </a:pPr>
            <a:endParaRPr lang="en-US" sz="2200" b="1" dirty="0">
              <a:solidFill>
                <a:schemeClr val="dk1"/>
              </a:solidFill>
              <a:latin typeface="Calibri"/>
              <a:ea typeface="Calibri"/>
              <a:cs typeface="Calibri"/>
              <a:sym typeface="Calibri"/>
            </a:endParaRPr>
          </a:p>
        </p:txBody>
      </p:sp>
      <p:sp>
        <p:nvSpPr>
          <p:cNvPr id="2" name="Slide Number Placeholder 1">
            <a:extLst>
              <a:ext uri="{FF2B5EF4-FFF2-40B4-BE49-F238E27FC236}">
                <a16:creationId xmlns:a16="http://schemas.microsoft.com/office/drawing/2014/main" id="{AAEB3CD3-4183-4B0A-B5B0-B4BEF959A54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a:p>
        </p:txBody>
      </p:sp>
    </p:spTree>
    <p:extLst>
      <p:ext uri="{BB962C8B-B14F-4D97-AF65-F5344CB8AC3E}">
        <p14:creationId xmlns:p14="http://schemas.microsoft.com/office/powerpoint/2010/main" val="246865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Calibri"/>
                <a:ea typeface="Calibri"/>
                <a:cs typeface="Calibri"/>
                <a:sym typeface="Calibri"/>
              </a:rPr>
              <a:t>Sources of metadata injustice in LC subject headings</a:t>
            </a:r>
            <a:endParaRPr b="1" dirty="0">
              <a:latin typeface="Calibri"/>
              <a:ea typeface="Calibri"/>
              <a:cs typeface="Calibri"/>
              <a:sym typeface="Calibri"/>
            </a:endParaRPr>
          </a:p>
        </p:txBody>
      </p:sp>
      <p:sp>
        <p:nvSpPr>
          <p:cNvPr id="5" name="Google Shape;55;p13">
            <a:extLst>
              <a:ext uri="{FF2B5EF4-FFF2-40B4-BE49-F238E27FC236}">
                <a16:creationId xmlns:a16="http://schemas.microsoft.com/office/drawing/2014/main" id="{065BDD04-4458-44C8-BCA1-D29F193303A5}"/>
              </a:ext>
            </a:extLst>
          </p:cNvPr>
          <p:cNvSpPr txBox="1">
            <a:spLocks/>
          </p:cNvSpPr>
          <p:nvPr/>
        </p:nvSpPr>
        <p:spPr>
          <a:xfrm>
            <a:off x="311700" y="1191646"/>
            <a:ext cx="8039086" cy="251899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indent="-457200">
              <a:lnSpc>
                <a:spcPct val="114000"/>
              </a:lnSpc>
              <a:buSzPct val="100000"/>
              <a:buFont typeface="Arial"/>
              <a:buAutoNum type="arabicPeriod"/>
            </a:pPr>
            <a:r>
              <a:rPr lang="en-US" sz="2200" b="1" dirty="0">
                <a:solidFill>
                  <a:schemeClr val="dk1"/>
                </a:solidFill>
                <a:latin typeface="Calibri"/>
                <a:ea typeface="Calibri"/>
                <a:cs typeface="Calibri"/>
                <a:sym typeface="Calibri"/>
              </a:rPr>
              <a:t>Terms that have become outdated or offensive over time.</a:t>
            </a:r>
          </a:p>
          <a:p>
            <a:pPr marL="914400" indent="0">
              <a:lnSpc>
                <a:spcPct val="114000"/>
              </a:lnSpc>
              <a:spcAft>
                <a:spcPts val="1400"/>
              </a:spcAft>
              <a:buSzPct val="100000"/>
              <a:buNone/>
            </a:pPr>
            <a:r>
              <a:rPr lang="en-US" sz="2200" dirty="0">
                <a:solidFill>
                  <a:schemeClr val="dk1"/>
                </a:solidFill>
                <a:latin typeface="Calibri"/>
                <a:ea typeface="Calibri"/>
                <a:cs typeface="Calibri"/>
                <a:sym typeface="Calibri"/>
              </a:rPr>
              <a:t>“Idiocy” </a:t>
            </a:r>
            <a:r>
              <a:rPr lang="en-US" sz="2200" dirty="0">
                <a:solidFill>
                  <a:schemeClr val="dk1"/>
                </a:solidFill>
                <a:latin typeface="Calibri"/>
                <a:ea typeface="Calibri"/>
                <a:cs typeface="Calibri"/>
                <a:sym typeface="Wingdings" panose="05000000000000000000" pitchFamily="2" charset="2"/>
              </a:rPr>
              <a:t></a:t>
            </a:r>
            <a:r>
              <a:rPr lang="en-US" sz="2200" dirty="0">
                <a:solidFill>
                  <a:schemeClr val="dk1"/>
                </a:solidFill>
                <a:latin typeface="Calibri"/>
                <a:ea typeface="Calibri"/>
                <a:cs typeface="Calibri"/>
                <a:sym typeface="Calibri"/>
              </a:rPr>
              <a:t> “Mental retardation” </a:t>
            </a:r>
            <a:r>
              <a:rPr lang="en-US" sz="2200" dirty="0">
                <a:solidFill>
                  <a:schemeClr val="dk1"/>
                </a:solidFill>
                <a:latin typeface="Calibri"/>
                <a:ea typeface="Calibri"/>
                <a:cs typeface="Calibri"/>
                <a:sym typeface="Wingdings" panose="05000000000000000000" pitchFamily="2" charset="2"/>
              </a:rPr>
              <a:t></a:t>
            </a:r>
            <a:r>
              <a:rPr lang="en-US" sz="2200" dirty="0">
                <a:solidFill>
                  <a:schemeClr val="dk1"/>
                </a:solidFill>
                <a:latin typeface="Calibri"/>
                <a:ea typeface="Calibri"/>
                <a:cs typeface="Calibri"/>
                <a:sym typeface="Calibri"/>
              </a:rPr>
              <a:t> “Intellectual disabilities”</a:t>
            </a:r>
          </a:p>
          <a:p>
            <a:pPr indent="-457200">
              <a:lnSpc>
                <a:spcPct val="114000"/>
              </a:lnSpc>
              <a:buSzPct val="100000"/>
              <a:buFont typeface="+mj-lt"/>
              <a:buAutoNum type="arabicPeriod" startAt="2"/>
            </a:pPr>
            <a:r>
              <a:rPr lang="en-US" sz="2200" b="1" dirty="0">
                <a:solidFill>
                  <a:schemeClr val="dk1"/>
                </a:solidFill>
                <a:latin typeface="Calibri"/>
                <a:ea typeface="Calibri"/>
                <a:cs typeface="Calibri"/>
                <a:sym typeface="Calibri"/>
              </a:rPr>
              <a:t>Terms whose categorization is inaccurate or offensive. </a:t>
            </a:r>
          </a:p>
          <a:p>
            <a:pPr marL="914400" indent="0">
              <a:lnSpc>
                <a:spcPct val="114000"/>
              </a:lnSpc>
              <a:buSzPct val="100000"/>
              <a:buNone/>
            </a:pPr>
            <a:r>
              <a:rPr lang="en-US" sz="2200" dirty="0">
                <a:solidFill>
                  <a:schemeClr val="dk1"/>
                </a:solidFill>
                <a:latin typeface="Calibri"/>
                <a:ea typeface="Calibri"/>
                <a:cs typeface="Calibri"/>
                <a:sym typeface="Calibri"/>
              </a:rPr>
              <a:t>Categorizing sexual orientations &amp; gender identities other than cis-straight as “sexual perversions”</a:t>
            </a:r>
          </a:p>
          <a:p>
            <a:pPr marL="914400" indent="0">
              <a:lnSpc>
                <a:spcPct val="114000"/>
              </a:lnSpc>
              <a:buSzPct val="100000"/>
              <a:buNone/>
            </a:pPr>
            <a:r>
              <a:rPr lang="en-US" sz="2200" dirty="0">
                <a:solidFill>
                  <a:schemeClr val="dk1"/>
                </a:solidFill>
                <a:latin typeface="Calibri"/>
                <a:ea typeface="Calibri"/>
                <a:cs typeface="Calibri"/>
                <a:sym typeface="Calibri"/>
              </a:rPr>
              <a:t> </a:t>
            </a:r>
          </a:p>
          <a:p>
            <a:pPr marL="0" indent="0">
              <a:lnSpc>
                <a:spcPct val="100000"/>
              </a:lnSpc>
              <a:buSzPts val="852"/>
              <a:buFont typeface="Arial"/>
              <a:buNone/>
            </a:pPr>
            <a:endParaRPr lang="en-US" sz="2200" b="1" dirty="0">
              <a:solidFill>
                <a:schemeClr val="dk1"/>
              </a:solidFill>
              <a:latin typeface="Calibri"/>
              <a:ea typeface="Calibri"/>
              <a:cs typeface="Calibri"/>
              <a:sym typeface="Calibri"/>
            </a:endParaRPr>
          </a:p>
        </p:txBody>
      </p:sp>
      <p:sp>
        <p:nvSpPr>
          <p:cNvPr id="2" name="Slide Number Placeholder 1">
            <a:extLst>
              <a:ext uri="{FF2B5EF4-FFF2-40B4-BE49-F238E27FC236}">
                <a16:creationId xmlns:a16="http://schemas.microsoft.com/office/drawing/2014/main" id="{0AAB6F5A-3F29-4041-B324-7F75D85DA7C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a:t>
            </a:fld>
            <a:endParaRPr lang="en"/>
          </a:p>
        </p:txBody>
      </p:sp>
    </p:spTree>
    <p:extLst>
      <p:ext uri="{BB962C8B-B14F-4D97-AF65-F5344CB8AC3E}">
        <p14:creationId xmlns:p14="http://schemas.microsoft.com/office/powerpoint/2010/main" val="2509154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Calibri"/>
                <a:ea typeface="Calibri"/>
                <a:cs typeface="Calibri"/>
                <a:sym typeface="Calibri"/>
              </a:rPr>
              <a:t>Sources of metadata injustice in LC subject headings</a:t>
            </a:r>
            <a:endParaRPr b="1" dirty="0">
              <a:latin typeface="Calibri"/>
              <a:ea typeface="Calibri"/>
              <a:cs typeface="Calibri"/>
              <a:sym typeface="Calibri"/>
            </a:endParaRPr>
          </a:p>
        </p:txBody>
      </p:sp>
      <p:sp>
        <p:nvSpPr>
          <p:cNvPr id="5" name="Google Shape;55;p13">
            <a:extLst>
              <a:ext uri="{FF2B5EF4-FFF2-40B4-BE49-F238E27FC236}">
                <a16:creationId xmlns:a16="http://schemas.microsoft.com/office/drawing/2014/main" id="{065BDD04-4458-44C8-BCA1-D29F193303A5}"/>
              </a:ext>
            </a:extLst>
          </p:cNvPr>
          <p:cNvSpPr txBox="1">
            <a:spLocks/>
          </p:cNvSpPr>
          <p:nvPr/>
        </p:nvSpPr>
        <p:spPr>
          <a:xfrm>
            <a:off x="311700" y="1191646"/>
            <a:ext cx="8039086" cy="369984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indent="-457200">
              <a:lnSpc>
                <a:spcPct val="114000"/>
              </a:lnSpc>
              <a:buSzPct val="100000"/>
              <a:buFont typeface="Arial"/>
              <a:buAutoNum type="arabicPeriod"/>
            </a:pPr>
            <a:r>
              <a:rPr lang="en-US" sz="2200" b="1" dirty="0">
                <a:solidFill>
                  <a:schemeClr val="dk1"/>
                </a:solidFill>
                <a:latin typeface="Calibri"/>
                <a:ea typeface="Calibri"/>
                <a:cs typeface="Calibri"/>
                <a:sym typeface="Calibri"/>
              </a:rPr>
              <a:t>Terms that have become outdated or offensive over time.</a:t>
            </a:r>
          </a:p>
          <a:p>
            <a:pPr marL="914400" indent="0">
              <a:lnSpc>
                <a:spcPct val="114000"/>
              </a:lnSpc>
              <a:spcAft>
                <a:spcPts val="1400"/>
              </a:spcAft>
              <a:buSzPct val="100000"/>
              <a:buNone/>
            </a:pPr>
            <a:r>
              <a:rPr lang="en-US" sz="2200" dirty="0">
                <a:solidFill>
                  <a:schemeClr val="dk1"/>
                </a:solidFill>
                <a:latin typeface="Calibri"/>
                <a:ea typeface="Calibri"/>
                <a:cs typeface="Calibri"/>
                <a:sym typeface="Calibri"/>
              </a:rPr>
              <a:t>“Idiocy” </a:t>
            </a:r>
            <a:r>
              <a:rPr lang="en-US" sz="2200" dirty="0">
                <a:solidFill>
                  <a:schemeClr val="dk1"/>
                </a:solidFill>
                <a:latin typeface="Calibri"/>
                <a:ea typeface="Calibri"/>
                <a:cs typeface="Calibri"/>
                <a:sym typeface="Wingdings" panose="05000000000000000000" pitchFamily="2" charset="2"/>
              </a:rPr>
              <a:t></a:t>
            </a:r>
            <a:r>
              <a:rPr lang="en-US" sz="2200" dirty="0">
                <a:solidFill>
                  <a:schemeClr val="dk1"/>
                </a:solidFill>
                <a:latin typeface="Calibri"/>
                <a:ea typeface="Calibri"/>
                <a:cs typeface="Calibri"/>
                <a:sym typeface="Calibri"/>
              </a:rPr>
              <a:t> “Mental retardation” </a:t>
            </a:r>
            <a:r>
              <a:rPr lang="en-US" sz="2200" dirty="0">
                <a:solidFill>
                  <a:schemeClr val="dk1"/>
                </a:solidFill>
                <a:latin typeface="Calibri"/>
                <a:ea typeface="Calibri"/>
                <a:cs typeface="Calibri"/>
                <a:sym typeface="Wingdings" panose="05000000000000000000" pitchFamily="2" charset="2"/>
              </a:rPr>
              <a:t></a:t>
            </a:r>
            <a:r>
              <a:rPr lang="en-US" sz="2200" dirty="0">
                <a:solidFill>
                  <a:schemeClr val="dk1"/>
                </a:solidFill>
                <a:latin typeface="Calibri"/>
                <a:ea typeface="Calibri"/>
                <a:cs typeface="Calibri"/>
                <a:sym typeface="Calibri"/>
              </a:rPr>
              <a:t> “Intellectual disabilities”</a:t>
            </a:r>
          </a:p>
          <a:p>
            <a:pPr indent="-457200">
              <a:lnSpc>
                <a:spcPct val="114000"/>
              </a:lnSpc>
              <a:buSzPct val="100000"/>
              <a:buFont typeface="+mj-lt"/>
              <a:buAutoNum type="arabicPeriod" startAt="2"/>
            </a:pPr>
            <a:r>
              <a:rPr lang="en-US" sz="2200" b="1" dirty="0">
                <a:solidFill>
                  <a:schemeClr val="dk1"/>
                </a:solidFill>
                <a:latin typeface="Calibri"/>
                <a:ea typeface="Calibri"/>
                <a:cs typeface="Calibri"/>
                <a:sym typeface="Calibri"/>
              </a:rPr>
              <a:t>Terms whose categorization is inaccurate or offensive. </a:t>
            </a:r>
          </a:p>
          <a:p>
            <a:pPr marL="914400" indent="0">
              <a:lnSpc>
                <a:spcPct val="114000"/>
              </a:lnSpc>
              <a:spcAft>
                <a:spcPts val="1400"/>
              </a:spcAft>
              <a:buSzPct val="100000"/>
              <a:buNone/>
            </a:pPr>
            <a:r>
              <a:rPr lang="en-US" sz="2200" dirty="0">
                <a:solidFill>
                  <a:schemeClr val="dk1"/>
                </a:solidFill>
                <a:latin typeface="Calibri"/>
                <a:ea typeface="Calibri"/>
                <a:cs typeface="Calibri"/>
                <a:sym typeface="Calibri"/>
              </a:rPr>
              <a:t>Categorizing sexual orientations &amp; gender identities other than cis-straight as “sexual perversions”</a:t>
            </a:r>
          </a:p>
          <a:p>
            <a:pPr marL="461963" indent="-457200">
              <a:lnSpc>
                <a:spcPct val="114000"/>
              </a:lnSpc>
              <a:buSzPct val="100000"/>
              <a:buFont typeface="+mj-lt"/>
              <a:buAutoNum type="arabicPeriod" startAt="3"/>
            </a:pPr>
            <a:r>
              <a:rPr lang="en-US" sz="2200" b="1" dirty="0">
                <a:solidFill>
                  <a:schemeClr val="dk1"/>
                </a:solidFill>
                <a:latin typeface="Calibri"/>
                <a:ea typeface="Calibri"/>
                <a:cs typeface="Calibri"/>
                <a:sym typeface="Calibri"/>
              </a:rPr>
              <a:t>Terms that assume a “normal user” who is . . . </a:t>
            </a:r>
          </a:p>
          <a:p>
            <a:pPr marL="914400" indent="0">
              <a:lnSpc>
                <a:spcPct val="114000"/>
              </a:lnSpc>
              <a:buSzPct val="100000"/>
              <a:buNone/>
            </a:pPr>
            <a:r>
              <a:rPr lang="en-US" sz="2200" dirty="0">
                <a:solidFill>
                  <a:schemeClr val="dk1"/>
                </a:solidFill>
                <a:latin typeface="Calibri"/>
                <a:ea typeface="Calibri"/>
                <a:cs typeface="Calibri"/>
                <a:sym typeface="Calibri"/>
              </a:rPr>
              <a:t> </a:t>
            </a:r>
          </a:p>
          <a:p>
            <a:pPr marL="0" indent="0">
              <a:lnSpc>
                <a:spcPct val="100000"/>
              </a:lnSpc>
              <a:buSzPts val="852"/>
              <a:buFont typeface="Arial"/>
              <a:buNone/>
            </a:pPr>
            <a:endParaRPr lang="en-US" sz="2200" b="1" dirty="0">
              <a:solidFill>
                <a:schemeClr val="dk1"/>
              </a:solidFill>
              <a:latin typeface="Calibri"/>
              <a:ea typeface="Calibri"/>
              <a:cs typeface="Calibri"/>
              <a:sym typeface="Calibri"/>
            </a:endParaRPr>
          </a:p>
        </p:txBody>
      </p:sp>
      <p:sp>
        <p:nvSpPr>
          <p:cNvPr id="2" name="TextBox 1">
            <a:extLst>
              <a:ext uri="{FF2B5EF4-FFF2-40B4-BE49-F238E27FC236}">
                <a16:creationId xmlns:a16="http://schemas.microsoft.com/office/drawing/2014/main" id="{80724487-BB6E-47CC-BA1D-4BC8664E46AD}"/>
              </a:ext>
            </a:extLst>
          </p:cNvPr>
          <p:cNvSpPr txBox="1"/>
          <p:nvPr/>
        </p:nvSpPr>
        <p:spPr>
          <a:xfrm>
            <a:off x="1288974" y="3951854"/>
            <a:ext cx="1476260" cy="1107996"/>
          </a:xfrm>
          <a:prstGeom prst="rect">
            <a:avLst/>
          </a:prstGeom>
          <a:noFill/>
        </p:spPr>
        <p:txBody>
          <a:bodyPr wrap="square" rtlCol="0">
            <a:spAutoFit/>
          </a:bodyPr>
          <a:lstStyle/>
          <a:p>
            <a:r>
              <a:rPr lang="en-US" sz="2200" dirty="0">
                <a:latin typeface="Calibri" panose="020F0502020204030204" pitchFamily="34" charset="0"/>
                <a:cs typeface="Calibri" panose="020F0502020204030204" pitchFamily="34" charset="0"/>
              </a:rPr>
              <a:t>White</a:t>
            </a:r>
          </a:p>
          <a:p>
            <a:r>
              <a:rPr lang="en-US" sz="2200" dirty="0">
                <a:latin typeface="Calibri" panose="020F0502020204030204" pitchFamily="34" charset="0"/>
                <a:cs typeface="Calibri" panose="020F0502020204030204" pitchFamily="34" charset="0"/>
              </a:rPr>
              <a:t>Male</a:t>
            </a:r>
          </a:p>
          <a:p>
            <a:endParaRPr lang="en-US" sz="2200" dirty="0">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29DDCCFB-028D-4525-A472-FF5D2BDCEF56}"/>
              </a:ext>
            </a:extLst>
          </p:cNvPr>
          <p:cNvSpPr txBox="1"/>
          <p:nvPr/>
        </p:nvSpPr>
        <p:spPr>
          <a:xfrm>
            <a:off x="2478899" y="3951854"/>
            <a:ext cx="1263609" cy="769441"/>
          </a:xfrm>
          <a:prstGeom prst="rect">
            <a:avLst/>
          </a:prstGeom>
          <a:noFill/>
        </p:spPr>
        <p:txBody>
          <a:bodyPr wrap="square" rtlCol="0">
            <a:spAutoFit/>
          </a:bodyPr>
          <a:lstStyle/>
          <a:p>
            <a:r>
              <a:rPr lang="en-US" sz="2200" dirty="0">
                <a:latin typeface="Calibri" panose="020F0502020204030204" pitchFamily="34" charset="0"/>
                <a:cs typeface="Calibri" panose="020F0502020204030204" pitchFamily="34" charset="0"/>
              </a:rPr>
              <a:t>Christian</a:t>
            </a:r>
          </a:p>
          <a:p>
            <a:r>
              <a:rPr lang="en-US" sz="2200" dirty="0">
                <a:latin typeface="Calibri" panose="020F0502020204030204" pitchFamily="34" charset="0"/>
                <a:cs typeface="Calibri" panose="020F0502020204030204" pitchFamily="34" charset="0"/>
              </a:rPr>
              <a:t>Straight</a:t>
            </a:r>
          </a:p>
        </p:txBody>
      </p:sp>
      <p:sp>
        <p:nvSpPr>
          <p:cNvPr id="7" name="TextBox 6">
            <a:extLst>
              <a:ext uri="{FF2B5EF4-FFF2-40B4-BE49-F238E27FC236}">
                <a16:creationId xmlns:a16="http://schemas.microsoft.com/office/drawing/2014/main" id="{FCAE402D-C9FD-4232-BAE1-B40BC3F9D6AC}"/>
              </a:ext>
            </a:extLst>
          </p:cNvPr>
          <p:cNvSpPr txBox="1"/>
          <p:nvPr/>
        </p:nvSpPr>
        <p:spPr>
          <a:xfrm>
            <a:off x="5857345" y="3951853"/>
            <a:ext cx="2493441" cy="769441"/>
          </a:xfrm>
          <a:prstGeom prst="rect">
            <a:avLst/>
          </a:prstGeom>
          <a:noFill/>
        </p:spPr>
        <p:txBody>
          <a:bodyPr wrap="square" rtlCol="0">
            <a:spAutoFit/>
          </a:bodyPr>
          <a:lstStyle/>
          <a:p>
            <a:r>
              <a:rPr lang="en-US" sz="2200" dirty="0">
                <a:latin typeface="Calibri" panose="020F0502020204030204" pitchFamily="34" charset="0"/>
                <a:cs typeface="Calibri" panose="020F0502020204030204" pitchFamily="34" charset="0"/>
              </a:rPr>
              <a:t>A citizen of the U.S.</a:t>
            </a:r>
          </a:p>
          <a:p>
            <a:r>
              <a:rPr lang="en-US" sz="2200" dirty="0">
                <a:latin typeface="Calibri" panose="020F0502020204030204" pitchFamily="34" charset="0"/>
                <a:cs typeface="Calibri" panose="020F0502020204030204" pitchFamily="34" charset="0"/>
              </a:rPr>
              <a:t>Nondisabled</a:t>
            </a:r>
          </a:p>
        </p:txBody>
      </p:sp>
      <p:sp>
        <p:nvSpPr>
          <p:cNvPr id="8" name="TextBox 7">
            <a:extLst>
              <a:ext uri="{FF2B5EF4-FFF2-40B4-BE49-F238E27FC236}">
                <a16:creationId xmlns:a16="http://schemas.microsoft.com/office/drawing/2014/main" id="{D4695BC1-8990-42B5-8FE7-681F95856E62}"/>
              </a:ext>
            </a:extLst>
          </p:cNvPr>
          <p:cNvSpPr txBox="1"/>
          <p:nvPr/>
        </p:nvSpPr>
        <p:spPr>
          <a:xfrm>
            <a:off x="3907187" y="3951854"/>
            <a:ext cx="2258458" cy="769441"/>
          </a:xfrm>
          <a:prstGeom prst="rect">
            <a:avLst/>
          </a:prstGeom>
          <a:noFill/>
        </p:spPr>
        <p:txBody>
          <a:bodyPr wrap="square" rtlCol="0">
            <a:spAutoFit/>
          </a:bodyPr>
          <a:lstStyle/>
          <a:p>
            <a:r>
              <a:rPr lang="en-US" sz="2200" dirty="0">
                <a:latin typeface="Calibri" panose="020F0502020204030204" pitchFamily="34" charset="0"/>
                <a:cs typeface="Calibri" panose="020F0502020204030204" pitchFamily="34" charset="0"/>
              </a:rPr>
              <a:t>Middle-class</a:t>
            </a:r>
          </a:p>
          <a:p>
            <a:r>
              <a:rPr lang="en-US" sz="2200" dirty="0">
                <a:latin typeface="Calibri" panose="020F0502020204030204" pitchFamily="34" charset="0"/>
                <a:cs typeface="Calibri" panose="020F0502020204030204" pitchFamily="34" charset="0"/>
              </a:rPr>
              <a:t>Cisgender</a:t>
            </a:r>
          </a:p>
        </p:txBody>
      </p:sp>
      <p:sp>
        <p:nvSpPr>
          <p:cNvPr id="3" name="Slide Number Placeholder 2">
            <a:extLst>
              <a:ext uri="{FF2B5EF4-FFF2-40B4-BE49-F238E27FC236}">
                <a16:creationId xmlns:a16="http://schemas.microsoft.com/office/drawing/2014/main" id="{0266063C-C798-4337-BB87-E07010A66F8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spTree>
    <p:extLst>
      <p:ext uri="{BB962C8B-B14F-4D97-AF65-F5344CB8AC3E}">
        <p14:creationId xmlns:p14="http://schemas.microsoft.com/office/powerpoint/2010/main" val="9916685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6" name="Google Shape;106;p21"/>
          <p:cNvSpPr txBox="1"/>
          <p:nvPr/>
        </p:nvSpPr>
        <p:spPr>
          <a:xfrm>
            <a:off x="502276" y="3796247"/>
            <a:ext cx="3949667" cy="861744"/>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2200" dirty="0">
                <a:latin typeface="Calibri"/>
                <a:ea typeface="Calibri"/>
                <a:cs typeface="Calibri"/>
                <a:sym typeface="Calibri"/>
              </a:rPr>
              <a:t>Women astronauts</a:t>
            </a:r>
            <a:endParaRPr sz="2200" dirty="0">
              <a:latin typeface="Calibri"/>
              <a:ea typeface="Calibri"/>
              <a:cs typeface="Calibri"/>
              <a:sym typeface="Calibri"/>
            </a:endParaRPr>
          </a:p>
          <a:p>
            <a:pPr marL="0" lvl="0" indent="0" algn="r" rtl="0">
              <a:spcBef>
                <a:spcPts val="0"/>
              </a:spcBef>
              <a:spcAft>
                <a:spcPts val="0"/>
              </a:spcAft>
              <a:buNone/>
            </a:pPr>
            <a:r>
              <a:rPr lang="en" sz="2200" dirty="0">
                <a:latin typeface="Calibri"/>
                <a:ea typeface="Calibri"/>
                <a:cs typeface="Calibri"/>
                <a:sym typeface="Calibri"/>
              </a:rPr>
              <a:t>(</a:t>
            </a:r>
            <a:r>
              <a:rPr lang="en" sz="2200" i="1" dirty="0">
                <a:latin typeface="Calibri"/>
                <a:ea typeface="Calibri"/>
                <a:cs typeface="Calibri"/>
                <a:sym typeface="Calibri"/>
              </a:rPr>
              <a:t>formerly</a:t>
            </a:r>
            <a:r>
              <a:rPr lang="en" sz="2200" dirty="0">
                <a:latin typeface="Calibri"/>
                <a:ea typeface="Calibri"/>
                <a:cs typeface="Calibri"/>
                <a:sym typeface="Calibri"/>
              </a:rPr>
              <a:t>: Women as astronauts)</a:t>
            </a:r>
            <a:endParaRPr sz="2200" dirty="0">
              <a:latin typeface="Calibri"/>
              <a:ea typeface="Calibri"/>
              <a:cs typeface="Calibri"/>
              <a:sym typeface="Calibri"/>
            </a:endParaRPr>
          </a:p>
        </p:txBody>
      </p:sp>
      <p:pic>
        <p:nvPicPr>
          <p:cNvPr id="107" name="Google Shape;107;p21"/>
          <p:cNvPicPr preferRelativeResize="0"/>
          <p:nvPr/>
        </p:nvPicPr>
        <p:blipFill>
          <a:blip r:embed="rId3">
            <a:alphaModFix/>
          </a:blip>
          <a:stretch>
            <a:fillRect/>
          </a:stretch>
        </p:blipFill>
        <p:spPr>
          <a:xfrm>
            <a:off x="4934238" y="1126335"/>
            <a:ext cx="3367244" cy="2645375"/>
          </a:xfrm>
          <a:prstGeom prst="rect">
            <a:avLst/>
          </a:prstGeom>
          <a:noFill/>
          <a:ln>
            <a:noFill/>
          </a:ln>
        </p:spPr>
      </p:pic>
      <p:sp>
        <p:nvSpPr>
          <p:cNvPr id="108" name="Google Shape;108;p21"/>
          <p:cNvSpPr txBox="1"/>
          <p:nvPr/>
        </p:nvSpPr>
        <p:spPr>
          <a:xfrm>
            <a:off x="4934238" y="3824200"/>
            <a:ext cx="2737502" cy="861900"/>
          </a:xfrm>
          <a:prstGeom prst="rect">
            <a:avLst/>
          </a:prstGeom>
          <a:noFill/>
          <a:ln>
            <a:noFill/>
          </a:ln>
        </p:spPr>
        <p:txBody>
          <a:bodyPr spcFirstLastPara="1" wrap="square" lIns="91425" tIns="91425" rIns="91425" bIns="91425" anchor="t" anchorCtr="0">
            <a:spAutoFit/>
          </a:bodyPr>
          <a:lstStyle/>
          <a:p>
            <a:pPr marL="0" lvl="0" indent="0" rtl="0">
              <a:spcBef>
                <a:spcPts val="0"/>
              </a:spcBef>
              <a:spcAft>
                <a:spcPts val="0"/>
              </a:spcAft>
              <a:buNone/>
            </a:pPr>
            <a:r>
              <a:rPr lang="en" sz="2200" dirty="0">
                <a:latin typeface="Calibri"/>
                <a:ea typeface="Calibri"/>
                <a:cs typeface="Calibri"/>
                <a:sym typeface="Calibri"/>
              </a:rPr>
              <a:t>Astronauts</a:t>
            </a:r>
            <a:endParaRPr sz="2200" dirty="0">
              <a:latin typeface="Calibri"/>
              <a:ea typeface="Calibri"/>
              <a:cs typeface="Calibri"/>
              <a:sym typeface="Calibri"/>
            </a:endParaRPr>
          </a:p>
          <a:p>
            <a:pPr marL="0" lvl="0" indent="0" algn="l" rtl="0">
              <a:spcBef>
                <a:spcPts val="0"/>
              </a:spcBef>
              <a:spcAft>
                <a:spcPts val="0"/>
              </a:spcAft>
              <a:buNone/>
            </a:pPr>
            <a:endParaRPr sz="2200" dirty="0">
              <a:latin typeface="Calibri"/>
              <a:ea typeface="Calibri"/>
              <a:cs typeface="Calibri"/>
              <a:sym typeface="Calibri"/>
            </a:endParaRPr>
          </a:p>
        </p:txBody>
      </p:sp>
      <p:pic>
        <p:nvPicPr>
          <p:cNvPr id="109" name="Google Shape;109;p21"/>
          <p:cNvPicPr preferRelativeResize="0"/>
          <p:nvPr/>
        </p:nvPicPr>
        <p:blipFill rotWithShape="1">
          <a:blip r:embed="rId4">
            <a:alphaModFix/>
          </a:blip>
          <a:srcRect l="10583" t="4881" r="5970" b="8485"/>
          <a:stretch/>
        </p:blipFill>
        <p:spPr>
          <a:xfrm>
            <a:off x="1204025" y="1129016"/>
            <a:ext cx="3247919" cy="2555940"/>
          </a:xfrm>
          <a:prstGeom prst="rect">
            <a:avLst/>
          </a:prstGeom>
          <a:noFill/>
          <a:ln>
            <a:noFill/>
          </a:ln>
        </p:spPr>
      </p:pic>
      <p:sp>
        <p:nvSpPr>
          <p:cNvPr id="7" name="Google Shape;69;p15">
            <a:extLst>
              <a:ext uri="{FF2B5EF4-FFF2-40B4-BE49-F238E27FC236}">
                <a16:creationId xmlns:a16="http://schemas.microsoft.com/office/drawing/2014/main" id="{80998BE4-0534-4B47-907E-9E5F22001F92}"/>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Calibri"/>
                <a:ea typeface="Calibri"/>
                <a:cs typeface="Calibri"/>
                <a:sym typeface="Calibri"/>
              </a:rPr>
              <a:t>“Men” as normal</a:t>
            </a:r>
            <a:endParaRPr b="1" dirty="0">
              <a:latin typeface="Calibri"/>
              <a:ea typeface="Calibri"/>
              <a:cs typeface="Calibri"/>
              <a:sym typeface="Calibri"/>
            </a:endParaRPr>
          </a:p>
        </p:txBody>
      </p:sp>
      <p:sp>
        <p:nvSpPr>
          <p:cNvPr id="2" name="Slide Number Placeholder 1">
            <a:extLst>
              <a:ext uri="{FF2B5EF4-FFF2-40B4-BE49-F238E27FC236}">
                <a16:creationId xmlns:a16="http://schemas.microsoft.com/office/drawing/2014/main" id="{3DCC601F-394D-4C0B-9AF5-96DBBDB428C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SzPts val="990"/>
              <a:buNone/>
            </a:pPr>
            <a:r>
              <a:rPr lang="en" sz="2810" b="1" dirty="0">
                <a:solidFill>
                  <a:srgbClr val="000000"/>
                </a:solidFill>
                <a:latin typeface="Calibri"/>
                <a:ea typeface="Calibri"/>
                <a:cs typeface="Calibri"/>
                <a:sym typeface="Calibri"/>
              </a:rPr>
              <a:t>“White” as normal</a:t>
            </a:r>
            <a:endParaRPr sz="2810" b="1" dirty="0">
              <a:solidFill>
                <a:srgbClr val="000000"/>
              </a:solidFill>
              <a:latin typeface="Calibri"/>
              <a:ea typeface="Calibri"/>
              <a:cs typeface="Calibri"/>
              <a:sym typeface="Calibri"/>
            </a:endParaRPr>
          </a:p>
          <a:p>
            <a:pPr marL="0" lvl="0" indent="0" algn="l" rtl="0">
              <a:spcBef>
                <a:spcPts val="0"/>
              </a:spcBef>
              <a:spcAft>
                <a:spcPts val="0"/>
              </a:spcAft>
              <a:buSzPts val="990"/>
              <a:buNone/>
            </a:pPr>
            <a:endParaRPr sz="2520" dirty="0"/>
          </a:p>
        </p:txBody>
      </p:sp>
      <p:pic>
        <p:nvPicPr>
          <p:cNvPr id="115" name="Google Shape;115;p22"/>
          <p:cNvPicPr preferRelativeResize="0"/>
          <p:nvPr/>
        </p:nvPicPr>
        <p:blipFill rotWithShape="1">
          <a:blip r:embed="rId3">
            <a:alphaModFix/>
          </a:blip>
          <a:srcRect l="6034" r="6720"/>
          <a:stretch/>
        </p:blipFill>
        <p:spPr>
          <a:xfrm>
            <a:off x="4827181" y="1170125"/>
            <a:ext cx="3610095" cy="2758575"/>
          </a:xfrm>
          <a:prstGeom prst="rect">
            <a:avLst/>
          </a:prstGeom>
          <a:noFill/>
          <a:ln>
            <a:noFill/>
          </a:ln>
        </p:spPr>
      </p:pic>
      <p:sp>
        <p:nvSpPr>
          <p:cNvPr id="116" name="Google Shape;116;p22"/>
          <p:cNvSpPr txBox="1"/>
          <p:nvPr/>
        </p:nvSpPr>
        <p:spPr>
          <a:xfrm>
            <a:off x="311699" y="4039375"/>
            <a:ext cx="3859809" cy="861744"/>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2200" dirty="0">
                <a:latin typeface="Calibri"/>
                <a:ea typeface="Calibri"/>
                <a:cs typeface="Calibri"/>
                <a:sym typeface="Calibri"/>
              </a:rPr>
              <a:t>African American </a:t>
            </a:r>
          </a:p>
          <a:p>
            <a:pPr marL="0" lvl="0" indent="0" algn="r" rtl="0">
              <a:spcBef>
                <a:spcPts val="0"/>
              </a:spcBef>
              <a:spcAft>
                <a:spcPts val="0"/>
              </a:spcAft>
              <a:buNone/>
            </a:pPr>
            <a:r>
              <a:rPr lang="en" sz="2200" dirty="0">
                <a:latin typeface="Calibri"/>
                <a:ea typeface="Calibri"/>
                <a:cs typeface="Calibri"/>
                <a:sym typeface="Calibri"/>
              </a:rPr>
              <a:t>executives</a:t>
            </a:r>
            <a:endParaRPr sz="2200" dirty="0">
              <a:latin typeface="Calibri"/>
              <a:ea typeface="Calibri"/>
              <a:cs typeface="Calibri"/>
              <a:sym typeface="Calibri"/>
            </a:endParaRPr>
          </a:p>
        </p:txBody>
      </p:sp>
      <p:pic>
        <p:nvPicPr>
          <p:cNvPr id="117" name="Google Shape;117;p22"/>
          <p:cNvPicPr preferRelativeResize="0"/>
          <p:nvPr/>
        </p:nvPicPr>
        <p:blipFill rotWithShape="1">
          <a:blip r:embed="rId4">
            <a:alphaModFix/>
          </a:blip>
          <a:srcRect l="6194" r="6202"/>
          <a:stretch/>
        </p:blipFill>
        <p:spPr>
          <a:xfrm>
            <a:off x="311699" y="1149262"/>
            <a:ext cx="3859809" cy="2716850"/>
          </a:xfrm>
          <a:prstGeom prst="rect">
            <a:avLst/>
          </a:prstGeom>
          <a:noFill/>
          <a:ln>
            <a:noFill/>
          </a:ln>
        </p:spPr>
      </p:pic>
      <p:sp>
        <p:nvSpPr>
          <p:cNvPr id="118" name="Google Shape;118;p22"/>
          <p:cNvSpPr txBox="1"/>
          <p:nvPr/>
        </p:nvSpPr>
        <p:spPr>
          <a:xfrm>
            <a:off x="4827181" y="4081100"/>
            <a:ext cx="4005119" cy="523200"/>
          </a:xfrm>
          <a:prstGeom prst="rect">
            <a:avLst/>
          </a:prstGeom>
          <a:noFill/>
          <a:ln>
            <a:noFill/>
          </a:ln>
        </p:spPr>
        <p:txBody>
          <a:bodyPr spcFirstLastPara="1" wrap="square" lIns="91425" tIns="91425" rIns="91425" bIns="91425" anchor="t" anchorCtr="0">
            <a:spAutoFit/>
          </a:bodyPr>
          <a:lstStyle/>
          <a:p>
            <a:pPr marL="0" lvl="0" indent="0" rtl="0">
              <a:spcBef>
                <a:spcPts val="0"/>
              </a:spcBef>
              <a:spcAft>
                <a:spcPts val="0"/>
              </a:spcAft>
              <a:buNone/>
            </a:pPr>
            <a:r>
              <a:rPr lang="en" sz="2200" dirty="0">
                <a:latin typeface="Calibri"/>
                <a:ea typeface="Calibri"/>
                <a:cs typeface="Calibri"/>
                <a:sym typeface="Calibri"/>
              </a:rPr>
              <a:t>Executives</a:t>
            </a:r>
            <a:endParaRPr sz="2200" dirty="0">
              <a:latin typeface="Calibri"/>
              <a:ea typeface="Calibri"/>
              <a:cs typeface="Calibri"/>
              <a:sym typeface="Calibri"/>
            </a:endParaRPr>
          </a:p>
        </p:txBody>
      </p:sp>
      <p:sp>
        <p:nvSpPr>
          <p:cNvPr id="2" name="Slide Number Placeholder 1">
            <a:extLst>
              <a:ext uri="{FF2B5EF4-FFF2-40B4-BE49-F238E27FC236}">
                <a16:creationId xmlns:a16="http://schemas.microsoft.com/office/drawing/2014/main" id="{3003838F-EDF5-438D-9C64-A924BB18FE0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1774</TotalTime>
  <Words>2921</Words>
  <Application>Microsoft Office PowerPoint</Application>
  <PresentationFormat>On-screen Show (16:9)</PresentationFormat>
  <Paragraphs>185</Paragraphs>
  <Slides>26</Slides>
  <Notes>26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Wingdings</vt:lpstr>
      <vt:lpstr>Calibri</vt:lpstr>
      <vt:lpstr>EB Garamond</vt:lpstr>
      <vt:lpstr>Simple Light</vt:lpstr>
      <vt:lpstr>From “Riot” to “Massacre”— LC Subject Headings and Metadata Justice</vt:lpstr>
      <vt:lpstr>What is metadata justice?</vt:lpstr>
      <vt:lpstr>Metadata justice: From “riot” to “massacre”</vt:lpstr>
      <vt:lpstr>“Humanizing the catalog”</vt:lpstr>
      <vt:lpstr>Sources of metadata injustice in LC subject headings</vt:lpstr>
      <vt:lpstr>Sources of metadata injustice in LC subject headings</vt:lpstr>
      <vt:lpstr>Sources of metadata injustice in LC subject headings</vt:lpstr>
      <vt:lpstr>“Men” as normal</vt:lpstr>
      <vt:lpstr>“White” as normal </vt:lpstr>
      <vt:lpstr>“Christian” as normal </vt:lpstr>
      <vt:lpstr>“Christian” as normal </vt:lpstr>
      <vt:lpstr>From “riot” to “massacre” –   Harnessing the evidence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Rooting Out Racism in Library Systems</dc:title>
  <dc:creator>Antell, Karie</dc:creator>
  <cp:lastModifiedBy>Shorten, Jay</cp:lastModifiedBy>
  <cp:revision>10</cp:revision>
  <dcterms:modified xsi:type="dcterms:W3CDTF">2022-07-12T19:17:45Z</dcterms:modified>
</cp:coreProperties>
</file>