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61" r:id="rId5"/>
    <p:sldId id="274" r:id="rId6"/>
    <p:sldId id="262" r:id="rId7"/>
    <p:sldId id="264" r:id="rId8"/>
    <p:sldId id="271" r:id="rId9"/>
    <p:sldId id="265" r:id="rId10"/>
    <p:sldId id="267" r:id="rId11"/>
    <p:sldId id="266" r:id="rId12"/>
    <p:sldId id="259" r:id="rId13"/>
    <p:sldId id="270" r:id="rId14"/>
    <p:sldId id="272" r:id="rId15"/>
    <p:sldId id="268" r:id="rId16"/>
    <p:sldId id="275" r:id="rId17"/>
    <p:sldId id="273" r:id="rId18"/>
    <p:sldId id="263" r:id="rId19"/>
    <p:sldId id="260"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6019" autoAdjust="0"/>
  </p:normalViewPr>
  <p:slideViewPr>
    <p:cSldViewPr snapToGrid="0">
      <p:cViewPr varScale="1">
        <p:scale>
          <a:sx n="112" d="100"/>
          <a:sy n="112" d="100"/>
        </p:scale>
        <p:origin x="1096" y="184"/>
      </p:cViewPr>
      <p:guideLst/>
    </p:cSldViewPr>
  </p:slid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2B9B1-EC7E-454D-8613-8142D7903952}" type="datetimeFigureOut">
              <a:rPr lang="en-US" smtClean="0"/>
              <a:t>2/1/17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5D8F2D-2FC7-4610-8944-51723269EDFE}" type="slidenum">
              <a:rPr lang="en-US" smtClean="0"/>
              <a:t>‹#›</a:t>
            </a:fld>
            <a:endParaRPr lang="en-US"/>
          </a:p>
        </p:txBody>
      </p:sp>
    </p:spTree>
    <p:extLst>
      <p:ext uri="{BB962C8B-B14F-4D97-AF65-F5344CB8AC3E}">
        <p14:creationId xmlns:p14="http://schemas.microsoft.com/office/powerpoint/2010/main" val="1721671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ieeexplore.ieee.org/xpls/abs_all.jsp?arnumber=6257942" TargetMode="External"/><Relationship Id="rId4" Type="http://schemas.openxmlformats.org/officeDocument/2006/relationships/hyperlink" Target="https://www.es.net/assets/pubs_presos/sc13sciDMZ-final.pdf"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6800" dirty="0" smtClean="0"/>
              <a:t>Located at or near site perimeter </a:t>
            </a:r>
            <a:r>
              <a:rPr lang="en-US" sz="6800" baseline="0" dirty="0" smtClean="0"/>
              <a:t> - </a:t>
            </a:r>
            <a:r>
              <a:rPr lang="en-US" sz="1200" kern="1200" dirty="0" smtClean="0">
                <a:solidFill>
                  <a:schemeClr val="tx1"/>
                </a:solidFill>
                <a:effectLst/>
                <a:latin typeface="+mn-lt"/>
                <a:ea typeface="+mn-ea"/>
                <a:cs typeface="+mn-cs"/>
              </a:rPr>
              <a:t>Since data transfer most directly influences performance in data-intensive applications, such as representational state transfer (REST) commands, a dedicated portion of a network, located close to the network perimeter, has been shown to best utilize bandwidth</a:t>
            </a:r>
            <a:r>
              <a:rPr lang="en-US" dirty="0" smtClean="0">
                <a:effectLst/>
              </a:rPr>
              <a:t> </a:t>
            </a:r>
            <a:r>
              <a:rPr lang="en-US" sz="1200" b="0" kern="1200" dirty="0" smtClean="0">
                <a:solidFill>
                  <a:schemeClr val="tx1"/>
                </a:solidFill>
                <a:effectLst/>
                <a:latin typeface="+mn-lt"/>
                <a:ea typeface="+mn-ea"/>
                <a:cs typeface="+mn-cs"/>
              </a:rPr>
              <a:t>R. K. L. </a:t>
            </a:r>
            <a:r>
              <a:rPr lang="en-US" sz="1200" b="0" kern="1200" dirty="0" err="1" smtClean="0">
                <a:solidFill>
                  <a:schemeClr val="tx1"/>
                </a:solidFill>
                <a:effectLst/>
                <a:latin typeface="+mn-lt"/>
                <a:ea typeface="+mn-ea"/>
                <a:cs typeface="+mn-cs"/>
              </a:rPr>
              <a:t>Ko</a:t>
            </a:r>
            <a:r>
              <a:rPr lang="en-US" sz="1200" b="0" kern="1200" dirty="0" smtClean="0">
                <a:solidFill>
                  <a:schemeClr val="tx1"/>
                </a:solidFill>
                <a:effectLst/>
                <a:latin typeface="+mn-lt"/>
                <a:ea typeface="+mn-ea"/>
                <a:cs typeface="+mn-cs"/>
              </a:rPr>
              <a:t>, M. </a:t>
            </a:r>
            <a:r>
              <a:rPr lang="en-US" sz="1200" b="0" kern="1200" dirty="0" err="1" smtClean="0">
                <a:solidFill>
                  <a:schemeClr val="tx1"/>
                </a:solidFill>
                <a:effectLst/>
                <a:latin typeface="+mn-lt"/>
                <a:ea typeface="+mn-ea"/>
                <a:cs typeface="+mn-cs"/>
              </a:rPr>
              <a:t>Kirchberg</a:t>
            </a:r>
            <a:r>
              <a:rPr lang="en-US" sz="1200" b="0" kern="1200" dirty="0" smtClean="0">
                <a:solidFill>
                  <a:schemeClr val="tx1"/>
                </a:solidFill>
                <a:effectLst/>
                <a:latin typeface="+mn-lt"/>
                <a:ea typeface="+mn-ea"/>
                <a:cs typeface="+mn-cs"/>
              </a:rPr>
              <a:t>, S. L. Bu and E. Chew, 2012:” Overcoming Large Data Transfer Bottlenecks in RESTful Service Orchestrations”. </a:t>
            </a:r>
            <a:r>
              <a:rPr lang="en-US" sz="1200" b="0" i="1" kern="1200" dirty="0" smtClean="0">
                <a:solidFill>
                  <a:schemeClr val="tx1"/>
                </a:solidFill>
                <a:effectLst/>
                <a:latin typeface="+mn-lt"/>
                <a:ea typeface="+mn-ea"/>
                <a:cs typeface="+mn-cs"/>
              </a:rPr>
              <a:t>2012 IEEE 19th International Conference on Web Services (ICWS)</a:t>
            </a:r>
            <a:r>
              <a:rPr lang="en-US" sz="1200" b="0" kern="1200" dirty="0" smtClean="0">
                <a:solidFill>
                  <a:schemeClr val="tx1"/>
                </a:solidFill>
                <a:effectLst/>
                <a:latin typeface="+mn-lt"/>
                <a:ea typeface="+mn-ea"/>
                <a:cs typeface="+mn-cs"/>
              </a:rPr>
              <a:t>, 654-656. DOI: </a:t>
            </a:r>
            <a:r>
              <a:rPr lang="en-US" sz="1200" b="0" u="sng" kern="1200" dirty="0" smtClean="0">
                <a:solidFill>
                  <a:schemeClr val="tx1"/>
                </a:solidFill>
                <a:effectLst/>
                <a:latin typeface="+mn-lt"/>
                <a:ea typeface="+mn-ea"/>
                <a:cs typeface="+mn-cs"/>
                <a:hlinkClick r:id="rId3"/>
              </a:rPr>
              <a:t>10.1109/ICWS.2012.107</a:t>
            </a:r>
            <a:r>
              <a:rPr lang="en-US" sz="1200" b="0" kern="1200" dirty="0" smtClean="0">
                <a:solidFill>
                  <a:schemeClr val="tx1"/>
                </a:solidFill>
                <a:effectLst/>
                <a:latin typeface="+mn-lt"/>
                <a:ea typeface="+mn-ea"/>
                <a:cs typeface="+mn-cs"/>
              </a:rPr>
              <a:t>.</a:t>
            </a:r>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 Dart, L. </a:t>
            </a:r>
            <a:r>
              <a:rPr lang="en-US" sz="1200" kern="1200" dirty="0" err="1" smtClean="0">
                <a:solidFill>
                  <a:schemeClr val="tx1"/>
                </a:solidFill>
                <a:effectLst/>
                <a:latin typeface="+mn-lt"/>
                <a:ea typeface="+mn-ea"/>
                <a:cs typeface="+mn-cs"/>
              </a:rPr>
              <a:t>Rotman</a:t>
            </a:r>
            <a:r>
              <a:rPr lang="en-US" sz="1200" kern="1200" dirty="0" smtClean="0">
                <a:solidFill>
                  <a:schemeClr val="tx1"/>
                </a:solidFill>
                <a:effectLst/>
                <a:latin typeface="+mn-lt"/>
                <a:ea typeface="+mn-ea"/>
                <a:cs typeface="+mn-cs"/>
              </a:rPr>
              <a:t>, B. Tierney, M. Hester, and J. </a:t>
            </a:r>
            <a:r>
              <a:rPr lang="en-US" sz="1200" kern="1200" dirty="0" err="1" smtClean="0">
                <a:solidFill>
                  <a:schemeClr val="tx1"/>
                </a:solidFill>
                <a:effectLst/>
                <a:latin typeface="+mn-lt"/>
                <a:ea typeface="+mn-ea"/>
                <a:cs typeface="+mn-cs"/>
              </a:rPr>
              <a:t>Zurawski</a:t>
            </a:r>
            <a:r>
              <a:rPr lang="en-US" sz="1200" kern="1200" dirty="0" smtClean="0">
                <a:solidFill>
                  <a:schemeClr val="tx1"/>
                </a:solidFill>
                <a:effectLst/>
                <a:latin typeface="+mn-lt"/>
                <a:ea typeface="+mn-ea"/>
                <a:cs typeface="+mn-cs"/>
              </a:rPr>
              <a:t>, 2013: “The Science DMZ: A Network Design Pattern for Data-Intensive Science.” </a:t>
            </a:r>
            <a:r>
              <a:rPr lang="en-US" sz="1200" i="1" kern="1200" dirty="0" smtClean="0">
                <a:solidFill>
                  <a:schemeClr val="tx1"/>
                </a:solidFill>
                <a:effectLst/>
                <a:latin typeface="+mn-lt"/>
                <a:ea typeface="+mn-ea"/>
                <a:cs typeface="+mn-cs"/>
              </a:rPr>
              <a:t>Proceedings of SC13. </a:t>
            </a:r>
            <a:r>
              <a:rPr lang="en-US" sz="1200" kern="1200" dirty="0" smtClean="0">
                <a:solidFill>
                  <a:schemeClr val="tx1"/>
                </a:solidFill>
                <a:effectLst/>
                <a:latin typeface="+mn-lt"/>
                <a:ea typeface="+mn-ea"/>
                <a:cs typeface="+mn-cs"/>
              </a:rPr>
              <a:t>DOI: </a:t>
            </a:r>
            <a:r>
              <a:rPr lang="en-US" sz="1200" u="sng" kern="1200" dirty="0" smtClean="0">
                <a:solidFill>
                  <a:schemeClr val="tx1"/>
                </a:solidFill>
                <a:effectLst/>
                <a:latin typeface="+mn-lt"/>
                <a:ea typeface="+mn-ea"/>
                <a:cs typeface="+mn-cs"/>
                <a:hlinkClick r:id="rId4"/>
              </a:rPr>
              <a:t>10.1145/2503210.2503245</a:t>
            </a:r>
            <a:r>
              <a:rPr lang="en-US" sz="1200" kern="1200" dirty="0" smtClean="0">
                <a:solidFill>
                  <a:schemeClr val="tx1"/>
                </a:solidFill>
                <a:effectLst/>
                <a:latin typeface="+mn-lt"/>
                <a:ea typeface="+mn-ea"/>
                <a:cs typeface="+mn-cs"/>
              </a:rPr>
              <a:t>.</a:t>
            </a:r>
          </a:p>
          <a:p>
            <a:endParaRPr lang="en-US" dirty="0" smtClean="0"/>
          </a:p>
          <a:p>
            <a:r>
              <a:rPr lang="en-US" dirty="0" smtClean="0"/>
              <a:t>Includes optimized data transfer tools such as Globus </a:t>
            </a:r>
          </a:p>
          <a:p>
            <a:r>
              <a:rPr lang="en-US" dirty="0" smtClean="0"/>
              <a:t>Online and </a:t>
            </a:r>
            <a:r>
              <a:rPr lang="en-US" dirty="0" err="1" smtClean="0"/>
              <a:t>GridFTP</a:t>
            </a:r>
            <a:endParaRPr lang="en-US" dirty="0" smtClean="0"/>
          </a:p>
          <a:p>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5</a:t>
            </a:fld>
            <a:endParaRPr lang="en-US"/>
          </a:p>
        </p:txBody>
      </p:sp>
    </p:spTree>
    <p:extLst>
      <p:ext uri="{BB962C8B-B14F-4D97-AF65-F5344CB8AC3E}">
        <p14:creationId xmlns:p14="http://schemas.microsoft.com/office/powerpoint/2010/main" val="287682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the image; The basic use case for </a:t>
            </a:r>
            <a:r>
              <a:rPr lang="en-US" dirty="0" err="1" smtClean="0"/>
              <a:t>perfSONAR</a:t>
            </a:r>
            <a:r>
              <a:rPr lang="en-US" dirty="0" smtClean="0"/>
              <a:t> is to make the node available for others to use.  This is referred to as the "beacon" use case.  By setting up the node, keeping </a:t>
            </a:r>
            <a:r>
              <a:rPr lang="en-US" dirty="0" err="1" smtClean="0"/>
              <a:t>it"open</a:t>
            </a:r>
            <a:r>
              <a:rPr lang="en-US" dirty="0" smtClean="0"/>
              <a:t>" (e.g. not imparting policy that would prevent the average user from initiating a test), and ensuring that it remains operational, networks can allow others the ability to learn what their end-to-end performance characteristics look like.</a:t>
            </a:r>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6</a:t>
            </a:fld>
            <a:endParaRPr lang="en-US"/>
          </a:p>
        </p:txBody>
      </p:sp>
    </p:spTree>
    <p:extLst>
      <p:ext uri="{BB962C8B-B14F-4D97-AF65-F5344CB8AC3E}">
        <p14:creationId xmlns:p14="http://schemas.microsoft.com/office/powerpoint/2010/main" val="250522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that Software-Defined Networking (SDN) is an emerging architecture (so supporting literature ranges from theoretical support to early case studies and implementation). Network control is directly programmable (hence, this is a cost-effective and easy way to manage the entire system-yes, time and expertise investment is needed, particularly in terms of applications support, HOWEVER, the point is that administrators can dynamically adjust to meet needs with a centralized controller.</a:t>
            </a:r>
          </a:p>
          <a:p>
            <a:r>
              <a:rPr lang="en-US" sz="1200" kern="1200" dirty="0" smtClean="0">
                <a:solidFill>
                  <a:schemeClr val="tx1"/>
                </a:solidFill>
                <a:effectLst/>
                <a:latin typeface="+mn-lt"/>
                <a:ea typeface="+mn-ea"/>
                <a:cs typeface="+mn-cs"/>
              </a:rPr>
              <a:t>The defining attribute of SDN is the separation of the data and control planes. This separation was not invented recently by SDN academics -since the 1980s all well-­‐designed communications systems </a:t>
            </a:r>
          </a:p>
          <a:p>
            <a:r>
              <a:rPr lang="en-US" sz="1200" kern="1200" dirty="0" smtClean="0">
                <a:solidFill>
                  <a:schemeClr val="tx1"/>
                </a:solidFill>
                <a:effectLst/>
                <a:latin typeface="+mn-lt"/>
                <a:ea typeface="+mn-ea"/>
                <a:cs typeface="+mn-cs"/>
              </a:rPr>
              <a:t>have enforced logical separation of 3 planes : </a:t>
            </a:r>
          </a:p>
          <a:p>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data plane (forwarding) </a:t>
            </a:r>
          </a:p>
          <a:p>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control plane (e.g., </a:t>
            </a:r>
            <a:r>
              <a:rPr lang="en-US" sz="1200" kern="1200" dirty="0" err="1" smtClean="0">
                <a:solidFill>
                  <a:schemeClr val="tx1"/>
                </a:solidFill>
                <a:effectLst/>
                <a:latin typeface="+mn-lt"/>
                <a:ea typeface="+mn-ea"/>
                <a:cs typeface="+mn-cs"/>
              </a:rPr>
              <a:t>routng</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management plane (e.g., policy, commissioning, billing)</a:t>
            </a:r>
          </a:p>
          <a:p>
            <a:r>
              <a:rPr lang="en-US" sz="1200" kern="1200" dirty="0" smtClean="0">
                <a:solidFill>
                  <a:schemeClr val="tx1"/>
                </a:solidFill>
                <a:effectLst/>
                <a:latin typeface="+mn-lt"/>
                <a:ea typeface="+mn-ea"/>
                <a:cs typeface="+mn-cs"/>
              </a:rPr>
              <a:t>What SDN really does is to:</a:t>
            </a:r>
          </a:p>
          <a:p>
            <a:r>
              <a:rPr lang="en-US" sz="1200" kern="1200" dirty="0" smtClean="0">
                <a:solidFill>
                  <a:schemeClr val="tx1"/>
                </a:solidFill>
                <a:effectLst/>
                <a:latin typeface="+mn-lt"/>
                <a:ea typeface="+mn-ea"/>
                <a:cs typeface="+mn-cs"/>
              </a:rPr>
              <a:t>1) insist on physical separation of data and control </a:t>
            </a:r>
          </a:p>
          <a:p>
            <a:r>
              <a:rPr lang="en-US" sz="1200" kern="1200" dirty="0" smtClean="0">
                <a:solidFill>
                  <a:schemeClr val="tx1"/>
                </a:solidFill>
                <a:effectLst/>
                <a:latin typeface="+mn-lt"/>
                <a:ea typeface="+mn-ea"/>
                <a:cs typeface="+mn-cs"/>
              </a:rPr>
              <a:t>2) erase the difference between control and management planes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7</a:t>
            </a:fld>
            <a:endParaRPr lang="en-US"/>
          </a:p>
        </p:txBody>
      </p:sp>
    </p:spTree>
    <p:extLst>
      <p:ext uri="{BB962C8B-B14F-4D97-AF65-F5344CB8AC3E}">
        <p14:creationId xmlns:p14="http://schemas.microsoft.com/office/powerpoint/2010/main" val="1810969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35D8F2D-2FC7-4610-8944-51723269EDFE}" type="slidenum">
              <a:rPr lang="en-US" smtClean="0"/>
              <a:t>8</a:t>
            </a:fld>
            <a:endParaRPr lang="en-US"/>
          </a:p>
        </p:txBody>
      </p:sp>
    </p:spTree>
    <p:extLst>
      <p:ext uri="{BB962C8B-B14F-4D97-AF65-F5344CB8AC3E}">
        <p14:creationId xmlns:p14="http://schemas.microsoft.com/office/powerpoint/2010/main" val="1328464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u="sng" dirty="0" smtClean="0"/>
              <a:t>SDN switches</a:t>
            </a:r>
            <a:r>
              <a:rPr lang="en-US" dirty="0" smtClean="0"/>
              <a:t> (Dell Force10 S4810, each 1U, 14.39 </a:t>
            </a:r>
            <a:r>
              <a:rPr lang="en-US" dirty="0" err="1" smtClean="0"/>
              <a:t>lbs</a:t>
            </a:r>
            <a:r>
              <a:rPr lang="en-US" dirty="0" smtClean="0"/>
              <a:t>, 1194 BTU/</a:t>
            </a:r>
            <a:r>
              <a:rPr lang="en-US" dirty="0" err="1" smtClean="0"/>
              <a:t>hr</a:t>
            </a:r>
            <a:r>
              <a:rPr lang="en-US" dirty="0" smtClean="0"/>
              <a:t>, 350 W) provide a virtualized data plane resource, to effectively and efficiently forward Ethernet traffic based on rules configured on the SDN controller. (Note that TSC will use a 24-port SDN-capable Brocade </a:t>
            </a:r>
            <a:r>
              <a:rPr lang="en-US" dirty="0" err="1" smtClean="0"/>
              <a:t>linecard</a:t>
            </a:r>
            <a:r>
              <a:rPr lang="en-US" dirty="0" smtClean="0"/>
              <a:t> instead.)</a:t>
            </a:r>
          </a:p>
          <a:p>
            <a:pPr lvl="0"/>
            <a:r>
              <a:rPr lang="en-US" u="sng" dirty="0" smtClean="0"/>
              <a:t>Platform support switches</a:t>
            </a:r>
            <a:r>
              <a:rPr lang="en-US" dirty="0" smtClean="0"/>
              <a:t> (Dell </a:t>
            </a:r>
            <a:r>
              <a:rPr lang="en-US" dirty="0" err="1" smtClean="0"/>
              <a:t>PowerConnect</a:t>
            </a:r>
            <a:r>
              <a:rPr lang="en-US" dirty="0" smtClean="0"/>
              <a:t> 7024, each 1U, 14 </a:t>
            </a:r>
            <a:r>
              <a:rPr lang="en-US" dirty="0" err="1" smtClean="0"/>
              <a:t>lb</a:t>
            </a:r>
            <a:r>
              <a:rPr lang="en-US" dirty="0" smtClean="0"/>
              <a:t>, 300.5 BTU/</a:t>
            </a:r>
            <a:r>
              <a:rPr lang="en-US" dirty="0" err="1" smtClean="0"/>
              <a:t>hr</a:t>
            </a:r>
            <a:r>
              <a:rPr lang="en-US" dirty="0" smtClean="0"/>
              <a:t>, 88 W) provide the connectivity required for out-of-band management functions, including server lights-out management, SDN switch component management, and Virtual Machine (VM) host management.</a:t>
            </a:r>
          </a:p>
          <a:p>
            <a:pPr lvl="0"/>
            <a:r>
              <a:rPr lang="en-US" u="sng" dirty="0" smtClean="0"/>
              <a:t>Servers</a:t>
            </a:r>
            <a:r>
              <a:rPr lang="en-US" dirty="0" smtClean="0"/>
              <a:t> (Dell PowerEdge R720xd, each 2U, 64.9 </a:t>
            </a:r>
            <a:r>
              <a:rPr lang="en-US" dirty="0" err="1" smtClean="0"/>
              <a:t>lbs</a:t>
            </a:r>
            <a:r>
              <a:rPr lang="en-US" dirty="0" smtClean="0"/>
              <a:t> for 2.5” drives, 4100 BTU/</a:t>
            </a:r>
            <a:r>
              <a:rPr lang="en-US" dirty="0" err="1" smtClean="0"/>
              <a:t>hr</a:t>
            </a:r>
            <a:r>
              <a:rPr lang="en-US" dirty="0" smtClean="0"/>
              <a:t>, 485 W) provide multiple virtualized SDN controller resources, plus a virtualized platform for providing performance toolsets, management and monitoring utilities, and data transfer tools.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concert with the deployment, each controlling organization has committed rack space (8U in total), AC power (diverse power sources if possible, 6 110VAC/220VAC receptacles per source, 1846 W of maximum overall power draw), cooling (11,189 BTU/</a:t>
            </a:r>
            <a:r>
              <a:rPr lang="en-US" dirty="0" err="1" smtClean="0"/>
              <a:t>hr</a:t>
            </a:r>
            <a:r>
              <a:rPr lang="en-US" dirty="0" smtClean="0"/>
              <a:t> or 0.93 tons maximum), physical security, public IP address space allocation (/25), as well as necessary inter-building fiber connectivity (two each single mode fiber optic cable pairs) to achieve connectivity to the Internet Service Provider (ISP) when ISP colocation is not feasible.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smtClean="0"/>
              <a:t>Software</a:t>
            </a:r>
            <a:r>
              <a:rPr lang="en-US" dirty="0" smtClean="0"/>
              <a:t> (all Open Source and/or free): the OS virtualization platform (Xen, </a:t>
            </a:r>
            <a:r>
              <a:rPr lang="en-US" dirty="0" err="1" smtClean="0"/>
              <a:t>VirtualBox</a:t>
            </a:r>
            <a:r>
              <a:rPr lang="en-US" dirty="0" smtClean="0"/>
              <a:t> or </a:t>
            </a:r>
            <a:r>
              <a:rPr lang="en-US" dirty="0" err="1" smtClean="0"/>
              <a:t>Qemu</a:t>
            </a:r>
            <a:r>
              <a:rPr lang="en-US" dirty="0" smtClean="0"/>
              <a:t>), Linux host and guest OS (Fedora or CentOS), SDN controller (Beacon or Floodlight), performance testing (</a:t>
            </a:r>
            <a:r>
              <a:rPr lang="en-US" dirty="0" err="1" smtClean="0"/>
              <a:t>iPerf</a:t>
            </a:r>
            <a:r>
              <a:rPr lang="en-US" dirty="0" smtClean="0"/>
              <a:t> and the </a:t>
            </a:r>
            <a:r>
              <a:rPr lang="en-US" dirty="0" err="1" smtClean="0"/>
              <a:t>PSPerformance</a:t>
            </a:r>
            <a:r>
              <a:rPr lang="en-US" dirty="0" smtClean="0"/>
              <a:t> Toolkit), as well as monitoring (Cacti or Nagios).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0"/>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11</a:t>
            </a:fld>
            <a:endParaRPr lang="en-US"/>
          </a:p>
        </p:txBody>
      </p:sp>
    </p:spTree>
    <p:extLst>
      <p:ext uri="{BB962C8B-B14F-4D97-AF65-F5344CB8AC3E}">
        <p14:creationId xmlns:p14="http://schemas.microsoft.com/office/powerpoint/2010/main" val="121040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12</a:t>
            </a:fld>
            <a:endParaRPr lang="en-US"/>
          </a:p>
        </p:txBody>
      </p:sp>
    </p:spTree>
    <p:extLst>
      <p:ext uri="{BB962C8B-B14F-4D97-AF65-F5344CB8AC3E}">
        <p14:creationId xmlns:p14="http://schemas.microsoft.com/office/powerpoint/2010/main" val="2462302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a:t>
            </a:r>
            <a:r>
              <a:rPr lang="en-US" dirty="0" err="1" smtClean="0"/>
              <a:t>bitstream</a:t>
            </a:r>
            <a:r>
              <a:rPr lang="en-US" dirty="0" smtClean="0"/>
              <a:t> reliability is a major component in connectivity speed, that, was well as payload and overhead calculations will be captured as a triangulated measurement of signal delivery.</a:t>
            </a:r>
          </a:p>
          <a:p>
            <a:r>
              <a:rPr lang="en-US" dirty="0" smtClean="0"/>
              <a:t> Switch reliability, capacity, and availability metrics </a:t>
            </a:r>
          </a:p>
          <a:p>
            <a:r>
              <a:rPr lang="en-US" dirty="0" smtClean="0"/>
              <a:t>Increased bandwidth metrics Last mile metrics (dedicated optical pathways to the optical transport provider (</a:t>
            </a:r>
            <a:r>
              <a:rPr lang="en-US" dirty="0" err="1" smtClean="0"/>
              <a:t>OneNet</a:t>
            </a:r>
            <a:r>
              <a:rPr lang="en-US" dirty="0" smtClean="0"/>
              <a:t>), as well as to the local campus backbone) Server and switch hardware performance metrics </a:t>
            </a:r>
            <a:r>
              <a:rPr lang="en-US" dirty="0" err="1" smtClean="0"/>
              <a:t>Metrics</a:t>
            </a:r>
            <a:r>
              <a:rPr lang="en-US" dirty="0" smtClean="0"/>
              <a:t> related to software-defined networking (presumably a reduction in conflicts) Metrics related to specific research (presumably increase in storage capacity, processing, search time, etc., especially for weather prediction, high energy physics, weather radar and bioinformatics Any data on user satisfaction with hardware and software resources Info on statewide collaborations (research teams, IT teams) (presumably an increase in research collaboration) Policies developed due to OFFN</a:t>
            </a:r>
          </a:p>
          <a:p>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15</a:t>
            </a:fld>
            <a:endParaRPr lang="en-US"/>
          </a:p>
        </p:txBody>
      </p:sp>
    </p:spTree>
    <p:extLst>
      <p:ext uri="{BB962C8B-B14F-4D97-AF65-F5344CB8AC3E}">
        <p14:creationId xmlns:p14="http://schemas.microsoft.com/office/powerpoint/2010/main" val="3885853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scaling behavior of selected applications (list </a:t>
            </a:r>
            <a:r>
              <a:rPr lang="en-US" dirty="0" err="1" smtClean="0"/>
              <a:t>out:MathLab</a:t>
            </a:r>
            <a:r>
              <a:rPr lang="en-US" dirty="0" smtClean="0"/>
              <a:t>, etc.) were </a:t>
            </a:r>
          </a:p>
          <a:p>
            <a:r>
              <a:rPr lang="en-US" dirty="0" smtClean="0"/>
              <a:t>For sequential performance compare each unit (Schooner, Cowboy, Lucille, Buddy, Tandy, etc.) in terms of processor performance (use a graph in which the slope of the curve shows how the applications scale on different platforms). Private and public cloud (for some\all apps) and core usage to indicate linear scalable parallel performance. </a:t>
            </a:r>
          </a:p>
          <a:p>
            <a:r>
              <a:rPr lang="en-US" dirty="0" smtClean="0"/>
              <a:t>Improved scalability tested using application profiling, performance tools and </a:t>
            </a:r>
            <a:r>
              <a:rPr lang="en-US" dirty="0" err="1" smtClean="0"/>
              <a:t>microbenchmarking</a:t>
            </a:r>
            <a:r>
              <a:rPr lang="en-US" dirty="0" smtClean="0"/>
              <a:t> (such as CPU affinity settings on different types of </a:t>
            </a:r>
            <a:r>
              <a:rPr lang="en-US" dirty="0" err="1" smtClean="0"/>
              <a:t>enviroments</a:t>
            </a:r>
            <a:r>
              <a:rPr lang="en-US" dirty="0" smtClean="0"/>
              <a:t>) the platforms and found that network performance related to the 100G </a:t>
            </a:r>
            <a:r>
              <a:rPr lang="en-US" dirty="0" err="1" smtClean="0"/>
              <a:t>OneNet</a:t>
            </a:r>
            <a:r>
              <a:rPr lang="en-US" dirty="0" smtClean="0"/>
              <a:t> connection is a dominant factor (can we track fall-off-would tie to need for 100G Native drop on OU and OSU campuses.</a:t>
            </a:r>
          </a:p>
          <a:p>
            <a:r>
              <a:rPr lang="en-US" dirty="0" smtClean="0"/>
              <a:t>A representative, test case for benchmarking activity is an interacting Spring Storms simulation, a real-time high-resolution weather forecasting model produced by the Center of Analysis and Prediction of Storms at the University of Oklahoma. In this next-generation mesoscale numerical weather prediction system, two dynamical cores, a data assimilation system, and a software architecture facilitating parallel computation and system extensibility produce Storm-Scale Ensemble Forecasts (SSEF) for the full continental U.S. domain, assimilating radial velocity and reflectivity data and other available background, surface multi-level sounding and profiler data as well as radar data as observations into a cost function model (Du, Xue, Zhao, &amp; Min, 2012). Typical problem sizes are in the range of [60 raw </a:t>
            </a:r>
            <a:r>
              <a:rPr lang="en-US" dirty="0" err="1" smtClean="0"/>
              <a:t>timesteps</a:t>
            </a:r>
            <a:r>
              <a:rPr lang="en-US" dirty="0" smtClean="0"/>
              <a:t> on disk at a time, with allotments of 2 TB for the raw data and 2 TB for the metadata]. </a:t>
            </a:r>
          </a:p>
          <a:p>
            <a:r>
              <a:rPr lang="en-US" dirty="0" smtClean="0"/>
              <a:t>If any sites have any apps with poor performance: While all applications scale well on [Boomer, Schooner and Cowboy], some applications, especially [XX] fail to reach performance benchmarks with evidence [name] indicating [i/o (such as unrelated i/o like short </a:t>
            </a:r>
            <a:r>
              <a:rPr lang="en-US" dirty="0" err="1" smtClean="0"/>
              <a:t>ssh</a:t>
            </a:r>
            <a:r>
              <a:rPr lang="en-US" dirty="0" smtClean="0"/>
              <a:t> sessions checking on job progress), data transfer node </a:t>
            </a:r>
            <a:r>
              <a:rPr lang="en-US" dirty="0" err="1" smtClean="0"/>
              <a:t>underperformace</a:t>
            </a:r>
            <a:r>
              <a:rPr lang="en-US" dirty="0" smtClean="0"/>
              <a:t>]. Also need to explain any: platform performance up to [#] of cores and any issues with virtual instances\communication; variability in execution time across runs (by calculating the coefficient of variation for execution time across 5 executions. Shared resource performance, Network performance (are we using a ping-pong benchmark?) in order to find latencies and bandwidth  (with the implication on real-time intensive applications (reason could be network\device virtualization?). Idle time (including iterative apps) and error handling</a:t>
            </a:r>
          </a:p>
          <a:p>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16</a:t>
            </a:fld>
            <a:endParaRPr lang="en-US"/>
          </a:p>
        </p:txBody>
      </p:sp>
    </p:spTree>
    <p:extLst>
      <p:ext uri="{BB962C8B-B14F-4D97-AF65-F5344CB8AC3E}">
        <p14:creationId xmlns:p14="http://schemas.microsoft.com/office/powerpoint/2010/main" val="2628461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center-perhaps</a:t>
            </a:r>
            <a:r>
              <a:rPr lang="en-US" baseline="0" dirty="0" smtClean="0"/>
              <a:t> most popular. NOTE: no known study of Science DMZ implementations-so this is my analysis of the field-there may be other paradigms. </a:t>
            </a:r>
            <a:r>
              <a:rPr lang="en-US" dirty="0" smtClean="0"/>
              <a:t>Researchers with equipment already in a Data Center (either the Computer Building Data Center or the forthcoming Data Center on Tower Road) are encouraged to connect to the Penn State Research Network via the RN aggregation switches in those Data Centers at 10­Gb/s.</a:t>
            </a:r>
            <a:endParaRPr lang="en-US" dirty="0"/>
          </a:p>
        </p:txBody>
      </p:sp>
      <p:sp>
        <p:nvSpPr>
          <p:cNvPr id="4" name="Slide Number Placeholder 3"/>
          <p:cNvSpPr>
            <a:spLocks noGrp="1"/>
          </p:cNvSpPr>
          <p:nvPr>
            <p:ph type="sldNum" sz="quarter" idx="10"/>
          </p:nvPr>
        </p:nvSpPr>
        <p:spPr/>
        <p:txBody>
          <a:bodyPr/>
          <a:lstStyle/>
          <a:p>
            <a:fld id="{335D8F2D-2FC7-4610-8944-51723269EDFE}" type="slidenum">
              <a:rPr lang="en-US" smtClean="0"/>
              <a:t>17</a:t>
            </a:fld>
            <a:endParaRPr lang="en-US"/>
          </a:p>
        </p:txBody>
      </p:sp>
    </p:spTree>
    <p:extLst>
      <p:ext uri="{BB962C8B-B14F-4D97-AF65-F5344CB8AC3E}">
        <p14:creationId xmlns:p14="http://schemas.microsoft.com/office/powerpoint/2010/main" val="3215242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7C8C7F-803A-475E-B72F-6A977F764C0A}" type="datetimeFigureOut">
              <a:rPr lang="en-US" smtClean="0"/>
              <a:t>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1331614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C8C7F-803A-475E-B72F-6A977F764C0A}" type="datetimeFigureOut">
              <a:rPr lang="en-US" smtClean="0"/>
              <a:t>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1678822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C8C7F-803A-475E-B72F-6A977F764C0A}" type="datetimeFigureOut">
              <a:rPr lang="en-US" smtClean="0"/>
              <a:t>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1461966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C8C7F-803A-475E-B72F-6A977F764C0A}" type="datetimeFigureOut">
              <a:rPr lang="en-US" smtClean="0"/>
              <a:t>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688589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7C8C7F-803A-475E-B72F-6A977F764C0A}" type="datetimeFigureOut">
              <a:rPr lang="en-US" smtClean="0"/>
              <a:t>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2654416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7C8C7F-803A-475E-B72F-6A977F764C0A}" type="datetimeFigureOut">
              <a:rPr lang="en-US" smtClean="0"/>
              <a:t>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685758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7C8C7F-803A-475E-B72F-6A977F764C0A}" type="datetimeFigureOut">
              <a:rPr lang="en-US" smtClean="0"/>
              <a:t>2/1/17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435770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7C8C7F-803A-475E-B72F-6A977F764C0A}" type="datetimeFigureOut">
              <a:rPr lang="en-US" smtClean="0"/>
              <a:t>2/1/17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2999263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7C8C7F-803A-475E-B72F-6A977F764C0A}" type="datetimeFigureOut">
              <a:rPr lang="en-US" smtClean="0"/>
              <a:t>2/1/17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3658185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7C8C7F-803A-475E-B72F-6A977F764C0A}" type="datetimeFigureOut">
              <a:rPr lang="en-US" smtClean="0"/>
              <a:t>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1055774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7C8C7F-803A-475E-B72F-6A977F764C0A}" type="datetimeFigureOut">
              <a:rPr lang="en-US" smtClean="0"/>
              <a:t>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38EE3-D5B7-47AD-AFFF-689518C50834}" type="slidenum">
              <a:rPr lang="en-US" smtClean="0"/>
              <a:t>‹#›</a:t>
            </a:fld>
            <a:endParaRPr lang="en-US"/>
          </a:p>
        </p:txBody>
      </p:sp>
    </p:spTree>
    <p:extLst>
      <p:ext uri="{BB962C8B-B14F-4D97-AF65-F5344CB8AC3E}">
        <p14:creationId xmlns:p14="http://schemas.microsoft.com/office/powerpoint/2010/main" val="345924479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7C8C7F-803A-475E-B72F-6A977F764C0A}" type="datetimeFigureOut">
              <a:rPr lang="en-US" smtClean="0"/>
              <a:t>2/1/17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938EE3-D5B7-47AD-AFFF-689518C50834}" type="slidenum">
              <a:rPr lang="en-US" smtClean="0"/>
              <a:t>‹#›</a:t>
            </a:fld>
            <a:endParaRPr lang="en-US"/>
          </a:p>
        </p:txBody>
      </p:sp>
    </p:spTree>
    <p:extLst>
      <p:ext uri="{BB962C8B-B14F-4D97-AF65-F5344CB8AC3E}">
        <p14:creationId xmlns:p14="http://schemas.microsoft.com/office/powerpoint/2010/main" val="1903505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hyperlink" Target="http://ps.onenet.ne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groups.geni.net/geni/wiki/GeniRacks" TargetMode="Externa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gif"/><Relationship Id="rId6" Type="http://schemas.openxmlformats.org/officeDocument/2006/relationships/image" Target="../media/image18.pn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1" Type="http://schemas.openxmlformats.org/officeDocument/2006/relationships/hyperlink" Target="http://journals.ametsoc.org/doi/pdf/10.1175/2010WAF2222405.1" TargetMode="External"/><Relationship Id="rId12" Type="http://schemas.openxmlformats.org/officeDocument/2006/relationships/hyperlink" Target="http://dx.doi.org/10.17226/12888" TargetMode="External"/><Relationship Id="rId13" Type="http://schemas.openxmlformats.org/officeDocument/2006/relationships/hyperlink" Target="NULL" TargetMode="External"/><Relationship Id="rId14" Type="http://schemas.openxmlformats.org/officeDocument/2006/relationships/hyperlink" Target="http://geoagro.icarda.org/downloads/publications/papers/PALSAR_Landsat_RSE_2013.pdf" TargetMode="External"/><Relationship Id="rId15" Type="http://schemas.openxmlformats.org/officeDocument/2006/relationships/hyperlink" Target="http://www.eomf.ou.edu/media/docs/upload/RSE-2013-Savanna-CuiJin.pdf" TargetMode="External"/><Relationship Id="rId16" Type="http://schemas.openxmlformats.org/officeDocument/2006/relationships/hyperlink" Target="http://journals.plos.org/plospathogens/article?id=10.1371/journal.ppat.1001308" TargetMode="External"/><Relationship Id="rId17" Type="http://schemas.openxmlformats.org/officeDocument/2006/relationships/hyperlink" Target="http://ieeexplore.ieee.org/stamp/stamp.jsp?arnumber=4079539" TargetMode="External"/><Relationship Id="rId18" Type="http://schemas.openxmlformats.org/officeDocument/2006/relationships/hyperlink" Target="http://ieeexplore.ieee.org/stamp/stamp.jsp?arnumber=4407688" TargetMode="External"/><Relationship Id="rId1" Type="http://schemas.openxmlformats.org/officeDocument/2006/relationships/slideLayout" Target="../slideLayouts/slideLayout2.xml"/><Relationship Id="rId2" Type="http://schemas.openxmlformats.org/officeDocument/2006/relationships/hyperlink" Target="http://dx.doi.org/10.1145/2616498.2616542" TargetMode="External"/><Relationship Id="rId3" Type="http://schemas.openxmlformats.org/officeDocument/2006/relationships/hyperlink" Target="NULL" TargetMode="External"/><Relationship Id="rId4" Type="http://schemas.openxmlformats.org/officeDocument/2006/relationships/hyperlink" Target="https://www.perfsonar.net/deploy/deployment-use-cases/" TargetMode="External"/><Relationship Id="rId5" Type="http://schemas.openxmlformats.org/officeDocument/2006/relationships/hyperlink" Target="https://www.opennetworking.org/sdn-resources/sdn-definition" TargetMode="External"/><Relationship Id="rId6" Type="http://schemas.openxmlformats.org/officeDocument/2006/relationships/hyperlink" Target="http://www.es.net/science-engagement/case-studies/science-dmz-case-studies/" TargetMode="External"/><Relationship Id="rId7" Type="http://schemas.openxmlformats.org/officeDocument/2006/relationships/hyperlink" Target="http://archive.openflow.org/wp/learnmore/" TargetMode="External"/><Relationship Id="rId8" Type="http://schemas.openxmlformats.org/officeDocument/2006/relationships/hyperlink" Target="https://deepblue.lib.umich.edu/bitstream/handle/2027.42/98635/1742-6596_396_4_042038.pdf?sequence=1" TargetMode="External"/><Relationship Id="rId9" Type="http://schemas.openxmlformats.org/officeDocument/2006/relationships/hyperlink" Target="http://ams.confex.com/ams/94Annual/webprogram/Manuscript/Paper234762/Kong_26WAF22NWP-extendedAbstract.pdf" TargetMode="External"/><Relationship Id="rId10" Type="http://schemas.openxmlformats.org/officeDocument/2006/relationships/hyperlink" Target="http://journals.ametsoc.org/doi/abs/10.1175/BAMS-D-11-00040.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bcg@ou.edu" TargetMode="External"/><Relationship Id="rId4" Type="http://schemas.openxmlformats.org/officeDocument/2006/relationships/hyperlink" Target="mailto:zgray@ou.edu" TargetMode="External"/><Relationship Id="rId5" Type="http://schemas.openxmlformats.org/officeDocument/2006/relationships/hyperlink" Target="mailto:john-hale@utulsa.edu" TargetMode="External"/><Relationship Id="rId6" Type="http://schemas.openxmlformats.org/officeDocument/2006/relationships/hyperlink" Target="mailto:ehuebsch@ou.edu" TargetMode="External"/><Relationship Id="rId7" Type="http://schemas.openxmlformats.org/officeDocument/2006/relationships/hyperlink" Target="mailto:elemley@uco.edu" TargetMode="External"/><Relationship Id="rId1" Type="http://schemas.openxmlformats.org/officeDocument/2006/relationships/slideLayout" Target="../slideLayouts/slideLayout4.xml"/><Relationship Id="rId2" Type="http://schemas.openxmlformats.org/officeDocument/2006/relationships/hyperlink" Target="mailto:phineas@ou.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8.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OneOklahoma</a:t>
            </a:r>
            <a:r>
              <a:rPr lang="en-US" dirty="0" smtClean="0"/>
              <a:t> Friction Free Network (OFFN)</a:t>
            </a:r>
            <a:endParaRPr lang="en-US" dirty="0"/>
          </a:p>
        </p:txBody>
      </p:sp>
      <p:sp>
        <p:nvSpPr>
          <p:cNvPr id="3" name="Subtitle 2"/>
          <p:cNvSpPr>
            <a:spLocks noGrp="1"/>
          </p:cNvSpPr>
          <p:nvPr>
            <p:ph type="subTitle" idx="1"/>
          </p:nvPr>
        </p:nvSpPr>
        <p:spPr/>
        <p:txBody>
          <a:bodyPr>
            <a:normAutofit lnSpcReduction="10000"/>
          </a:bodyPr>
          <a:lstStyle/>
          <a:p>
            <a:r>
              <a:rPr lang="en-US" dirty="0" smtClean="0"/>
              <a:t>Dr</a:t>
            </a:r>
            <a:r>
              <a:rPr lang="en-US" dirty="0"/>
              <a:t>. Henry </a:t>
            </a:r>
            <a:r>
              <a:rPr lang="en-US" dirty="0" smtClean="0"/>
              <a:t>Neeman, Dr. Veronica McGowan, and Matt Younkins </a:t>
            </a:r>
            <a:r>
              <a:rPr lang="en-US" dirty="0"/>
              <a:t>University of </a:t>
            </a:r>
            <a:r>
              <a:rPr lang="en-US" dirty="0" smtClean="0"/>
              <a:t>Oklahoma</a:t>
            </a:r>
          </a:p>
          <a:p>
            <a:r>
              <a:rPr lang="en-US" dirty="0" smtClean="0"/>
              <a:t>Dr</a:t>
            </a:r>
            <a:r>
              <a:rPr lang="en-US" dirty="0"/>
              <a:t>. Dana Brunson, Oklahoma State </a:t>
            </a:r>
            <a:r>
              <a:rPr lang="en-US" dirty="0" smtClean="0"/>
              <a:t>University</a:t>
            </a:r>
          </a:p>
          <a:p>
            <a:r>
              <a:rPr lang="en-US" dirty="0" smtClean="0"/>
              <a:t>(complete list of members\contributors at presentation conclusion)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6473" y="193766"/>
            <a:ext cx="2857500" cy="1524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419" y="300446"/>
            <a:ext cx="3685032" cy="141732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14611"/>
          <a:stretch/>
        </p:blipFill>
        <p:spPr>
          <a:xfrm>
            <a:off x="5176478" y="5467957"/>
            <a:ext cx="2222222" cy="845757"/>
          </a:xfrm>
          <a:prstGeom prst="rect">
            <a:avLst/>
          </a:prstGeom>
        </p:spPr>
      </p:pic>
    </p:spTree>
    <p:extLst>
      <p:ext uri="{BB962C8B-B14F-4D97-AF65-F5344CB8AC3E}">
        <p14:creationId xmlns:p14="http://schemas.microsoft.com/office/powerpoint/2010/main" val="3799701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OFFN Goals</a:t>
            </a:r>
            <a:endParaRPr lang="en-US" dirty="0"/>
          </a:p>
        </p:txBody>
      </p:sp>
      <p:sp>
        <p:nvSpPr>
          <p:cNvPr id="3" name="Content Placeholder 2"/>
          <p:cNvSpPr>
            <a:spLocks noGrp="1"/>
          </p:cNvSpPr>
          <p:nvPr>
            <p:ph sz="half" idx="1"/>
          </p:nvPr>
        </p:nvSpPr>
        <p:spPr/>
        <p:txBody>
          <a:bodyPr>
            <a:normAutofit fontScale="62500" lnSpcReduction="20000"/>
          </a:bodyPr>
          <a:lstStyle/>
          <a:p>
            <a:pPr lvl="0"/>
            <a:r>
              <a:rPr lang="en-US" dirty="0"/>
              <a:t>Provide a proven, commercial off-the-shelf hardware platform backed with vendor support.</a:t>
            </a:r>
          </a:p>
          <a:p>
            <a:pPr lvl="0"/>
            <a:r>
              <a:rPr lang="en-US" dirty="0"/>
              <a:t>Realize the Science DMZ goals through the use of a truly independent network at each campus site. The network deployment will consist of dedicated optical pathways to the optical transport provider (</a:t>
            </a:r>
            <a:r>
              <a:rPr lang="en-US" dirty="0" err="1"/>
              <a:t>OneNet</a:t>
            </a:r>
            <a:r>
              <a:rPr lang="en-US" dirty="0"/>
              <a:t>), as well as to the local campus backbone where desired.</a:t>
            </a:r>
          </a:p>
          <a:p>
            <a:pPr lvl="0"/>
            <a:r>
              <a:rPr lang="en-US" dirty="0"/>
              <a:t>Deploy a fully virtualized infrastructure, to be used simultaneously by multiple research entities, presented to each entity as a dedicated “slice” of the overall resource.</a:t>
            </a:r>
          </a:p>
          <a:p>
            <a:pPr lvl="0"/>
            <a:r>
              <a:rPr lang="en-US" dirty="0"/>
              <a:t>Leverage federation to provide oversight and visibility into the operations of the virtualized platform.</a:t>
            </a:r>
          </a:p>
          <a:p>
            <a:pPr lvl="0"/>
            <a:r>
              <a:rPr lang="en-US" dirty="0"/>
              <a:t>Realize the full potential of OFFN through awareness, training, site-specific hand-off, and communities of support for OFFN adopters.</a:t>
            </a:r>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1461" y="1690688"/>
            <a:ext cx="5412863" cy="4168104"/>
          </a:xfrm>
          <a:prstGeom prst="rect">
            <a:avLst/>
          </a:prstGeom>
        </p:spPr>
      </p:pic>
    </p:spTree>
    <p:extLst>
      <p:ext uri="{BB962C8B-B14F-4D97-AF65-F5344CB8AC3E}">
        <p14:creationId xmlns:p14="http://schemas.microsoft.com/office/powerpoint/2010/main" val="1059964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OFFN implementation</a:t>
            </a:r>
            <a:endParaRPr lang="en-US" dirty="0"/>
          </a:p>
        </p:txBody>
      </p:sp>
      <p:sp>
        <p:nvSpPr>
          <p:cNvPr id="3" name="Content Placeholder 2"/>
          <p:cNvSpPr>
            <a:spLocks noGrp="1"/>
          </p:cNvSpPr>
          <p:nvPr>
            <p:ph sz="half" idx="1"/>
          </p:nvPr>
        </p:nvSpPr>
        <p:spPr>
          <a:xfrm>
            <a:off x="336177" y="1690688"/>
            <a:ext cx="5181600" cy="4351338"/>
          </a:xfrm>
        </p:spPr>
        <p:txBody>
          <a:bodyPr>
            <a:noAutofit/>
          </a:bodyPr>
          <a:lstStyle/>
          <a:p>
            <a:pPr marL="0" indent="0">
              <a:buNone/>
            </a:pPr>
            <a:r>
              <a:rPr lang="en-US" sz="2000" dirty="0"/>
              <a:t>Each of OFFN’s client site deployments will consist of the following resources, two of each component per institution for redundancy and </a:t>
            </a:r>
            <a:r>
              <a:rPr lang="en-US" sz="2000" dirty="0" smtClean="0"/>
              <a:t>failover:</a:t>
            </a:r>
            <a:endParaRPr lang="en-US" sz="2000" dirty="0"/>
          </a:p>
          <a:p>
            <a:pPr lvl="0"/>
            <a:r>
              <a:rPr lang="en-US" sz="2000" u="sng" dirty="0"/>
              <a:t>SDN switches</a:t>
            </a:r>
            <a:r>
              <a:rPr lang="en-US" sz="2000" dirty="0"/>
              <a:t> (Dell Force10 S4810, each 1U, 14.39 </a:t>
            </a:r>
            <a:r>
              <a:rPr lang="en-US" sz="2000" dirty="0" err="1"/>
              <a:t>lbs</a:t>
            </a:r>
            <a:r>
              <a:rPr lang="en-US" sz="2000" dirty="0"/>
              <a:t>, 1194 BTU/</a:t>
            </a:r>
            <a:r>
              <a:rPr lang="en-US" sz="2000" dirty="0" err="1"/>
              <a:t>hr</a:t>
            </a:r>
            <a:r>
              <a:rPr lang="en-US" sz="2000" dirty="0"/>
              <a:t>, 350 W) </a:t>
            </a:r>
            <a:endParaRPr lang="en-US" sz="2000" dirty="0" smtClean="0"/>
          </a:p>
          <a:p>
            <a:pPr lvl="0"/>
            <a:r>
              <a:rPr lang="en-US" sz="2000" u="sng" dirty="0" smtClean="0"/>
              <a:t>Platform </a:t>
            </a:r>
            <a:r>
              <a:rPr lang="en-US" sz="2000" u="sng" dirty="0"/>
              <a:t>support switches</a:t>
            </a:r>
            <a:r>
              <a:rPr lang="en-US" sz="2000" dirty="0"/>
              <a:t> (Dell </a:t>
            </a:r>
            <a:r>
              <a:rPr lang="en-US" sz="2000" dirty="0" err="1"/>
              <a:t>PowerConnect</a:t>
            </a:r>
            <a:r>
              <a:rPr lang="en-US" sz="2000" dirty="0"/>
              <a:t> 7024, each 1U, 14 </a:t>
            </a:r>
            <a:r>
              <a:rPr lang="en-US" sz="2000" dirty="0" err="1"/>
              <a:t>lb</a:t>
            </a:r>
            <a:r>
              <a:rPr lang="en-US" sz="2000" dirty="0"/>
              <a:t>, 300.5 BTU/</a:t>
            </a:r>
            <a:r>
              <a:rPr lang="en-US" sz="2000" dirty="0" err="1"/>
              <a:t>hr</a:t>
            </a:r>
            <a:r>
              <a:rPr lang="en-US" sz="2000" dirty="0"/>
              <a:t>, 88 W) </a:t>
            </a:r>
            <a:endParaRPr lang="en-US" sz="2000" dirty="0" smtClean="0"/>
          </a:p>
          <a:p>
            <a:pPr lvl="0"/>
            <a:r>
              <a:rPr lang="en-US" sz="2000" u="sng" dirty="0" smtClean="0"/>
              <a:t>Servers</a:t>
            </a:r>
            <a:r>
              <a:rPr lang="en-US" sz="2000" dirty="0" smtClean="0"/>
              <a:t> </a:t>
            </a:r>
            <a:r>
              <a:rPr lang="en-US" sz="2000" dirty="0"/>
              <a:t>(Dell PowerEdge R720xd, each 2U, 64.9 </a:t>
            </a:r>
            <a:r>
              <a:rPr lang="en-US" sz="2000" dirty="0" err="1"/>
              <a:t>lbs</a:t>
            </a:r>
            <a:r>
              <a:rPr lang="en-US" sz="2000" dirty="0"/>
              <a:t> for 2.5” drives, 4100 BTU/</a:t>
            </a:r>
            <a:r>
              <a:rPr lang="en-US" sz="2000" dirty="0" err="1"/>
              <a:t>hr</a:t>
            </a:r>
            <a:r>
              <a:rPr lang="en-US" sz="2000" dirty="0"/>
              <a:t>, 485 W</a:t>
            </a:r>
            <a:r>
              <a:rPr lang="en-US" sz="2000" dirty="0" smtClean="0"/>
              <a:t>)</a:t>
            </a:r>
          </a:p>
          <a:p>
            <a:pPr marL="0" indent="0">
              <a:buNone/>
            </a:pPr>
            <a:r>
              <a:rPr lang="en-US" sz="2000" dirty="0" smtClean="0"/>
              <a:t>Total </a:t>
            </a:r>
            <a:r>
              <a:rPr lang="en-US" sz="2000" dirty="0"/>
              <a:t>physical requirements per institution are 8U rack space, 187 </a:t>
            </a:r>
            <a:r>
              <a:rPr lang="en-US" sz="2000" dirty="0" err="1"/>
              <a:t>lbs</a:t>
            </a:r>
            <a:r>
              <a:rPr lang="en-US" sz="2000" dirty="0"/>
              <a:t>, 11,189 BTUs/</a:t>
            </a:r>
            <a:r>
              <a:rPr lang="en-US" sz="2000" dirty="0" err="1"/>
              <a:t>hr</a:t>
            </a:r>
            <a:r>
              <a:rPr lang="en-US" sz="2000" dirty="0"/>
              <a:t> and 1846 W of power</a:t>
            </a:r>
            <a:r>
              <a:rPr lang="en-US" sz="2000" dirty="0" smtClean="0"/>
              <a:t>.</a:t>
            </a:r>
            <a:endParaRPr lang="en-US" sz="2000" dirty="0"/>
          </a:p>
        </p:txBody>
      </p:sp>
      <p:sp>
        <p:nvSpPr>
          <p:cNvPr id="4" name="Content Placeholder 3"/>
          <p:cNvSpPr>
            <a:spLocks noGrp="1"/>
          </p:cNvSpPr>
          <p:nvPr>
            <p:ph sz="half" idx="2"/>
          </p:nvPr>
        </p:nvSpPr>
        <p:spPr/>
        <p:txBody>
          <a:bodyPr>
            <a:normAutofit fontScale="70000" lnSpcReduction="20000"/>
          </a:bodyPr>
          <a:lstStyle/>
          <a:p>
            <a:pPr marL="0" indent="0">
              <a:buNone/>
            </a:pPr>
            <a:r>
              <a:rPr lang="en-US" dirty="0"/>
              <a:t>Collectively, these institutional assets provide a hybridized foundation both for production data and for multiple instances of SDN with associated </a:t>
            </a:r>
            <a:r>
              <a:rPr lang="en-US" dirty="0" err="1"/>
              <a:t>OpenFlow</a:t>
            </a:r>
            <a:r>
              <a:rPr lang="en-US" dirty="0"/>
              <a:t> control, allowing OFFN to be both flexible for rapid deployment needs and stable for always-on requirements</a:t>
            </a:r>
            <a:r>
              <a:rPr lang="en-US" dirty="0" smtClean="0"/>
              <a:t>.</a:t>
            </a:r>
            <a:endParaRPr lang="en-US" u="sng" dirty="0" smtClean="0"/>
          </a:p>
          <a:p>
            <a:pPr lvl="0"/>
            <a:r>
              <a:rPr lang="en-US" u="sng" dirty="0" smtClean="0"/>
              <a:t>Software</a:t>
            </a:r>
            <a:r>
              <a:rPr lang="en-US" dirty="0" smtClean="0"/>
              <a:t> </a:t>
            </a:r>
            <a:r>
              <a:rPr lang="en-US" dirty="0"/>
              <a:t>(all Open Source and/or free): the OS virtualization </a:t>
            </a:r>
            <a:r>
              <a:rPr lang="en-US" dirty="0" smtClean="0"/>
              <a:t>platform, </a:t>
            </a:r>
            <a:r>
              <a:rPr lang="en-US" dirty="0"/>
              <a:t>Linux host and guest </a:t>
            </a:r>
            <a:r>
              <a:rPr lang="en-US" dirty="0" smtClean="0"/>
              <a:t>OS, </a:t>
            </a:r>
            <a:r>
              <a:rPr lang="en-US" dirty="0"/>
              <a:t>SDN </a:t>
            </a:r>
            <a:r>
              <a:rPr lang="en-US" dirty="0" smtClean="0"/>
              <a:t>controller, </a:t>
            </a:r>
            <a:r>
              <a:rPr lang="en-US" dirty="0"/>
              <a:t>performance </a:t>
            </a:r>
            <a:r>
              <a:rPr lang="en-US" dirty="0" smtClean="0"/>
              <a:t>testing, </a:t>
            </a:r>
            <a:r>
              <a:rPr lang="en-US" dirty="0"/>
              <a:t>as well as </a:t>
            </a:r>
            <a:r>
              <a:rPr lang="en-US" dirty="0" smtClean="0"/>
              <a:t>monitoring. </a:t>
            </a:r>
            <a:endParaRPr lang="en-US" dirty="0"/>
          </a:p>
          <a:p>
            <a:r>
              <a:rPr lang="en-US" dirty="0" smtClean="0"/>
              <a:t>As </a:t>
            </a:r>
            <a:r>
              <a:rPr lang="en-US" dirty="0"/>
              <a:t>part of the toolset for statistics gathering, performance monitoring, and health checking, </a:t>
            </a:r>
            <a:r>
              <a:rPr lang="en-US" dirty="0" err="1"/>
              <a:t>perfSonar</a:t>
            </a:r>
            <a:r>
              <a:rPr lang="en-US" dirty="0"/>
              <a:t> is provided via physical devices at each site, already deployed by </a:t>
            </a:r>
            <a:r>
              <a:rPr lang="en-US" dirty="0" err="1"/>
              <a:t>OneNet</a:t>
            </a:r>
            <a:r>
              <a:rPr lang="en-US" dirty="0"/>
              <a:t> (</a:t>
            </a:r>
            <a:r>
              <a:rPr lang="en-US" u="sng" dirty="0">
                <a:hlinkClick r:id="rId3"/>
              </a:rPr>
              <a:t>ps.onenet.net</a:t>
            </a:r>
            <a:r>
              <a:rPr lang="en-US" dirty="0"/>
              <a:t>), connecting to other </a:t>
            </a:r>
            <a:r>
              <a:rPr lang="en-US" dirty="0" err="1"/>
              <a:t>perfSonar</a:t>
            </a:r>
            <a:r>
              <a:rPr lang="en-US" dirty="0"/>
              <a:t> instances at all OFFN sites, to provide a true end-to-end analysis of network performance.</a:t>
            </a:r>
          </a:p>
          <a:p>
            <a:endParaRPr lang="en-US" dirty="0"/>
          </a:p>
        </p:txBody>
      </p:sp>
    </p:spTree>
    <p:extLst>
      <p:ext uri="{BB962C8B-B14F-4D97-AF65-F5344CB8AC3E}">
        <p14:creationId xmlns:p14="http://schemas.microsoft.com/office/powerpoint/2010/main" val="254450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161" y="95793"/>
            <a:ext cx="5118463" cy="1325563"/>
          </a:xfrm>
        </p:spPr>
        <p:txBody>
          <a:bodyPr>
            <a:normAutofit fontScale="90000"/>
          </a:bodyPr>
          <a:lstStyle/>
          <a:p>
            <a:r>
              <a:rPr lang="en-US" sz="4000" dirty="0" smtClean="0"/>
              <a:t>Example site implementation-Langston University</a:t>
            </a:r>
            <a:endParaRPr lang="en-US" sz="4000" dirty="0"/>
          </a:p>
        </p:txBody>
      </p:sp>
      <p:sp>
        <p:nvSpPr>
          <p:cNvPr id="5" name="Footer Placeholder 4"/>
          <p:cNvSpPr>
            <a:spLocks noGrp="1"/>
          </p:cNvSpPr>
          <p:nvPr>
            <p:ph type="ftr" sz="quarter" idx="11"/>
          </p:nvPr>
        </p:nvSpPr>
        <p:spPr>
          <a:xfrm>
            <a:off x="2941320" y="6426571"/>
            <a:ext cx="4114800" cy="365125"/>
          </a:xfrm>
        </p:spPr>
        <p:txBody>
          <a:bodyPr/>
          <a:lstStyle/>
          <a:p>
            <a:r>
              <a:rPr lang="en-US" dirty="0" smtClean="0"/>
              <a:t>drawing by Matt Younkins</a:t>
            </a:r>
            <a:endParaRPr lang="en-US" dirty="0"/>
          </a:p>
        </p:txBody>
      </p:sp>
      <p:sp>
        <p:nvSpPr>
          <p:cNvPr id="8" name="Content Placeholder 7"/>
          <p:cNvSpPr>
            <a:spLocks noGrp="1"/>
          </p:cNvSpPr>
          <p:nvPr>
            <p:ph idx="1"/>
          </p:nvPr>
        </p:nvSpPr>
        <p:spPr/>
        <p:txBody>
          <a:bodyPr>
            <a:normAutofit fontScale="55000" lnSpcReduction="20000"/>
          </a:bodyPr>
          <a:lstStyle/>
          <a:p>
            <a:pPr marL="0" indent="0">
              <a:buNone/>
            </a:pPr>
            <a:r>
              <a:rPr lang="en-US" dirty="0" smtClean="0"/>
              <a:t>Additional Equipment needs:</a:t>
            </a:r>
          </a:p>
          <a:p>
            <a:pPr marL="0" indent="0">
              <a:buNone/>
            </a:pPr>
            <a:r>
              <a:rPr lang="en-US" dirty="0"/>
              <a:t>	-4ea 3m jumpers SC to LC (Single mode)</a:t>
            </a:r>
          </a:p>
          <a:p>
            <a:pPr marL="0" indent="0">
              <a:buNone/>
            </a:pPr>
            <a:r>
              <a:rPr lang="en-US" dirty="0"/>
              <a:t>	-2ea Single Mode SR Optics for S4810</a:t>
            </a:r>
          </a:p>
          <a:p>
            <a:pPr marL="0" indent="0">
              <a:buNone/>
            </a:pPr>
            <a:r>
              <a:rPr lang="en-US" dirty="0"/>
              <a:t>	-4ea Multi Mode SR Optics for S4810</a:t>
            </a:r>
          </a:p>
          <a:p>
            <a:pPr marL="0" indent="0">
              <a:buNone/>
            </a:pPr>
            <a:r>
              <a:rPr lang="en-US" dirty="0"/>
              <a:t>	-2ea 4 port 10Gb Cards for Enterasys K6</a:t>
            </a:r>
          </a:p>
          <a:p>
            <a:pPr marL="0" indent="0">
              <a:buNone/>
            </a:pPr>
            <a:r>
              <a:rPr lang="en-US" dirty="0"/>
              <a:t>	-8ea 3m Multi Mode SR Optics for Enterasys K6</a:t>
            </a:r>
          </a:p>
          <a:p>
            <a:pPr marL="0" indent="0">
              <a:buNone/>
            </a:pPr>
            <a:r>
              <a:rPr lang="en-US" dirty="0"/>
              <a:t>	-8ea 1m </a:t>
            </a:r>
            <a:r>
              <a:rPr lang="en-US" dirty="0" err="1"/>
              <a:t>TwinAx</a:t>
            </a:r>
            <a:r>
              <a:rPr lang="en-US" dirty="0"/>
              <a:t> cables</a:t>
            </a:r>
          </a:p>
          <a:p>
            <a:pPr marL="0" indent="0">
              <a:buNone/>
            </a:pPr>
            <a:r>
              <a:rPr lang="en-US" dirty="0"/>
              <a:t>	-2ea C13 power cable for 7024</a:t>
            </a:r>
          </a:p>
          <a:p>
            <a:pPr marL="0" indent="0">
              <a:buNone/>
            </a:pPr>
            <a:r>
              <a:rPr lang="en-US" dirty="0"/>
              <a:t>	-2ea R720 power cables (standard plug) </a:t>
            </a:r>
          </a:p>
          <a:p>
            <a:pPr marL="0" indent="0">
              <a:buNone/>
            </a:pPr>
            <a:r>
              <a:rPr lang="en-US" dirty="0"/>
              <a:t>	-2ea 7024 power cables (standard plug) </a:t>
            </a:r>
          </a:p>
          <a:p>
            <a:pPr marL="0" indent="0">
              <a:buNone/>
            </a:pPr>
            <a:r>
              <a:rPr lang="en-US" dirty="0"/>
              <a:t>	-10ea 3M Cat6 network cables</a:t>
            </a:r>
          </a:p>
          <a:p>
            <a:pPr marL="0" indent="0">
              <a:buNone/>
            </a:pPr>
            <a:r>
              <a:rPr lang="en-US" dirty="0"/>
              <a:t>	-2ea Single Mode SR Optics for </a:t>
            </a:r>
            <a:r>
              <a:rPr lang="en-US" dirty="0" err="1"/>
              <a:t>OneNet</a:t>
            </a:r>
            <a:r>
              <a:rPr lang="en-US" dirty="0"/>
              <a:t> equipment</a:t>
            </a:r>
          </a:p>
          <a:p>
            <a:pPr marL="0" indent="0">
              <a:buNone/>
            </a:pPr>
            <a:r>
              <a:rPr lang="en-US" dirty="0"/>
              <a:t>	-Copper ports for OFFN Management Network</a:t>
            </a:r>
          </a:p>
          <a:p>
            <a:pPr marL="0" indent="0">
              <a:buNone/>
            </a:pPr>
            <a:r>
              <a:rPr lang="en-US" dirty="0"/>
              <a:t>	-Copper Ethernet ports for OFFN Management Network</a:t>
            </a:r>
          </a:p>
          <a:p>
            <a:pPr marL="0" indent="0">
              <a:buNone/>
            </a:pPr>
            <a:r>
              <a:rPr lang="en-US" dirty="0"/>
              <a:t>	-Interconnecting Fiber</a:t>
            </a:r>
          </a:p>
          <a:p>
            <a:pPr marL="0" indent="0">
              <a:buNone/>
            </a:pPr>
            <a:endParaRPr lang="en-US" dirty="0"/>
          </a:p>
        </p:txBody>
      </p:sp>
      <p:pic>
        <p:nvPicPr>
          <p:cNvPr id="9" name="Picture 8"/>
          <p:cNvPicPr>
            <a:picLocks noChangeAspect="1"/>
          </p:cNvPicPr>
          <p:nvPr/>
        </p:nvPicPr>
        <p:blipFill rotWithShape="1">
          <a:blip r:embed="rId3"/>
          <a:srcRect l="15493" t="11748" r="66667" b="14898"/>
          <a:stretch/>
        </p:blipFill>
        <p:spPr>
          <a:xfrm>
            <a:off x="6078584" y="95793"/>
            <a:ext cx="5790016" cy="6695903"/>
          </a:xfrm>
          <a:prstGeom prst="rect">
            <a:avLst/>
          </a:prstGeom>
        </p:spPr>
      </p:pic>
    </p:spTree>
    <p:extLst>
      <p:ext uri="{BB962C8B-B14F-4D97-AF65-F5344CB8AC3E}">
        <p14:creationId xmlns:p14="http://schemas.microsoft.com/office/powerpoint/2010/main" val="3730059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GENI implementation –OSU site</a:t>
            </a:r>
            <a:endParaRPr lang="en-US" dirty="0"/>
          </a:p>
        </p:txBody>
      </p:sp>
      <p:sp>
        <p:nvSpPr>
          <p:cNvPr id="3" name="Content Placeholder 2"/>
          <p:cNvSpPr>
            <a:spLocks noGrp="1"/>
          </p:cNvSpPr>
          <p:nvPr>
            <p:ph sz="half" idx="1"/>
          </p:nvPr>
        </p:nvSpPr>
        <p:spPr>
          <a:xfrm>
            <a:off x="472440" y="1825625"/>
            <a:ext cx="5181600" cy="4351338"/>
          </a:xfrm>
        </p:spPr>
        <p:txBody>
          <a:bodyPr>
            <a:normAutofit lnSpcReduction="10000"/>
          </a:bodyPr>
          <a:lstStyle/>
          <a:p>
            <a:r>
              <a:rPr lang="en-US" dirty="0"/>
              <a:t>GENI racks are being implemented to meet the goals specified by </a:t>
            </a:r>
            <a:r>
              <a:rPr lang="en-US" dirty="0" smtClean="0"/>
              <a:t>rack requirements developed by GENI [7] which include requirements for: software, integration, monitoring, production aggregate, local aggregate owner, and experimenter. </a:t>
            </a:r>
          </a:p>
          <a:p>
            <a:pPr marL="0" indent="0">
              <a:buNone/>
            </a:pPr>
            <a:r>
              <a:rPr lang="en-US" dirty="0">
                <a:hlinkClick r:id="rId2"/>
              </a:rPr>
              <a:t>http://groups.geni.net/geni/wiki/GeniRacks</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956381" y="1825625"/>
            <a:ext cx="6033067" cy="3869781"/>
          </a:xfrm>
        </p:spPr>
      </p:pic>
      <p:sp>
        <p:nvSpPr>
          <p:cNvPr id="6" name="TextBox 5"/>
          <p:cNvSpPr txBox="1"/>
          <p:nvPr/>
        </p:nvSpPr>
        <p:spPr>
          <a:xfrm>
            <a:off x="6249489" y="5992297"/>
            <a:ext cx="5591082" cy="369332"/>
          </a:xfrm>
          <a:prstGeom prst="rect">
            <a:avLst/>
          </a:prstGeom>
          <a:noFill/>
        </p:spPr>
        <p:txBody>
          <a:bodyPr wrap="none" rtlCol="0">
            <a:spAutoFit/>
          </a:bodyPr>
          <a:lstStyle/>
          <a:p>
            <a:r>
              <a:rPr lang="en-US" dirty="0" smtClean="0"/>
              <a:t>Matt will send citation or use correct Rack </a:t>
            </a:r>
            <a:r>
              <a:rPr lang="en-US" dirty="0" err="1" smtClean="0"/>
              <a:t>Config</a:t>
            </a:r>
            <a:r>
              <a:rPr lang="en-US" dirty="0" smtClean="0"/>
              <a:t> diagram</a:t>
            </a:r>
            <a:endParaRPr lang="en-US" dirty="0"/>
          </a:p>
        </p:txBody>
      </p:sp>
    </p:spTree>
    <p:extLst>
      <p:ext uri="{BB962C8B-B14F-4D97-AF65-F5344CB8AC3E}">
        <p14:creationId xmlns:p14="http://schemas.microsoft.com/office/powerpoint/2010/main" val="2824139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checklist for deploying an </a:t>
            </a:r>
            <a:r>
              <a:rPr lang="en-US" dirty="0" err="1" smtClean="0"/>
              <a:t>OpenGENI</a:t>
            </a:r>
            <a:r>
              <a:rPr lang="en-US" dirty="0" smtClean="0"/>
              <a:t> site?</a:t>
            </a:r>
            <a:endParaRPr lang="en-US" dirty="0"/>
          </a:p>
        </p:txBody>
      </p:sp>
      <p:sp>
        <p:nvSpPr>
          <p:cNvPr id="3" name="Content Placeholder 2"/>
          <p:cNvSpPr>
            <a:spLocks noGrp="1"/>
          </p:cNvSpPr>
          <p:nvPr>
            <p:ph sz="half" idx="1"/>
          </p:nvPr>
        </p:nvSpPr>
        <p:spPr/>
        <p:txBody>
          <a:bodyPr>
            <a:normAutofit fontScale="25000" lnSpcReduction="20000"/>
          </a:bodyPr>
          <a:lstStyle/>
          <a:p>
            <a:r>
              <a:rPr lang="en-US" dirty="0" smtClean="0"/>
              <a:t>Does the connection </a:t>
            </a:r>
            <a:r>
              <a:rPr lang="en-US" dirty="0"/>
              <a:t>between </a:t>
            </a:r>
            <a:r>
              <a:rPr lang="en-US" dirty="0" err="1"/>
              <a:t>OpenFlow</a:t>
            </a:r>
            <a:r>
              <a:rPr lang="en-US" dirty="0"/>
              <a:t> switches </a:t>
            </a:r>
            <a:r>
              <a:rPr lang="en-US" dirty="0" smtClean="0"/>
              <a:t>appear as a layer </a:t>
            </a:r>
            <a:r>
              <a:rPr lang="en-US" dirty="0"/>
              <a:t>1 </a:t>
            </a:r>
            <a:r>
              <a:rPr lang="en-US" dirty="0" smtClean="0"/>
              <a:t>connection?</a:t>
            </a:r>
          </a:p>
          <a:p>
            <a:pPr lvl="1"/>
            <a:r>
              <a:rPr lang="en-US" dirty="0" smtClean="0"/>
              <a:t>using </a:t>
            </a:r>
            <a:r>
              <a:rPr lang="en-US" dirty="0"/>
              <a:t>dedicated fiber, existing pseudo-wire technologies, OF switches to pass traffic, or applying special configurations to traditional layer 2 VLANs such as disabling mac learning and STP. </a:t>
            </a:r>
          </a:p>
          <a:p>
            <a:r>
              <a:rPr lang="en-US" dirty="0" smtClean="0"/>
              <a:t>Additional </a:t>
            </a:r>
            <a:r>
              <a:rPr lang="en-US" dirty="0"/>
              <a:t>hardware </a:t>
            </a:r>
            <a:r>
              <a:rPr lang="en-US" dirty="0" smtClean="0"/>
              <a:t>for preparing OSU’s </a:t>
            </a:r>
            <a:r>
              <a:rPr lang="en-US" dirty="0"/>
              <a:t>network environment for hosting a GENI rack? </a:t>
            </a:r>
          </a:p>
          <a:p>
            <a:r>
              <a:rPr lang="en-US" dirty="0" smtClean="0"/>
              <a:t>Identification of transceiver connecting the GENI rack to the </a:t>
            </a:r>
            <a:r>
              <a:rPr lang="en-US" dirty="0"/>
              <a:t>10Gb uplink </a:t>
            </a:r>
            <a:r>
              <a:rPr lang="en-US" dirty="0" smtClean="0"/>
              <a:t>connection? </a:t>
            </a:r>
            <a:endParaRPr lang="en-US" dirty="0"/>
          </a:p>
          <a:p>
            <a:r>
              <a:rPr lang="en-US" dirty="0" smtClean="0"/>
              <a:t>Post-Purchase **Important: If the following information is not or cannot be provided prior to the rack being sent to your site, you will receive the hardware with only a bare OS installed on all servers and the switch un-configured. In order to have your rack delivered as a ready to be deployed product, you MUST provide the following: </a:t>
            </a:r>
          </a:p>
          <a:p>
            <a:r>
              <a:rPr lang="en-US" dirty="0" smtClean="0"/>
              <a:t>Identification of Hostname, GENI identifier, and external plane VLAN number</a:t>
            </a:r>
          </a:p>
          <a:p>
            <a:r>
              <a:rPr lang="en-US" dirty="0" smtClean="0"/>
              <a:t>How </a:t>
            </a:r>
            <a:r>
              <a:rPr lang="en-US" dirty="0"/>
              <a:t>do we check conflicts?</a:t>
            </a:r>
            <a:br>
              <a:rPr lang="en-US" dirty="0"/>
            </a:br>
            <a:endParaRPr lang="en-US" dirty="0"/>
          </a:p>
          <a:p>
            <a:r>
              <a:rPr lang="en-US" dirty="0" smtClean="0"/>
              <a:t>DNS </a:t>
            </a:r>
            <a:r>
              <a:rPr lang="en-US" dirty="0"/>
              <a:t>server </a:t>
            </a:r>
          </a:p>
          <a:p>
            <a:r>
              <a:rPr lang="en-US" dirty="0"/>
              <a:t>GRAM software Range and subnet of public IP addresses for virtual machines: </a:t>
            </a:r>
          </a:p>
          <a:p>
            <a:r>
              <a:rPr lang="en-US" dirty="0"/>
              <a:t>Define a range of contiguous IP addresses to be assigned to the Virtual Machines. </a:t>
            </a:r>
          </a:p>
          <a:p>
            <a:r>
              <a:rPr lang="en-US" dirty="0" smtClean="0"/>
              <a:t>External </a:t>
            </a:r>
            <a:r>
              <a:rPr lang="en-US" dirty="0"/>
              <a:t>network configuration on control nodes and compute nodes</a:t>
            </a:r>
            <a:br>
              <a:rPr lang="en-US" dirty="0"/>
            </a:br>
            <a:endParaRPr lang="en-US" dirty="0"/>
          </a:p>
          <a:p>
            <a:r>
              <a:rPr lang="en-US" dirty="0"/>
              <a:t>Assign the following for the control node attached to the system. (DHCP is not recommended as a change in IP address can disrupt the software utilized by GENI)</a:t>
            </a:r>
            <a:br>
              <a:rPr lang="en-US" dirty="0"/>
            </a:br>
            <a:endParaRPr lang="en-US" dirty="0"/>
          </a:p>
          <a:p>
            <a:r>
              <a:rPr lang="en-US" dirty="0"/>
              <a:t>Static IP address: </a:t>
            </a:r>
          </a:p>
          <a:p>
            <a:r>
              <a:rPr lang="en-US" dirty="0"/>
              <a:t>Subnet: </a:t>
            </a:r>
          </a:p>
          <a:p>
            <a:r>
              <a:rPr lang="en-US" dirty="0"/>
              <a:t>Gateway: </a:t>
            </a:r>
          </a:p>
          <a:p>
            <a:r>
              <a:rPr lang="en-US" dirty="0"/>
              <a:t>DNS Server: </a:t>
            </a:r>
          </a:p>
          <a:p>
            <a:r>
              <a:rPr lang="en-US" dirty="0"/>
              <a:t>Will the following ports be allowed through your campus/network firewall, to the entire rack subnet: </a:t>
            </a:r>
          </a:p>
          <a:p>
            <a:r>
              <a:rPr lang="en-US" dirty="0"/>
              <a:t>22 - SSH </a:t>
            </a:r>
          </a:p>
          <a:p>
            <a:r>
              <a:rPr lang="en-US" dirty="0"/>
              <a:t>25 - SMTP (outbound connections only, from control node) </a:t>
            </a:r>
          </a:p>
          <a:p>
            <a:r>
              <a:rPr lang="en-US" dirty="0"/>
              <a:t>80 - HTTP (must also allow outbound connections from control node) </a:t>
            </a:r>
          </a:p>
          <a:p>
            <a:r>
              <a:rPr lang="en-US" dirty="0"/>
              <a:t>443 - HTTPS (must also allow outbound connections from control node) </a:t>
            </a:r>
          </a:p>
          <a:p>
            <a:r>
              <a:rPr lang="en-US" dirty="0"/>
              <a:t>843 - Flash Policy Server </a:t>
            </a:r>
          </a:p>
          <a:p>
            <a:r>
              <a:rPr lang="en-US" dirty="0"/>
              <a:t>3000-3300 - SSH access for experimenter resources </a:t>
            </a:r>
          </a:p>
          <a:p>
            <a:r>
              <a:rPr lang="en-US" dirty="0"/>
              <a:t>5001 - GRAM AM API V3 </a:t>
            </a:r>
          </a:p>
          <a:p>
            <a:r>
              <a:rPr lang="en-US" dirty="0"/>
              <a:t>5002 - GRAM AM API V2 </a:t>
            </a:r>
          </a:p>
          <a:p>
            <a:r>
              <a:rPr lang="en-US" dirty="0"/>
              <a:t>9000 - VMOC Controller </a:t>
            </a:r>
          </a:p>
          <a:p>
            <a:r>
              <a:rPr lang="en-US" dirty="0"/>
              <a:t>30000-65535 - General application traffic such as connections to </a:t>
            </a:r>
            <a:r>
              <a:rPr lang="en-US" dirty="0" err="1"/>
              <a:t>OpenFlow</a:t>
            </a:r>
            <a:r>
              <a:rPr lang="en-US" dirty="0"/>
              <a:t> controllers. </a:t>
            </a:r>
          </a:p>
          <a:p>
            <a:r>
              <a:rPr lang="en-US" dirty="0"/>
              <a:t>ICMP - ping </a:t>
            </a:r>
          </a:p>
          <a:p>
            <a:r>
              <a:rPr lang="en-US" dirty="0" err="1"/>
              <a:t>iDRAC</a:t>
            </a:r>
            <a:r>
              <a:rPr lang="en-US" dirty="0"/>
              <a:t> network configuration Static IP address Subnet </a:t>
            </a:r>
          </a:p>
          <a:p>
            <a:r>
              <a:rPr lang="en-US" dirty="0"/>
              <a:t>Gateway </a:t>
            </a:r>
          </a:p>
          <a:p>
            <a:r>
              <a:rPr lang="en-US" dirty="0"/>
              <a:t>Force10 switch network configuration Assign the following: </a:t>
            </a:r>
          </a:p>
          <a:p>
            <a:r>
              <a:rPr lang="en-US" dirty="0"/>
              <a:t>Static IP address </a:t>
            </a:r>
          </a:p>
          <a:p>
            <a:r>
              <a:rPr lang="en-US" dirty="0"/>
              <a:t>Subnet </a:t>
            </a:r>
          </a:p>
          <a:p>
            <a:r>
              <a:rPr lang="en-US" dirty="0"/>
              <a:t>Gateway </a:t>
            </a:r>
          </a:p>
          <a:p>
            <a:r>
              <a:rPr lang="en-US" dirty="0"/>
              <a:t>PT7048 switch network configuration Assign the following: </a:t>
            </a:r>
          </a:p>
          <a:p>
            <a:r>
              <a:rPr lang="en-US" dirty="0"/>
              <a:t>Static IP address </a:t>
            </a:r>
          </a:p>
          <a:p>
            <a:r>
              <a:rPr lang="en-US" dirty="0"/>
              <a:t>Subnet </a:t>
            </a:r>
          </a:p>
          <a:p>
            <a:r>
              <a:rPr lang="en-US" dirty="0"/>
              <a:t>Gateway </a:t>
            </a:r>
          </a:p>
          <a:p>
            <a:endParaRPr lang="en-US" dirty="0"/>
          </a:p>
        </p:txBody>
      </p:sp>
      <p:sp>
        <p:nvSpPr>
          <p:cNvPr id="4" name="Content Placeholder 3"/>
          <p:cNvSpPr>
            <a:spLocks noGrp="1"/>
          </p:cNvSpPr>
          <p:nvPr>
            <p:ph sz="half" idx="2"/>
          </p:nvPr>
        </p:nvSpPr>
        <p:spPr/>
        <p:txBody>
          <a:bodyPr>
            <a:normAutofit fontScale="25000" lnSpcReduction="20000"/>
          </a:bodyPr>
          <a:lstStyle/>
          <a:p>
            <a:endParaRPr lang="en-US"/>
          </a:p>
        </p:txBody>
      </p:sp>
    </p:spTree>
    <p:extLst>
      <p:ext uri="{BB962C8B-B14F-4D97-AF65-F5344CB8AC3E}">
        <p14:creationId xmlns:p14="http://schemas.microsoft.com/office/powerpoint/2010/main" val="610790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932" y="203970"/>
            <a:ext cx="10515600" cy="1325563"/>
          </a:xfrm>
        </p:spPr>
        <p:txBody>
          <a:bodyPr/>
          <a:lstStyle/>
          <a:p>
            <a:r>
              <a:rPr lang="en-US" dirty="0" smtClean="0"/>
              <a:t>Expected OFFN Metrics</a:t>
            </a:r>
            <a:endParaRPr lang="en-US" dirty="0"/>
          </a:p>
        </p:txBody>
      </p:sp>
      <p:sp>
        <p:nvSpPr>
          <p:cNvPr id="3" name="Content Placeholder 2"/>
          <p:cNvSpPr>
            <a:spLocks noGrp="1"/>
          </p:cNvSpPr>
          <p:nvPr>
            <p:ph sz="half" idx="1"/>
          </p:nvPr>
        </p:nvSpPr>
        <p:spPr>
          <a:xfrm>
            <a:off x="481149" y="1529533"/>
            <a:ext cx="5181600" cy="4351338"/>
          </a:xfrm>
        </p:spPr>
        <p:txBody>
          <a:bodyPr>
            <a:noAutofit/>
          </a:bodyPr>
          <a:lstStyle/>
          <a:p>
            <a:pPr marL="0" indent="0">
              <a:buNone/>
            </a:pPr>
            <a:r>
              <a:rPr lang="en-US" sz="3600" dirty="0" smtClean="0"/>
              <a:t>In general, metrics </a:t>
            </a:r>
            <a:r>
              <a:rPr lang="en-US" sz="3600" dirty="0"/>
              <a:t>describing effectiveness at sites, at deployment connections, from the OFFN commercial provider and within specific research projects will be used to evaluate the project as a whole as well as a sum of its parts. </a:t>
            </a:r>
          </a:p>
        </p:txBody>
      </p:sp>
      <p:sp>
        <p:nvSpPr>
          <p:cNvPr id="4" name="Content Placeholder 3"/>
          <p:cNvSpPr>
            <a:spLocks noGrp="1"/>
          </p:cNvSpPr>
          <p:nvPr>
            <p:ph sz="half" idx="2"/>
          </p:nvPr>
        </p:nvSpPr>
        <p:spPr>
          <a:xfrm>
            <a:off x="6019800" y="449671"/>
            <a:ext cx="5181600" cy="5959838"/>
          </a:xfrm>
        </p:spPr>
        <p:txBody>
          <a:bodyPr>
            <a:normAutofit fontScale="62500" lnSpcReduction="20000"/>
          </a:bodyPr>
          <a:lstStyle/>
          <a:p>
            <a:pPr marL="0" indent="0">
              <a:buNone/>
            </a:pPr>
            <a:r>
              <a:rPr lang="en-US" dirty="0" smtClean="0"/>
              <a:t>Specifically:</a:t>
            </a:r>
          </a:p>
          <a:p>
            <a:pPr marL="0" indent="0">
              <a:buNone/>
            </a:pPr>
            <a:endParaRPr lang="en-US" dirty="0"/>
          </a:p>
          <a:p>
            <a:pPr marL="0" indent="0">
              <a:buNone/>
            </a:pPr>
            <a:r>
              <a:rPr lang="en-US" dirty="0" smtClean="0"/>
              <a:t>Triangulation of the below as a </a:t>
            </a:r>
            <a:r>
              <a:rPr lang="en-US" dirty="0"/>
              <a:t>measurement of signal </a:t>
            </a:r>
            <a:r>
              <a:rPr lang="en-US" dirty="0" smtClean="0"/>
              <a:t>delivery:</a:t>
            </a:r>
          </a:p>
          <a:p>
            <a:r>
              <a:rPr lang="en-US" dirty="0" err="1"/>
              <a:t>B</a:t>
            </a:r>
            <a:r>
              <a:rPr lang="en-US" dirty="0" err="1" smtClean="0"/>
              <a:t>itstream</a:t>
            </a:r>
            <a:r>
              <a:rPr lang="en-US" dirty="0" smtClean="0"/>
              <a:t> reliability</a:t>
            </a:r>
          </a:p>
          <a:p>
            <a:r>
              <a:rPr lang="en-US" dirty="0" smtClean="0"/>
              <a:t>Payload</a:t>
            </a:r>
          </a:p>
          <a:p>
            <a:r>
              <a:rPr lang="en-US" dirty="0" smtClean="0"/>
              <a:t>Overhead </a:t>
            </a:r>
            <a:r>
              <a:rPr lang="en-US" dirty="0"/>
              <a:t>calculations will be captured as </a:t>
            </a:r>
            <a:r>
              <a:rPr lang="en-US" dirty="0" smtClean="0"/>
              <a:t>a</a:t>
            </a:r>
            <a:endParaRPr lang="en-US" dirty="0"/>
          </a:p>
          <a:p>
            <a:pPr marL="0" indent="0">
              <a:buNone/>
            </a:pPr>
            <a:r>
              <a:rPr lang="en-US" dirty="0" smtClean="0"/>
              <a:t>Switch </a:t>
            </a:r>
            <a:r>
              <a:rPr lang="en-US" dirty="0"/>
              <a:t>reliability, capacity, and availability metrics </a:t>
            </a:r>
          </a:p>
          <a:p>
            <a:pPr marL="0" indent="0">
              <a:buNone/>
            </a:pPr>
            <a:r>
              <a:rPr lang="en-US" dirty="0"/>
              <a:t>Increased </a:t>
            </a:r>
            <a:r>
              <a:rPr lang="en-US" dirty="0" smtClean="0"/>
              <a:t>bandwidth, traffic metrics including:</a:t>
            </a:r>
          </a:p>
          <a:p>
            <a:r>
              <a:rPr lang="en-US" dirty="0" smtClean="0"/>
              <a:t>Last </a:t>
            </a:r>
            <a:r>
              <a:rPr lang="en-US" dirty="0"/>
              <a:t>mile metrics </a:t>
            </a:r>
            <a:endParaRPr lang="en-US" dirty="0" smtClean="0"/>
          </a:p>
          <a:p>
            <a:pPr lvl="1"/>
            <a:r>
              <a:rPr lang="en-US" dirty="0" err="1" smtClean="0"/>
              <a:t>OneNet</a:t>
            </a:r>
            <a:endParaRPr lang="en-US" dirty="0" smtClean="0"/>
          </a:p>
          <a:p>
            <a:pPr lvl="1"/>
            <a:r>
              <a:rPr lang="en-US" dirty="0" smtClean="0"/>
              <a:t>local </a:t>
            </a:r>
            <a:r>
              <a:rPr lang="en-US" dirty="0"/>
              <a:t>campus </a:t>
            </a:r>
            <a:r>
              <a:rPr lang="en-US" dirty="0" smtClean="0"/>
              <a:t>backbone</a:t>
            </a:r>
          </a:p>
          <a:p>
            <a:r>
              <a:rPr lang="en-US" dirty="0" smtClean="0"/>
              <a:t>Server </a:t>
            </a:r>
            <a:r>
              <a:rPr lang="en-US" dirty="0"/>
              <a:t>and switch hardware performance </a:t>
            </a:r>
            <a:r>
              <a:rPr lang="en-US" dirty="0" smtClean="0"/>
              <a:t>metrics</a:t>
            </a:r>
          </a:p>
          <a:p>
            <a:r>
              <a:rPr lang="en-US" dirty="0" smtClean="0"/>
              <a:t>Metrics </a:t>
            </a:r>
            <a:r>
              <a:rPr lang="en-US" dirty="0"/>
              <a:t>related to software-defined </a:t>
            </a:r>
            <a:r>
              <a:rPr lang="en-US" dirty="0" smtClean="0"/>
              <a:t>networking</a:t>
            </a:r>
          </a:p>
          <a:p>
            <a:r>
              <a:rPr lang="en-US" dirty="0" smtClean="0"/>
              <a:t>Metrics </a:t>
            </a:r>
            <a:r>
              <a:rPr lang="en-US" dirty="0"/>
              <a:t>related to specific research </a:t>
            </a:r>
            <a:endParaRPr lang="en-US" dirty="0" smtClean="0"/>
          </a:p>
          <a:p>
            <a:pPr lvl="1"/>
            <a:r>
              <a:rPr lang="en-US" dirty="0" smtClean="0"/>
              <a:t>presumably </a:t>
            </a:r>
            <a:r>
              <a:rPr lang="en-US" dirty="0"/>
              <a:t>increase </a:t>
            </a:r>
            <a:r>
              <a:rPr lang="en-US" dirty="0" smtClean="0"/>
              <a:t>in: </a:t>
            </a:r>
            <a:r>
              <a:rPr lang="en-US" dirty="0"/>
              <a:t>storage capacity, processing, search time, etc., </a:t>
            </a:r>
            <a:endParaRPr lang="en-US" dirty="0" smtClean="0"/>
          </a:p>
          <a:p>
            <a:pPr lvl="1"/>
            <a:r>
              <a:rPr lang="en-US" dirty="0" smtClean="0"/>
              <a:t>user </a:t>
            </a:r>
            <a:r>
              <a:rPr lang="en-US" dirty="0"/>
              <a:t>satisfaction with hardware and software </a:t>
            </a:r>
            <a:r>
              <a:rPr lang="en-US" dirty="0" smtClean="0"/>
              <a:t>resources</a:t>
            </a:r>
          </a:p>
          <a:p>
            <a:pPr lvl="1"/>
            <a:r>
              <a:rPr lang="en-US" dirty="0" smtClean="0"/>
              <a:t>Information </a:t>
            </a:r>
            <a:r>
              <a:rPr lang="en-US" dirty="0"/>
              <a:t>on statewide collaborations (research teams, IT teams) (presumably an increase in research collaboration</a:t>
            </a:r>
            <a:r>
              <a:rPr lang="en-US" dirty="0" smtClean="0"/>
              <a:t>)</a:t>
            </a:r>
            <a:endParaRPr lang="en-US" dirty="0"/>
          </a:p>
          <a:p>
            <a:endParaRPr lang="en-US" dirty="0"/>
          </a:p>
        </p:txBody>
      </p:sp>
    </p:spTree>
    <p:extLst>
      <p:ext uri="{BB962C8B-B14F-4D97-AF65-F5344CB8AC3E}">
        <p14:creationId xmlns:p14="http://schemas.microsoft.com/office/powerpoint/2010/main" val="3493574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will we gather effectiveness data?</a:t>
            </a:r>
            <a:endParaRPr lang="en-US" dirty="0"/>
          </a:p>
        </p:txBody>
      </p:sp>
      <p:sp>
        <p:nvSpPr>
          <p:cNvPr id="3" name="Content Placeholder 2"/>
          <p:cNvSpPr>
            <a:spLocks noGrp="1"/>
          </p:cNvSpPr>
          <p:nvPr>
            <p:ph sz="half" idx="1"/>
          </p:nvPr>
        </p:nvSpPr>
        <p:spPr/>
        <p:txBody>
          <a:bodyPr>
            <a:normAutofit fontScale="62500" lnSpcReduction="20000"/>
          </a:bodyPr>
          <a:lstStyle/>
          <a:p>
            <a:r>
              <a:rPr lang="en-US" dirty="0" smtClean="0"/>
              <a:t>The scaling </a:t>
            </a:r>
            <a:r>
              <a:rPr lang="en-US" dirty="0"/>
              <a:t>behavior of </a:t>
            </a:r>
            <a:r>
              <a:rPr lang="en-US" dirty="0" smtClean="0"/>
              <a:t>selected </a:t>
            </a:r>
            <a:r>
              <a:rPr lang="en-US" dirty="0"/>
              <a:t>applications </a:t>
            </a:r>
            <a:r>
              <a:rPr lang="en-US" dirty="0" smtClean="0"/>
              <a:t>will averaged </a:t>
            </a:r>
            <a:r>
              <a:rPr lang="en-US" dirty="0"/>
              <a:t>across multiple runs (5 executions) performed at different times. </a:t>
            </a:r>
            <a:endParaRPr lang="en-US" dirty="0" smtClean="0"/>
          </a:p>
          <a:p>
            <a:r>
              <a:rPr lang="en-US" dirty="0" smtClean="0"/>
              <a:t>For </a:t>
            </a:r>
            <a:r>
              <a:rPr lang="en-US" dirty="0"/>
              <a:t>sequential performance compare each unit </a:t>
            </a:r>
            <a:r>
              <a:rPr lang="en-US" dirty="0" smtClean="0"/>
              <a:t>(Schooner</a:t>
            </a:r>
            <a:r>
              <a:rPr lang="en-US" dirty="0"/>
              <a:t>, Cowboy, </a:t>
            </a:r>
            <a:r>
              <a:rPr lang="en-US" dirty="0" smtClean="0"/>
              <a:t>Lucille, Buddy, Tandy, etc</a:t>
            </a:r>
            <a:r>
              <a:rPr lang="en-US" dirty="0"/>
              <a:t>.) in terms of processor performance </a:t>
            </a:r>
            <a:endParaRPr lang="en-US" dirty="0" smtClean="0"/>
          </a:p>
          <a:p>
            <a:r>
              <a:rPr lang="en-US" dirty="0" err="1" smtClean="0"/>
              <a:t>Microbenchmarking</a:t>
            </a:r>
            <a:r>
              <a:rPr lang="en-US" dirty="0" smtClean="0"/>
              <a:t> may reveal </a:t>
            </a:r>
            <a:r>
              <a:rPr lang="en-US" dirty="0"/>
              <a:t>that network performance related to the 100G </a:t>
            </a:r>
            <a:r>
              <a:rPr lang="en-US" dirty="0" err="1"/>
              <a:t>OneNet</a:t>
            </a:r>
            <a:r>
              <a:rPr lang="en-US" dirty="0"/>
              <a:t> connection is a dominant factor </a:t>
            </a:r>
            <a:endParaRPr lang="en-US" dirty="0" smtClean="0"/>
          </a:p>
          <a:p>
            <a:r>
              <a:rPr lang="en-US" dirty="0" smtClean="0"/>
              <a:t>Investigation of failure to reach </a:t>
            </a:r>
            <a:r>
              <a:rPr lang="en-US" dirty="0"/>
              <a:t>performance benchmarks </a:t>
            </a:r>
            <a:endParaRPr lang="en-US" dirty="0" smtClean="0"/>
          </a:p>
          <a:p>
            <a:r>
              <a:rPr lang="en-US" dirty="0" smtClean="0"/>
              <a:t>Possible performance limitations:</a:t>
            </a:r>
          </a:p>
          <a:p>
            <a:pPr lvl="1"/>
            <a:r>
              <a:rPr lang="en-US" dirty="0" smtClean="0"/>
              <a:t>short </a:t>
            </a:r>
            <a:r>
              <a:rPr lang="en-US" dirty="0" err="1"/>
              <a:t>ssh</a:t>
            </a:r>
            <a:r>
              <a:rPr lang="en-US" dirty="0"/>
              <a:t> </a:t>
            </a:r>
            <a:r>
              <a:rPr lang="en-US" dirty="0" smtClean="0"/>
              <a:t>sessions</a:t>
            </a:r>
          </a:p>
          <a:p>
            <a:pPr lvl="1"/>
            <a:r>
              <a:rPr lang="en-US" dirty="0" smtClean="0"/>
              <a:t>data </a:t>
            </a:r>
            <a:r>
              <a:rPr lang="en-US" dirty="0"/>
              <a:t>transfer node </a:t>
            </a:r>
            <a:r>
              <a:rPr lang="en-US" dirty="0" err="1" smtClean="0"/>
              <a:t>underperformace</a:t>
            </a:r>
            <a:endParaRPr lang="en-US" dirty="0" smtClean="0"/>
          </a:p>
          <a:p>
            <a:pPr lvl="1"/>
            <a:r>
              <a:rPr lang="en-US" dirty="0" smtClean="0"/>
              <a:t>multiple cores</a:t>
            </a:r>
          </a:p>
          <a:p>
            <a:pPr lvl="1"/>
            <a:r>
              <a:rPr lang="en-US" dirty="0" smtClean="0"/>
              <a:t>virtual instances\communication</a:t>
            </a:r>
          </a:p>
          <a:p>
            <a:pPr lvl="1"/>
            <a:r>
              <a:rPr lang="en-US" dirty="0" smtClean="0"/>
              <a:t>variability </a:t>
            </a:r>
            <a:r>
              <a:rPr lang="en-US" dirty="0"/>
              <a:t>in execution time across </a:t>
            </a:r>
            <a:r>
              <a:rPr lang="en-US" dirty="0" smtClean="0"/>
              <a:t>runs</a:t>
            </a:r>
          </a:p>
          <a:p>
            <a:pPr lvl="1"/>
            <a:r>
              <a:rPr lang="en-US" dirty="0"/>
              <a:t>s</a:t>
            </a:r>
            <a:r>
              <a:rPr lang="en-US" dirty="0" smtClean="0"/>
              <a:t>hared </a:t>
            </a:r>
            <a:r>
              <a:rPr lang="en-US" dirty="0"/>
              <a:t>resource </a:t>
            </a:r>
            <a:r>
              <a:rPr lang="en-US" dirty="0" smtClean="0"/>
              <a:t>performance</a:t>
            </a:r>
            <a:endParaRPr lang="en-US" dirty="0"/>
          </a:p>
        </p:txBody>
      </p:sp>
      <p:sp>
        <p:nvSpPr>
          <p:cNvPr id="4" name="Content Placeholder 3"/>
          <p:cNvSpPr>
            <a:spLocks noGrp="1"/>
          </p:cNvSpPr>
          <p:nvPr>
            <p:ph sz="half" idx="2"/>
          </p:nvPr>
        </p:nvSpPr>
        <p:spPr>
          <a:xfrm>
            <a:off x="6172200" y="1372779"/>
            <a:ext cx="5181600" cy="4351338"/>
          </a:xfrm>
        </p:spPr>
        <p:txBody>
          <a:bodyPr>
            <a:normAutofit fontScale="62500" lnSpcReduction="20000"/>
          </a:bodyPr>
          <a:lstStyle/>
          <a:p>
            <a:r>
              <a:rPr lang="en-US" dirty="0"/>
              <a:t>A representative, test case for benchmarking activity is an interacting Spring Storms </a:t>
            </a:r>
            <a:r>
              <a:rPr lang="en-US" dirty="0" smtClean="0"/>
              <a:t>simulation</a:t>
            </a:r>
          </a:p>
          <a:p>
            <a:pPr lvl="1"/>
            <a:r>
              <a:rPr lang="en-US" dirty="0" smtClean="0"/>
              <a:t>A next-generation </a:t>
            </a:r>
            <a:r>
              <a:rPr lang="en-US" dirty="0"/>
              <a:t>mesoscale numerical weather prediction </a:t>
            </a:r>
            <a:r>
              <a:rPr lang="en-US" dirty="0" smtClean="0"/>
              <a:t>system of </a:t>
            </a:r>
            <a:r>
              <a:rPr lang="en-US" dirty="0"/>
              <a:t>two dynamical cores, a data assimilation system, and a software architecture facilitating parallel computation and system extensibility </a:t>
            </a:r>
            <a:endParaRPr lang="en-US" dirty="0" smtClean="0"/>
          </a:p>
          <a:p>
            <a:pPr lvl="1"/>
            <a:r>
              <a:rPr lang="en-US" dirty="0" smtClean="0"/>
              <a:t>Typical </a:t>
            </a:r>
            <a:r>
              <a:rPr lang="en-US" dirty="0"/>
              <a:t>problem sizes are in the range of [60 raw </a:t>
            </a:r>
            <a:r>
              <a:rPr lang="en-US" dirty="0" err="1"/>
              <a:t>timesteps</a:t>
            </a:r>
            <a:r>
              <a:rPr lang="en-US" dirty="0"/>
              <a:t> on disk at a time, with allotments of 2 TB for the raw data and 2 TB for the metadata]. </a:t>
            </a:r>
          </a:p>
          <a:p>
            <a:endParaRPr lang="en-US" dirty="0"/>
          </a:p>
        </p:txBody>
      </p:sp>
      <p:pic>
        <p:nvPicPr>
          <p:cNvPr id="5" name="Picture 4"/>
          <p:cNvPicPr>
            <a:picLocks noChangeAspect="1"/>
          </p:cNvPicPr>
          <p:nvPr/>
        </p:nvPicPr>
        <p:blipFill rotWithShape="1">
          <a:blip r:embed="rId3"/>
          <a:srcRect l="17533" t="27713" r="60380" b="14380"/>
          <a:stretch/>
        </p:blipFill>
        <p:spPr>
          <a:xfrm>
            <a:off x="6490447" y="3213235"/>
            <a:ext cx="4771786" cy="3518536"/>
          </a:xfrm>
          <a:prstGeom prst="rect">
            <a:avLst/>
          </a:prstGeom>
        </p:spPr>
      </p:pic>
    </p:spTree>
    <p:extLst>
      <p:ext uri="{BB962C8B-B14F-4D97-AF65-F5344CB8AC3E}">
        <p14:creationId xmlns:p14="http://schemas.microsoft.com/office/powerpoint/2010/main" val="1369580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researchers work on a Science DMZ?</a:t>
            </a:r>
            <a:endParaRPr lang="en-US" dirty="0"/>
          </a:p>
        </p:txBody>
      </p:sp>
      <p:sp>
        <p:nvSpPr>
          <p:cNvPr id="3" name="Content Placeholder 2"/>
          <p:cNvSpPr>
            <a:spLocks noGrp="1"/>
          </p:cNvSpPr>
          <p:nvPr>
            <p:ph sz="half" idx="1"/>
          </p:nvPr>
        </p:nvSpPr>
        <p:spPr/>
        <p:txBody>
          <a:bodyPr>
            <a:normAutofit fontScale="70000" lnSpcReduction="20000"/>
          </a:bodyPr>
          <a:lstStyle/>
          <a:p>
            <a:pPr marL="0" indent="0">
              <a:buNone/>
            </a:pPr>
            <a:r>
              <a:rPr lang="en-US" b="1" dirty="0" smtClean="0"/>
              <a:t>Emerging paradigms in the field include:</a:t>
            </a:r>
          </a:p>
          <a:p>
            <a:r>
              <a:rPr lang="en-US" b="1" dirty="0" smtClean="0"/>
              <a:t>Data Center:</a:t>
            </a:r>
            <a:r>
              <a:rPr lang="en-US" dirty="0" smtClean="0"/>
              <a:t> RN </a:t>
            </a:r>
            <a:r>
              <a:rPr lang="en-US" dirty="0"/>
              <a:t>aggregation switches </a:t>
            </a:r>
            <a:r>
              <a:rPr lang="en-US" dirty="0" smtClean="0"/>
              <a:t>at 10­Gb/s, providing direct </a:t>
            </a:r>
            <a:r>
              <a:rPr lang="en-US" dirty="0"/>
              <a:t>connections </a:t>
            </a:r>
            <a:endParaRPr lang="en-US" dirty="0" smtClean="0"/>
          </a:p>
          <a:p>
            <a:r>
              <a:rPr lang="en-US" b="1" dirty="0" smtClean="0"/>
              <a:t>Lab-based:</a:t>
            </a:r>
            <a:r>
              <a:rPr lang="en-US" dirty="0"/>
              <a:t> </a:t>
            </a:r>
            <a:r>
              <a:rPr lang="en-US" dirty="0" smtClean="0"/>
              <a:t>A </a:t>
            </a:r>
            <a:r>
              <a:rPr lang="en-US" dirty="0"/>
              <a:t>researcher, department, or </a:t>
            </a:r>
            <a:r>
              <a:rPr lang="en-US" dirty="0" smtClean="0"/>
              <a:t>other entity </a:t>
            </a:r>
            <a:r>
              <a:rPr lang="en-US" dirty="0"/>
              <a:t>could purchase additional Brocade </a:t>
            </a:r>
            <a:r>
              <a:rPr lang="en-US" dirty="0" smtClean="0"/>
              <a:t>switches </a:t>
            </a:r>
            <a:r>
              <a:rPr lang="en-US" dirty="0"/>
              <a:t>to expand the network </a:t>
            </a:r>
            <a:r>
              <a:rPr lang="en-US" dirty="0" smtClean="0"/>
              <a:t>in a manner similar to an </a:t>
            </a:r>
            <a:r>
              <a:rPr lang="en-US" dirty="0"/>
              <a:t>edge </a:t>
            </a:r>
            <a:r>
              <a:rPr lang="en-US" dirty="0" smtClean="0"/>
              <a:t>connection.</a:t>
            </a:r>
            <a:endParaRPr lang="en-US" dirty="0"/>
          </a:p>
          <a:p>
            <a:r>
              <a:rPr lang="en-US" b="1" dirty="0"/>
              <a:t>Ethernet </a:t>
            </a:r>
            <a:r>
              <a:rPr lang="en-US" b="1" dirty="0" smtClean="0"/>
              <a:t>Fabric:</a:t>
            </a:r>
            <a:r>
              <a:rPr lang="en-US" dirty="0"/>
              <a:t>  </a:t>
            </a:r>
            <a:r>
              <a:rPr lang="en-US" dirty="0" smtClean="0"/>
              <a:t>10­Gb/s </a:t>
            </a:r>
            <a:r>
              <a:rPr lang="en-US" dirty="0"/>
              <a:t>Ethernet Fabric Switch. This option provides one (1), 10­Gb/s </a:t>
            </a:r>
            <a:r>
              <a:rPr lang="en-US" dirty="0" smtClean="0"/>
              <a:t>connection, </a:t>
            </a:r>
            <a:r>
              <a:rPr lang="en-US" dirty="0"/>
              <a:t>an additional 10­Gb/s fiber edge port, and either 24 or 48 1­Gb/s connections to individual research </a:t>
            </a:r>
            <a:r>
              <a:rPr lang="en-US" dirty="0" smtClean="0"/>
              <a:t>workstations. </a:t>
            </a:r>
          </a:p>
          <a:p>
            <a:r>
              <a:rPr lang="en-US" b="1" dirty="0" smtClean="0"/>
              <a:t>Compliance Port:</a:t>
            </a:r>
            <a:r>
              <a:rPr lang="en-US" dirty="0" smtClean="0"/>
              <a:t> </a:t>
            </a:r>
            <a:r>
              <a:rPr lang="en-US" dirty="0"/>
              <a:t> </a:t>
            </a:r>
            <a:r>
              <a:rPr lang="en-US" dirty="0" smtClean="0"/>
              <a:t>An </a:t>
            </a:r>
            <a:r>
              <a:rPr lang="en-US" dirty="0"/>
              <a:t>individual “research or compliance port” on an existing ITS managed, converged network </a:t>
            </a:r>
            <a:r>
              <a:rPr lang="en-US" dirty="0" smtClean="0"/>
              <a:t>switch, Such as a virtualized wall </a:t>
            </a:r>
            <a:r>
              <a:rPr lang="en-US" dirty="0"/>
              <a:t>jack network </a:t>
            </a:r>
            <a:r>
              <a:rPr lang="en-US" dirty="0" smtClean="0"/>
              <a:t>connection.</a:t>
            </a:r>
            <a:endParaRPr lang="en-US" u="sng" dirty="0"/>
          </a:p>
          <a:p>
            <a:endParaRPr lang="en-US" dirty="0"/>
          </a:p>
        </p:txBody>
      </p:sp>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436983" y="1928627"/>
            <a:ext cx="5026354" cy="2653915"/>
          </a:xfrm>
        </p:spPr>
      </p:pic>
      <p:pic>
        <p:nvPicPr>
          <p:cNvPr id="9" name="Picture 8"/>
          <p:cNvPicPr>
            <a:picLocks noChangeAspect="1"/>
          </p:cNvPicPr>
          <p:nvPr/>
        </p:nvPicPr>
        <p:blipFill rotWithShape="1">
          <a:blip r:embed="rId4"/>
          <a:srcRect l="23236" t="63700" r="70089" b="31122"/>
          <a:stretch/>
        </p:blipFill>
        <p:spPr>
          <a:xfrm>
            <a:off x="9110264" y="5910633"/>
            <a:ext cx="2441360" cy="532660"/>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31388" r="72589" b="34653"/>
          <a:stretch/>
        </p:blipFill>
        <p:spPr>
          <a:xfrm>
            <a:off x="6566263" y="5865389"/>
            <a:ext cx="2274574" cy="577904"/>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12480" y="5265982"/>
            <a:ext cx="1831521" cy="599407"/>
          </a:xfrm>
          <a:prstGeom prst="rect">
            <a:avLst/>
          </a:prstGeom>
        </p:spPr>
      </p:pic>
    </p:spTree>
    <p:extLst>
      <p:ext uri="{BB962C8B-B14F-4D97-AF65-F5344CB8AC3E}">
        <p14:creationId xmlns:p14="http://schemas.microsoft.com/office/powerpoint/2010/main" val="18495033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 More</a:t>
            </a:r>
            <a:endParaRPr lang="en-US" dirty="0"/>
          </a:p>
        </p:txBody>
      </p:sp>
      <p:sp>
        <p:nvSpPr>
          <p:cNvPr id="3" name="Content Placeholder 2"/>
          <p:cNvSpPr>
            <a:spLocks noGrp="1"/>
          </p:cNvSpPr>
          <p:nvPr>
            <p:ph idx="1"/>
          </p:nvPr>
        </p:nvSpPr>
        <p:spPr/>
        <p:txBody>
          <a:bodyPr/>
          <a:lstStyle/>
          <a:p>
            <a:r>
              <a:rPr lang="en-US" dirty="0" smtClean="0"/>
              <a:t>http://fasterdata.es.net/science-dmz/</a:t>
            </a:r>
            <a:endParaRPr lang="en-US" dirty="0"/>
          </a:p>
        </p:txBody>
      </p:sp>
    </p:spTree>
    <p:extLst>
      <p:ext uri="{BB962C8B-B14F-4D97-AF65-F5344CB8AC3E}">
        <p14:creationId xmlns:p14="http://schemas.microsoft.com/office/powerpoint/2010/main" val="3190405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234" y="0"/>
            <a:ext cx="10515600" cy="1325563"/>
          </a:xfrm>
        </p:spPr>
        <p:txBody>
          <a:bodyPr/>
          <a:lstStyle/>
          <a:p>
            <a:r>
              <a:rPr lang="en-US" dirty="0" smtClean="0"/>
              <a:t>References</a:t>
            </a:r>
            <a:endParaRPr lang="en-US" dirty="0"/>
          </a:p>
        </p:txBody>
      </p:sp>
      <p:sp>
        <p:nvSpPr>
          <p:cNvPr id="3" name="Content Placeholder 2"/>
          <p:cNvSpPr>
            <a:spLocks noGrp="1"/>
          </p:cNvSpPr>
          <p:nvPr>
            <p:ph idx="1"/>
          </p:nvPr>
        </p:nvSpPr>
        <p:spPr>
          <a:xfrm>
            <a:off x="330926" y="1071154"/>
            <a:ext cx="11460480" cy="5495109"/>
          </a:xfrm>
        </p:spPr>
        <p:txBody>
          <a:bodyPr>
            <a:normAutofit fontScale="25000" lnSpcReduction="20000"/>
          </a:bodyPr>
          <a:lstStyle/>
          <a:p>
            <a:pPr marL="0" indent="0">
              <a:spcBef>
                <a:spcPts val="600"/>
              </a:spcBef>
              <a:spcAft>
                <a:spcPts val="200"/>
              </a:spcAft>
              <a:buNone/>
            </a:pPr>
            <a:r>
              <a:rPr lang="en-US" sz="3600" dirty="0" smtClean="0"/>
              <a:t>1. H. Neeman, D. Akin, J. Alexander, D. Brunson, S. P. Calhoun, J. Deaton, F. </a:t>
            </a:r>
            <a:r>
              <a:rPr lang="en-US" sz="3600" dirty="0" err="1" smtClean="0"/>
              <a:t>Fondjo</a:t>
            </a:r>
            <a:r>
              <a:rPr lang="en-US" sz="3600" dirty="0" smtClean="0"/>
              <a:t> </a:t>
            </a:r>
            <a:r>
              <a:rPr lang="en-US" sz="3600" dirty="0" err="1" smtClean="0"/>
              <a:t>Fotou</a:t>
            </a:r>
            <a:r>
              <a:rPr lang="en-US" sz="3600" dirty="0" smtClean="0"/>
              <a:t>, B. George, D. Gentis, Z. Gray, E. Huebsch, G. Louthan, M. </a:t>
            </a:r>
            <a:r>
              <a:rPr lang="en-US" sz="3600" dirty="0" err="1" smtClean="0"/>
              <a:t>Runion</a:t>
            </a:r>
            <a:r>
              <a:rPr lang="en-US" sz="3600" dirty="0" smtClean="0"/>
              <a:t>, J. Snow, B. Zimmerman, 2014: “The </a:t>
            </a:r>
            <a:r>
              <a:rPr lang="en-US" sz="3600" dirty="0" err="1" smtClean="0"/>
              <a:t>OneOklahoma</a:t>
            </a:r>
            <a:r>
              <a:rPr lang="en-US" sz="3600" dirty="0" smtClean="0"/>
              <a:t> Friction Free Network: Towards a Multi-Institutional Science DMZ in an </a:t>
            </a:r>
            <a:r>
              <a:rPr lang="en-US" sz="3600" dirty="0" err="1" smtClean="0"/>
              <a:t>EPSCoR</a:t>
            </a:r>
            <a:r>
              <a:rPr lang="en-US" sz="3600" dirty="0" smtClean="0"/>
              <a:t> State”. </a:t>
            </a:r>
            <a:r>
              <a:rPr lang="en-US" sz="3600" dirty="0" smtClean="0">
                <a:effectLst/>
              </a:rPr>
              <a:t>XSEDE '14: Proceedings of the 2014 Annual Conference on Extreme Science and Engineering Discovery Environment, </a:t>
            </a:r>
            <a:r>
              <a:rPr lang="en-US" sz="3600" i="1" dirty="0" smtClean="0">
                <a:effectLst/>
              </a:rPr>
              <a:t>49</a:t>
            </a:r>
            <a:r>
              <a:rPr lang="en-US" sz="3600" dirty="0" smtClean="0">
                <a:effectLst/>
              </a:rPr>
              <a:t>. </a:t>
            </a:r>
            <a:r>
              <a:rPr lang="en-US" sz="3600" dirty="0" smtClean="0"/>
              <a:t>DOI:</a:t>
            </a:r>
            <a:r>
              <a:rPr lang="en-US" sz="3600" dirty="0" smtClean="0">
                <a:effectLst/>
                <a:hlinkClick r:id="rId2"/>
              </a:rPr>
              <a:t>10.1145/2616498.2616542</a:t>
            </a:r>
            <a:r>
              <a:rPr lang="en-US" sz="3600" dirty="0" smtClean="0">
                <a:effectLst/>
              </a:rPr>
              <a:t>.</a:t>
            </a:r>
          </a:p>
          <a:p>
            <a:pPr marL="0" indent="0">
              <a:spcBef>
                <a:spcPts val="600"/>
              </a:spcBef>
              <a:spcAft>
                <a:spcPts val="200"/>
              </a:spcAft>
              <a:buNone/>
            </a:pPr>
            <a:r>
              <a:rPr lang="en-US" sz="3600" dirty="0" smtClean="0"/>
              <a:t>2. National Science Foundation Advisory Committee for Cyberinfrastructure Task Force on Campus Bridging Final Report, March 2011, p.78. </a:t>
            </a:r>
            <a:r>
              <a:rPr lang="en-US" sz="3600" dirty="0" smtClean="0">
                <a:hlinkClick r:id="rId3" invalidUrl="http://www.nsf.gov/od/oci/taskforces/TaskForceReport_Cam pusBridging.pdf"/>
              </a:rPr>
              <a:t>http://www.nsf.gov/od/oci/taskforces/TaskForceReport_Cam pusBridging.pdf</a:t>
            </a:r>
            <a:endParaRPr lang="en-US" sz="3600" dirty="0" smtClean="0"/>
          </a:p>
          <a:p>
            <a:pPr marL="0" indent="0">
              <a:spcBef>
                <a:spcPts val="600"/>
              </a:spcBef>
              <a:spcAft>
                <a:spcPts val="200"/>
              </a:spcAft>
              <a:buNone/>
            </a:pPr>
            <a:r>
              <a:rPr lang="en-US" sz="3600" dirty="0" smtClean="0"/>
              <a:t>3. D. Smith, 2014:“Campus Network Design Science DMZ”. Retrieved from http://www.interlab.ait.ac.th/training/2014/PPT/Friday/01.1.1_Science_DMZ.pdf. </a:t>
            </a:r>
            <a:endParaRPr lang="en-US" sz="3600" dirty="0"/>
          </a:p>
          <a:p>
            <a:pPr marL="0" indent="0">
              <a:spcBef>
                <a:spcPts val="600"/>
              </a:spcBef>
              <a:spcAft>
                <a:spcPts val="200"/>
              </a:spcAft>
              <a:buNone/>
            </a:pPr>
            <a:r>
              <a:rPr lang="en-US" sz="3600" dirty="0" smtClean="0"/>
              <a:t>3a. The </a:t>
            </a:r>
            <a:r>
              <a:rPr lang="en-US" sz="3600" dirty="0" err="1" smtClean="0"/>
              <a:t>perfSONAR</a:t>
            </a:r>
            <a:r>
              <a:rPr lang="en-US" sz="3600" dirty="0" smtClean="0"/>
              <a:t> project. “Performance Beacon Deployment Use Case” graphic. Retrieved from </a:t>
            </a:r>
            <a:r>
              <a:rPr lang="en-US" sz="3600" dirty="0" smtClean="0">
                <a:hlinkClick r:id="rId4"/>
              </a:rPr>
              <a:t>https://www.perfsonar.net/deploy/deployment-use-cases/</a:t>
            </a:r>
            <a:endParaRPr lang="en-US" sz="3600" dirty="0" smtClean="0"/>
          </a:p>
          <a:p>
            <a:pPr marL="0" indent="0">
              <a:spcBef>
                <a:spcPts val="600"/>
              </a:spcBef>
              <a:spcAft>
                <a:spcPts val="200"/>
              </a:spcAft>
              <a:buNone/>
            </a:pPr>
            <a:r>
              <a:rPr lang="en-US" sz="3600" dirty="0" smtClean="0">
                <a:effectLst/>
                <a:hlinkClick r:id="rId5"/>
              </a:rPr>
              <a:t>4. https://www.opennetworking.org/sdn-resources/sdn-definition</a:t>
            </a:r>
            <a:endParaRPr lang="en-US" sz="3600" dirty="0" smtClean="0">
              <a:effectLst/>
            </a:endParaRPr>
          </a:p>
          <a:p>
            <a:pPr marL="0" indent="0">
              <a:spcBef>
                <a:spcPts val="600"/>
              </a:spcBef>
              <a:spcAft>
                <a:spcPts val="200"/>
              </a:spcAft>
              <a:buNone/>
            </a:pPr>
            <a:r>
              <a:rPr lang="en-US" sz="3600" dirty="0"/>
              <a:t>4a. https://fasterdata.es.net/science-dmz/</a:t>
            </a:r>
          </a:p>
          <a:p>
            <a:pPr marL="0" indent="0">
              <a:spcBef>
                <a:spcPts val="600"/>
              </a:spcBef>
              <a:spcAft>
                <a:spcPts val="200"/>
              </a:spcAft>
              <a:buNone/>
            </a:pPr>
            <a:r>
              <a:rPr lang="en-US" sz="3600" dirty="0" smtClean="0"/>
              <a:t>4b </a:t>
            </a:r>
            <a:r>
              <a:rPr lang="en-US" sz="3600" dirty="0">
                <a:hlinkClick r:id="rId6"/>
              </a:rPr>
              <a:t>http://www.es.net/science-engagement/case-studies/science-dmz-case-studies</a:t>
            </a:r>
            <a:r>
              <a:rPr lang="en-US" sz="3600" dirty="0" smtClean="0">
                <a:hlinkClick r:id="rId6"/>
              </a:rPr>
              <a:t>/</a:t>
            </a:r>
            <a:endParaRPr lang="en-US" sz="3600" dirty="0" smtClean="0"/>
          </a:p>
          <a:p>
            <a:pPr marL="0" indent="0">
              <a:spcBef>
                <a:spcPts val="600"/>
              </a:spcBef>
              <a:spcAft>
                <a:spcPts val="200"/>
              </a:spcAft>
              <a:buNone/>
            </a:pPr>
            <a:r>
              <a:rPr lang="en-US" sz="3600" dirty="0"/>
              <a:t>4c. https://www.perfsonar.net/deploy/hardware-selection/deployment-examples/</a:t>
            </a:r>
            <a:endParaRPr lang="en-US" sz="3600" dirty="0" smtClean="0">
              <a:effectLst/>
            </a:endParaRPr>
          </a:p>
          <a:p>
            <a:pPr marL="0" indent="0">
              <a:spcBef>
                <a:spcPts val="600"/>
              </a:spcBef>
              <a:spcAft>
                <a:spcPts val="200"/>
              </a:spcAft>
              <a:buNone/>
            </a:pPr>
            <a:r>
              <a:rPr lang="en-US" sz="3600" dirty="0" smtClean="0">
                <a:hlinkClick r:id="rId7"/>
              </a:rPr>
              <a:t>5. http://archive.openflow.org/wp/learnmore/</a:t>
            </a:r>
            <a:endParaRPr lang="en-US" sz="3600" dirty="0"/>
          </a:p>
          <a:p>
            <a:pPr marL="0" indent="0">
              <a:spcBef>
                <a:spcPts val="600"/>
              </a:spcBef>
              <a:spcAft>
                <a:spcPts val="200"/>
              </a:spcAft>
              <a:buNone/>
            </a:pPr>
            <a:r>
              <a:rPr lang="en-US" sz="3600" dirty="0" smtClean="0"/>
              <a:t>6a. H. Dempsey, “NLR Open Flow1” graphic file NLR OpenFlow1.jpeg. Retrieved </a:t>
            </a:r>
            <a:r>
              <a:rPr lang="en-US" sz="3600" dirty="0"/>
              <a:t>from http://groups.geni.net/geni/wiki/NLROverview</a:t>
            </a:r>
            <a:endParaRPr lang="en-US" sz="3600" dirty="0" smtClean="0"/>
          </a:p>
          <a:p>
            <a:pPr marL="0" indent="0">
              <a:spcBef>
                <a:spcPts val="600"/>
              </a:spcBef>
              <a:spcAft>
                <a:spcPts val="200"/>
              </a:spcAft>
              <a:buNone/>
            </a:pPr>
            <a:r>
              <a:rPr lang="en-US" sz="3600" dirty="0" smtClean="0"/>
              <a:t>7. GENI, 2016: “GENI </a:t>
            </a:r>
            <a:r>
              <a:rPr lang="en-US" sz="3600" dirty="0"/>
              <a:t>Rack </a:t>
            </a:r>
            <a:r>
              <a:rPr lang="en-US" sz="3600" dirty="0" smtClean="0"/>
              <a:t>Requirements”. Retrieved from </a:t>
            </a:r>
            <a:r>
              <a:rPr lang="en-US" sz="3600" dirty="0"/>
              <a:t>http://groups.geni.net/geni/wiki/GeniRacks</a:t>
            </a:r>
          </a:p>
          <a:p>
            <a:pPr marL="0" indent="0">
              <a:spcBef>
                <a:spcPts val="600"/>
              </a:spcBef>
              <a:spcAft>
                <a:spcPts val="200"/>
              </a:spcAft>
              <a:buNone/>
            </a:pPr>
            <a:r>
              <a:rPr lang="en-US" sz="3600" dirty="0" smtClean="0"/>
              <a:t>8. S. McKee, A. Lake, P. Laurens, H. Severini, T. </a:t>
            </a:r>
            <a:r>
              <a:rPr lang="en-US" sz="3600" dirty="0" err="1" smtClean="0"/>
              <a:t>Wlodek</a:t>
            </a:r>
            <a:r>
              <a:rPr lang="en-US" sz="3600" dirty="0" smtClean="0"/>
              <a:t>, S. Wolff and J. </a:t>
            </a:r>
            <a:r>
              <a:rPr lang="en-US" sz="3600" dirty="0" err="1" smtClean="0"/>
              <a:t>Zurawski</a:t>
            </a:r>
            <a:r>
              <a:rPr lang="en-US" sz="3600" dirty="0" smtClean="0"/>
              <a:t>, 2012: “Monitoring the US ATLAS Network Infrastructure with </a:t>
            </a:r>
            <a:r>
              <a:rPr lang="en-US" sz="3600" dirty="0" err="1" smtClean="0"/>
              <a:t>perfSONAR</a:t>
            </a:r>
            <a:r>
              <a:rPr lang="en-US" sz="3600" dirty="0" smtClean="0"/>
              <a:t>-PS.” </a:t>
            </a:r>
            <a:r>
              <a:rPr lang="en-US" sz="3600" i="1" dirty="0" smtClean="0"/>
              <a:t>Journal of Physics: Conference Series,</a:t>
            </a:r>
            <a:r>
              <a:rPr lang="en-US" sz="3600" dirty="0" smtClean="0"/>
              <a:t> 396 042038. DOI:</a:t>
            </a:r>
            <a:r>
              <a:rPr lang="en-US" sz="3600" u="sng" dirty="0" smtClean="0">
                <a:hlinkClick r:id="rId8"/>
              </a:rPr>
              <a:t>10.1088/1742-6596/396/4/042038</a:t>
            </a:r>
            <a:r>
              <a:rPr lang="en-US" sz="3600" dirty="0" smtClean="0"/>
              <a:t>.</a:t>
            </a:r>
          </a:p>
          <a:p>
            <a:pPr marL="0" indent="0">
              <a:spcBef>
                <a:spcPts val="600"/>
              </a:spcBef>
              <a:spcAft>
                <a:spcPts val="200"/>
              </a:spcAft>
              <a:buNone/>
            </a:pPr>
            <a:r>
              <a:rPr lang="en-US" sz="3600" dirty="0" smtClean="0"/>
              <a:t>9. F. Kong, M. Xue, K. W. Thomas, Y. Wang, K. Brewster, A. J. Clark, M. C. </a:t>
            </a:r>
            <a:r>
              <a:rPr lang="en-US" sz="3600" dirty="0" err="1" smtClean="0"/>
              <a:t>Coniglio</a:t>
            </a:r>
            <a:r>
              <a:rPr lang="en-US" sz="3600" dirty="0" smtClean="0"/>
              <a:t>, J. </a:t>
            </a:r>
            <a:r>
              <a:rPr lang="en-US" sz="3600" dirty="0" err="1" smtClean="0"/>
              <a:t>Correia</a:t>
            </a:r>
            <a:r>
              <a:rPr lang="en-US" sz="3600" dirty="0" smtClean="0"/>
              <a:t> Jr., J. S. </a:t>
            </a:r>
            <a:r>
              <a:rPr lang="en-US" sz="3600" dirty="0" err="1" smtClean="0"/>
              <a:t>Kain</a:t>
            </a:r>
            <a:r>
              <a:rPr lang="en-US" sz="3600" dirty="0" smtClean="0"/>
              <a:t>, and S. J. Weiss, 2014: “CAPS Storm-Scale Ensemble Forecasting System: Impact of IC and LBC perturbations”.  </a:t>
            </a:r>
            <a:r>
              <a:rPr lang="en-US" sz="3600" i="1" dirty="0" smtClean="0"/>
              <a:t>Extended Abstracts, 26th Conf. on Weather Analysis and Forecasting / 22nd Conference on Numerical Weather Prediction</a:t>
            </a:r>
            <a:r>
              <a:rPr lang="en-US" sz="3600" dirty="0" smtClean="0"/>
              <a:t>, </a:t>
            </a:r>
            <a:r>
              <a:rPr lang="en-US" sz="3600" i="1" dirty="0" smtClean="0"/>
              <a:t>American Meteorological Society</a:t>
            </a:r>
            <a:r>
              <a:rPr lang="en-US" sz="3600" dirty="0" smtClean="0"/>
              <a:t>, Paper 119. Retrieved from </a:t>
            </a:r>
            <a:r>
              <a:rPr lang="en-US" sz="3600" u="sng" dirty="0" smtClean="0">
                <a:hlinkClick r:id="rId9"/>
              </a:rPr>
              <a:t>http://ams.confex.com/ams/94Annual/webprogram/Manuscript/Paper234762/Kong_26WAF22NWP-extendedAbstract.pdf</a:t>
            </a:r>
            <a:r>
              <a:rPr lang="en-US" sz="3600" dirty="0" smtClean="0"/>
              <a:t>.</a:t>
            </a:r>
          </a:p>
          <a:p>
            <a:pPr marL="0" indent="0">
              <a:spcBef>
                <a:spcPts val="600"/>
              </a:spcBef>
              <a:spcAft>
                <a:spcPts val="200"/>
              </a:spcAft>
              <a:buNone/>
            </a:pPr>
            <a:r>
              <a:rPr lang="en-US" sz="3600" dirty="0" smtClean="0"/>
              <a:t>10. A. J. Clark, S. J. Weiss, J. S. </a:t>
            </a:r>
            <a:r>
              <a:rPr lang="en-US" sz="3600" dirty="0" err="1" smtClean="0"/>
              <a:t>Kain</a:t>
            </a:r>
            <a:r>
              <a:rPr lang="en-US" sz="3600" dirty="0" smtClean="0"/>
              <a:t>, I. L. </a:t>
            </a:r>
            <a:r>
              <a:rPr lang="en-US" sz="3600" dirty="0" err="1" smtClean="0"/>
              <a:t>Jirak</a:t>
            </a:r>
            <a:r>
              <a:rPr lang="en-US" sz="3600" dirty="0" smtClean="0"/>
              <a:t>, M. </a:t>
            </a:r>
            <a:r>
              <a:rPr lang="en-US" sz="3600" dirty="0" err="1" smtClean="0"/>
              <a:t>Coniglio</a:t>
            </a:r>
            <a:r>
              <a:rPr lang="en-US" sz="3600" dirty="0" smtClean="0"/>
              <a:t>, C. J. </a:t>
            </a:r>
            <a:r>
              <a:rPr lang="en-US" sz="3600" dirty="0" err="1" smtClean="0"/>
              <a:t>Melick</a:t>
            </a:r>
            <a:r>
              <a:rPr lang="en-US" sz="3600" dirty="0" smtClean="0"/>
              <a:t>, </a:t>
            </a:r>
            <a:r>
              <a:rPr lang="en-US" sz="3600" dirty="0" err="1" smtClean="0"/>
              <a:t>C.Siewert</a:t>
            </a:r>
            <a:r>
              <a:rPr lang="en-US" sz="3600" dirty="0" smtClean="0"/>
              <a:t>, R. A. </a:t>
            </a:r>
            <a:r>
              <a:rPr lang="en-US" sz="3600" dirty="0" err="1" smtClean="0"/>
              <a:t>Sobash</a:t>
            </a:r>
            <a:r>
              <a:rPr lang="en-US" sz="3600" dirty="0" smtClean="0"/>
              <a:t>, P. T. Marsh, A. R. Dean, M. Xue, F. Kong, K. W. Thomas, Y. Wang, K. Brewster, J. Gao, X. Wang, J. Du, D. R. Novak, F. E. </a:t>
            </a:r>
            <a:r>
              <a:rPr lang="en-US" sz="3600" dirty="0" err="1" smtClean="0"/>
              <a:t>Barthold</a:t>
            </a:r>
            <a:r>
              <a:rPr lang="en-US" sz="3600" dirty="0" smtClean="0"/>
              <a:t>, M. J. </a:t>
            </a:r>
            <a:r>
              <a:rPr lang="en-US" sz="3600" dirty="0" err="1" smtClean="0"/>
              <a:t>Bodner</a:t>
            </a:r>
            <a:r>
              <a:rPr lang="en-US" sz="3600" dirty="0" smtClean="0"/>
              <a:t>, J. J. </a:t>
            </a:r>
            <a:r>
              <a:rPr lang="en-US" sz="3600" dirty="0" err="1" smtClean="0"/>
              <a:t>Levit</a:t>
            </a:r>
            <a:r>
              <a:rPr lang="en-US" sz="3600" dirty="0" smtClean="0"/>
              <a:t>, C. B. </a:t>
            </a:r>
            <a:r>
              <a:rPr lang="en-US" sz="3600" dirty="0" err="1" smtClean="0"/>
              <a:t>Entwistle</a:t>
            </a:r>
            <a:r>
              <a:rPr lang="en-US" sz="3600" dirty="0" smtClean="0"/>
              <a:t>, T. L. Jensen and J. </a:t>
            </a:r>
            <a:r>
              <a:rPr lang="en-US" sz="3600" dirty="0" err="1" smtClean="0"/>
              <a:t>Correia</a:t>
            </a:r>
            <a:r>
              <a:rPr lang="en-US" sz="3600" dirty="0" smtClean="0"/>
              <a:t> Jr., 2012: “An Overview of the 2010 Hazardous Weather Testbed Experimental Forecast Program Spring Experiment.” </a:t>
            </a:r>
            <a:r>
              <a:rPr lang="en-US" sz="3600" i="1" dirty="0" smtClean="0"/>
              <a:t>Bulletin of the American Meteorological Society,</a:t>
            </a:r>
            <a:r>
              <a:rPr lang="en-US" sz="3600" dirty="0" smtClean="0"/>
              <a:t> </a:t>
            </a:r>
            <a:r>
              <a:rPr lang="en-US" sz="3600" i="1" dirty="0" smtClean="0"/>
              <a:t>93</a:t>
            </a:r>
            <a:r>
              <a:rPr lang="en-US" sz="3600" dirty="0" smtClean="0"/>
              <a:t>, 55-74. DOI: </a:t>
            </a:r>
            <a:r>
              <a:rPr lang="en-US" sz="3600" u="sng" dirty="0" smtClean="0">
                <a:hlinkClick r:id="rId10"/>
              </a:rPr>
              <a:t>10.1175/BAMS-D-11-00040.1</a:t>
            </a:r>
            <a:r>
              <a:rPr lang="en-US" sz="3600" dirty="0" smtClean="0"/>
              <a:t>.</a:t>
            </a:r>
          </a:p>
          <a:p>
            <a:pPr marL="0" indent="0">
              <a:spcBef>
                <a:spcPts val="600"/>
              </a:spcBef>
              <a:spcAft>
                <a:spcPts val="200"/>
              </a:spcAft>
              <a:buNone/>
            </a:pPr>
            <a:r>
              <a:rPr lang="en-US" sz="3600" dirty="0" smtClean="0"/>
              <a:t>11. J. S. </a:t>
            </a:r>
            <a:r>
              <a:rPr lang="en-US" sz="3600" dirty="0" err="1" smtClean="0"/>
              <a:t>Kain</a:t>
            </a:r>
            <a:r>
              <a:rPr lang="en-US" sz="3600" dirty="0" smtClean="0"/>
              <a:t>, M. Xue, M. C. </a:t>
            </a:r>
            <a:r>
              <a:rPr lang="en-US" sz="3600" dirty="0" err="1" smtClean="0"/>
              <a:t>Coniglio</a:t>
            </a:r>
            <a:r>
              <a:rPr lang="en-US" sz="3600" dirty="0" smtClean="0"/>
              <a:t>, S. J. Weiss, F. Kong, T. L. Jensen, B. G. Brown, J. Gao, K. Brewster, K. W. Thomas, Y. Wang, C. S. Schwartz and J. J. </a:t>
            </a:r>
            <a:r>
              <a:rPr lang="en-US" sz="3600" dirty="0" err="1" smtClean="0"/>
              <a:t>Levit</a:t>
            </a:r>
            <a:r>
              <a:rPr lang="en-US" sz="3600" dirty="0" smtClean="0"/>
              <a:t>, 2010: “Assessing advances in the assimilation of radar data within a collaborative forecasting-research environment.” </a:t>
            </a:r>
            <a:r>
              <a:rPr lang="en-US" sz="3600" i="1" dirty="0" smtClean="0"/>
              <a:t>Weather Forecasting,</a:t>
            </a:r>
            <a:r>
              <a:rPr lang="en-US" sz="3600" dirty="0" smtClean="0"/>
              <a:t> </a:t>
            </a:r>
            <a:r>
              <a:rPr lang="en-US" sz="3600" i="1" dirty="0" smtClean="0"/>
              <a:t>25</a:t>
            </a:r>
            <a:r>
              <a:rPr lang="en-US" sz="3600" dirty="0" smtClean="0"/>
              <a:t>, 1510-1521. DOI: </a:t>
            </a:r>
            <a:r>
              <a:rPr lang="en-US" sz="3600" u="sng" dirty="0" smtClean="0">
                <a:hlinkClick r:id="rId11"/>
              </a:rPr>
              <a:t>10.1175/2010WAF2222405.1</a:t>
            </a:r>
            <a:r>
              <a:rPr lang="en-US" sz="3600" dirty="0" smtClean="0"/>
              <a:t>.</a:t>
            </a:r>
          </a:p>
          <a:p>
            <a:pPr marL="0" indent="0">
              <a:spcBef>
                <a:spcPts val="600"/>
              </a:spcBef>
              <a:spcAft>
                <a:spcPts val="200"/>
              </a:spcAft>
              <a:buNone/>
            </a:pPr>
            <a:r>
              <a:rPr lang="en-US" sz="3600" dirty="0" smtClean="0"/>
              <a:t>12. D. R. </a:t>
            </a:r>
            <a:r>
              <a:rPr lang="en-US" sz="3600" dirty="0" err="1" smtClean="0"/>
              <a:t>Stratman</a:t>
            </a:r>
            <a:r>
              <a:rPr lang="en-US" sz="3600" dirty="0" smtClean="0"/>
              <a:t>, M. C. </a:t>
            </a:r>
            <a:r>
              <a:rPr lang="en-US" sz="3600" dirty="0" err="1" smtClean="0"/>
              <a:t>Coniglio</a:t>
            </a:r>
            <a:r>
              <a:rPr lang="en-US" sz="3600" dirty="0" smtClean="0"/>
              <a:t> and M. Xue, 2011: “Using Traditional and Spatial Verification Methods to Evaluate Real-Time Model Forecasts of Convection.” </a:t>
            </a:r>
            <a:r>
              <a:rPr lang="en-US" sz="3600" i="1" dirty="0" smtClean="0"/>
              <a:t>Proceedings of the.</a:t>
            </a:r>
            <a:r>
              <a:rPr lang="en-US" sz="3600" dirty="0" smtClean="0"/>
              <a:t> </a:t>
            </a:r>
            <a:r>
              <a:rPr lang="en-US" sz="3600" i="1" dirty="0" smtClean="0"/>
              <a:t>24th Conference on Weather Forecasting/20th Conference on Numerical Weather Prediction of the American Meteorological Society,</a:t>
            </a:r>
            <a:r>
              <a:rPr lang="en-US" sz="3600" dirty="0" smtClean="0"/>
              <a:t> Paper 11B.2.</a:t>
            </a:r>
          </a:p>
          <a:p>
            <a:pPr marL="0" indent="0">
              <a:spcBef>
                <a:spcPts val="600"/>
              </a:spcBef>
              <a:spcAft>
                <a:spcPts val="200"/>
              </a:spcAft>
              <a:buNone/>
            </a:pPr>
            <a:r>
              <a:rPr lang="en-US" sz="3600" dirty="0" smtClean="0"/>
              <a:t>13. National Research Council, Committee on Progress and Priorities of U.S. Weather Research and Research-to-Operations Activities, 2010: “</a:t>
            </a:r>
            <a:r>
              <a:rPr lang="en-US" sz="3600" i="1" dirty="0" smtClean="0"/>
              <a:t>When Weather Matters: Science and Service to Meet Critical Societal Needs</a:t>
            </a:r>
            <a:r>
              <a:rPr lang="en-US" sz="3600" dirty="0" smtClean="0"/>
              <a:t>.” Washington, DC: National Academy Press. DOI: </a:t>
            </a:r>
            <a:r>
              <a:rPr lang="en-US" sz="3600" u="sng" dirty="0" smtClean="0">
                <a:hlinkClick r:id="rId12"/>
              </a:rPr>
              <a:t>10.17226/12888</a:t>
            </a:r>
            <a:r>
              <a:rPr lang="en-US" sz="3600" dirty="0" smtClean="0"/>
              <a:t>.</a:t>
            </a:r>
          </a:p>
          <a:p>
            <a:pPr marL="0" indent="0">
              <a:spcBef>
                <a:spcPts val="600"/>
              </a:spcBef>
              <a:spcAft>
                <a:spcPts val="200"/>
              </a:spcAft>
              <a:buNone/>
            </a:pPr>
            <a:r>
              <a:rPr lang="en-US" sz="3600" dirty="0" smtClean="0"/>
              <a:t>14. R. J. </a:t>
            </a:r>
            <a:r>
              <a:rPr lang="en-US" sz="3600" dirty="0" err="1" smtClean="0"/>
              <a:t>Serafin</a:t>
            </a:r>
            <a:r>
              <a:rPr lang="en-US" sz="3600" dirty="0" smtClean="0"/>
              <a:t> and J. W. Wilson, 2000: “Operational weather radar in the United States: Progress and opportunity.” </a:t>
            </a:r>
            <a:r>
              <a:rPr lang="en-US" sz="3600" i="1" dirty="0" smtClean="0"/>
              <a:t>Bulletin of the American Meteorological Society,</a:t>
            </a:r>
            <a:r>
              <a:rPr lang="en-US" sz="3600" dirty="0" smtClean="0"/>
              <a:t> </a:t>
            </a:r>
            <a:r>
              <a:rPr lang="en-US" sz="3600" i="1" dirty="0" smtClean="0"/>
              <a:t>81</a:t>
            </a:r>
            <a:r>
              <a:rPr lang="en-US" sz="3600" dirty="0" smtClean="0"/>
              <a:t>, 501–518. DOI: </a:t>
            </a:r>
            <a:r>
              <a:rPr lang="en-US" sz="3600" u="sng" dirty="0" smtClean="0">
                <a:hlinkClick r:id="rId13" invalidUrl="http://journals.ametsoc.org/doi/abs/10.1175/1520-0477(2000)081&lt;0501:OWRITU&gt;2.3.CO;2"/>
              </a:rPr>
              <a:t>10.1175/1520-0477</a:t>
            </a:r>
            <a:r>
              <a:rPr lang="en-US" sz="3600" dirty="0" smtClean="0"/>
              <a:t>.</a:t>
            </a:r>
          </a:p>
          <a:p>
            <a:pPr marL="0" indent="0">
              <a:spcBef>
                <a:spcPts val="600"/>
              </a:spcBef>
              <a:spcAft>
                <a:spcPts val="200"/>
              </a:spcAft>
              <a:buNone/>
            </a:pPr>
            <a:r>
              <a:rPr lang="en-US" sz="3600" dirty="0" smtClean="0"/>
              <a:t>15. J. W. Dong, X. M. Xiao, B. Q. Chen, N. </a:t>
            </a:r>
            <a:r>
              <a:rPr lang="en-US" sz="3600" dirty="0" err="1" smtClean="0"/>
              <a:t>Torbick</a:t>
            </a:r>
            <a:r>
              <a:rPr lang="en-US" sz="3600" dirty="0" smtClean="0"/>
              <a:t> C. </a:t>
            </a:r>
            <a:r>
              <a:rPr lang="en-US" sz="3600" dirty="0" err="1" smtClean="0"/>
              <a:t>Jin</a:t>
            </a:r>
            <a:r>
              <a:rPr lang="en-US" sz="3600" dirty="0" smtClean="0"/>
              <a:t>, G. L. Zhang and C. </a:t>
            </a:r>
            <a:r>
              <a:rPr lang="en-US" sz="3600" dirty="0" err="1" smtClean="0"/>
              <a:t>Biradar</a:t>
            </a:r>
            <a:r>
              <a:rPr lang="en-US" sz="3600" dirty="0" smtClean="0"/>
              <a:t>, 2013: “Mapping deciduous rubber plantations through integration of PALSAR and multi-temporal Landsat imagery.” </a:t>
            </a:r>
            <a:r>
              <a:rPr lang="en-US" sz="3600" i="1" dirty="0" smtClean="0"/>
              <a:t>Remote Sensing of Environment,</a:t>
            </a:r>
            <a:r>
              <a:rPr lang="en-US" sz="3600" dirty="0" smtClean="0"/>
              <a:t> </a:t>
            </a:r>
            <a:r>
              <a:rPr lang="en-US" sz="3600" i="1" dirty="0" smtClean="0"/>
              <a:t>134</a:t>
            </a:r>
            <a:r>
              <a:rPr lang="en-US" sz="3600" dirty="0" smtClean="0"/>
              <a:t>, 11. DOI: </a:t>
            </a:r>
            <a:r>
              <a:rPr lang="en-US" sz="3600" u="sng" dirty="0" smtClean="0">
                <a:hlinkClick r:id="rId14"/>
              </a:rPr>
              <a:t>10.1016/j.rse.2013.03.014</a:t>
            </a:r>
            <a:r>
              <a:rPr lang="en-US" sz="3600" dirty="0" smtClean="0"/>
              <a:t>.</a:t>
            </a:r>
          </a:p>
          <a:p>
            <a:pPr marL="0" indent="0">
              <a:spcBef>
                <a:spcPts val="600"/>
              </a:spcBef>
              <a:spcAft>
                <a:spcPts val="200"/>
              </a:spcAft>
              <a:buNone/>
            </a:pPr>
            <a:r>
              <a:rPr lang="en-US" sz="3600" dirty="0" smtClean="0"/>
              <a:t>16. C. </a:t>
            </a:r>
            <a:r>
              <a:rPr lang="en-US" sz="3600" dirty="0" err="1" smtClean="0"/>
              <a:t>Jin</a:t>
            </a:r>
            <a:r>
              <a:rPr lang="en-US" sz="3600" dirty="0" smtClean="0"/>
              <a:t>, X. M. Xiao, L. </a:t>
            </a:r>
            <a:r>
              <a:rPr lang="en-US" sz="3600" dirty="0" err="1" smtClean="0"/>
              <a:t>Merbold</a:t>
            </a:r>
            <a:r>
              <a:rPr lang="en-US" sz="3600" dirty="0" smtClean="0"/>
              <a:t>, A. </a:t>
            </a:r>
            <a:r>
              <a:rPr lang="en-US" sz="3600" dirty="0" err="1" smtClean="0"/>
              <a:t>Ameth</a:t>
            </a:r>
            <a:r>
              <a:rPr lang="en-US" sz="3600" dirty="0" smtClean="0"/>
              <a:t>, E. </a:t>
            </a:r>
            <a:r>
              <a:rPr lang="en-US" sz="3600" dirty="0" err="1" smtClean="0"/>
              <a:t>Veenendaal</a:t>
            </a:r>
            <a:r>
              <a:rPr lang="en-US" sz="3600" dirty="0" smtClean="0"/>
              <a:t> and W. </a:t>
            </a:r>
            <a:r>
              <a:rPr lang="en-US" sz="3600" dirty="0" err="1" smtClean="0"/>
              <a:t>Kutsch</a:t>
            </a:r>
            <a:r>
              <a:rPr lang="en-US" sz="3600" dirty="0" smtClean="0"/>
              <a:t>, 2013: “Phenology and gross primary production of two dominant savanna woodland ecosystems in South Africa.” </a:t>
            </a:r>
            <a:r>
              <a:rPr lang="en-US" sz="3600" i="1" dirty="0" smtClean="0"/>
              <a:t>Remote Sensing of Environment,</a:t>
            </a:r>
            <a:r>
              <a:rPr lang="en-US" sz="3600" dirty="0" smtClean="0"/>
              <a:t> </a:t>
            </a:r>
            <a:r>
              <a:rPr lang="en-US" sz="3600" i="1" dirty="0" smtClean="0"/>
              <a:t>135</a:t>
            </a:r>
            <a:r>
              <a:rPr lang="en-US" sz="3600" dirty="0" smtClean="0"/>
              <a:t>, 12. DOI: </a:t>
            </a:r>
            <a:r>
              <a:rPr lang="en-US" sz="3600" u="sng" dirty="0" smtClean="0">
                <a:hlinkClick r:id="rId15"/>
              </a:rPr>
              <a:t>10/1016/j.rse.2013.03.033</a:t>
            </a:r>
            <a:r>
              <a:rPr lang="en-US" sz="3600" dirty="0" smtClean="0"/>
              <a:t>.</a:t>
            </a:r>
          </a:p>
          <a:p>
            <a:pPr marL="0" indent="0">
              <a:spcBef>
                <a:spcPts val="600"/>
              </a:spcBef>
              <a:spcAft>
                <a:spcPts val="200"/>
              </a:spcAft>
              <a:buNone/>
            </a:pPr>
            <a:r>
              <a:rPr lang="en-US" sz="3600" dirty="0" smtClean="0"/>
              <a:t>17. V. Martin, D. U. Pfeiffer, X. Y. Zhou, X. M. Xiao, D. J. Prosser, F. S. </a:t>
            </a:r>
            <a:r>
              <a:rPr lang="en-US" sz="3600" dirty="0" err="1" smtClean="0"/>
              <a:t>Guo</a:t>
            </a:r>
            <a:r>
              <a:rPr lang="en-US" sz="3600" dirty="0" smtClean="0"/>
              <a:t> and M. Gilbert, 2011: “Spatial Distribution and Risk Factors of Highly Pathogenic Avian Influenza (HPAI) H5N1 in China.” </a:t>
            </a:r>
            <a:r>
              <a:rPr lang="en-US" sz="3600" i="1" dirty="0" err="1" smtClean="0"/>
              <a:t>Plos</a:t>
            </a:r>
            <a:r>
              <a:rPr lang="en-US" sz="3600" i="1" dirty="0" smtClean="0"/>
              <a:t> Pathog</a:t>
            </a:r>
            <a:r>
              <a:rPr lang="en-US" sz="3600" dirty="0" smtClean="0"/>
              <a:t>ens, </a:t>
            </a:r>
            <a:r>
              <a:rPr lang="en-US" sz="3600" i="1" dirty="0" smtClean="0"/>
              <a:t>7</a:t>
            </a:r>
            <a:r>
              <a:rPr lang="en-US" sz="3600" dirty="0" smtClean="0"/>
              <a:t>. DOI:  </a:t>
            </a:r>
            <a:r>
              <a:rPr lang="en-US" sz="3600" u="sng" dirty="0" smtClean="0">
                <a:hlinkClick r:id="rId16"/>
              </a:rPr>
              <a:t>10.1371/journal.ppat.1001308.</a:t>
            </a:r>
            <a:endParaRPr lang="en-US" sz="3600" dirty="0" smtClean="0"/>
          </a:p>
          <a:p>
            <a:pPr marL="0" indent="0">
              <a:spcBef>
                <a:spcPts val="600"/>
              </a:spcBef>
              <a:spcAft>
                <a:spcPts val="200"/>
              </a:spcAft>
              <a:buNone/>
            </a:pPr>
            <a:r>
              <a:rPr lang="en-US" sz="3600" dirty="0" smtClean="0"/>
              <a:t>18. S. M. </a:t>
            </a:r>
            <a:r>
              <a:rPr lang="en-US" sz="3600" dirty="0" err="1" smtClean="0"/>
              <a:t>Banik</a:t>
            </a:r>
            <a:r>
              <a:rPr lang="en-US" sz="3600" dirty="0" smtClean="0"/>
              <a:t>, S. Radhakrishnan, and C.  N. </a:t>
            </a:r>
            <a:r>
              <a:rPr lang="en-US" sz="3600" dirty="0" err="1" smtClean="0"/>
              <a:t>Sekharan</a:t>
            </a:r>
            <a:r>
              <a:rPr lang="en-US" sz="3600" dirty="0" smtClean="0"/>
              <a:t>, 2007: “Multicast routing with delay and delay variation constraints for collaborative applications on overlay networks.” </a:t>
            </a:r>
            <a:r>
              <a:rPr lang="en-US" sz="3600" i="1" dirty="0" smtClean="0"/>
              <a:t>IEEE Transactions on Parallel and Distributed Systems</a:t>
            </a:r>
            <a:r>
              <a:rPr lang="en-US" sz="3600" dirty="0" smtClean="0"/>
              <a:t>, </a:t>
            </a:r>
            <a:r>
              <a:rPr lang="en-US" sz="3600" i="1" dirty="0" smtClean="0"/>
              <a:t>18</a:t>
            </a:r>
            <a:r>
              <a:rPr lang="en-US" sz="3600" dirty="0" smtClean="0"/>
              <a:t>(3), 421-431. Retrieved from </a:t>
            </a:r>
            <a:r>
              <a:rPr lang="en-US" sz="3600" u="sng" dirty="0" smtClean="0">
                <a:hlinkClick r:id="rId17"/>
              </a:rPr>
              <a:t>http://ieeexplore.ieee.org/stamp/stamp.jsp?arnumber=4079539</a:t>
            </a:r>
            <a:r>
              <a:rPr lang="en-US" sz="3600" dirty="0" smtClean="0"/>
              <a:t>.</a:t>
            </a:r>
          </a:p>
          <a:p>
            <a:pPr marL="0" indent="0">
              <a:spcBef>
                <a:spcPts val="600"/>
              </a:spcBef>
              <a:spcAft>
                <a:spcPts val="200"/>
              </a:spcAft>
              <a:buNone/>
            </a:pPr>
            <a:r>
              <a:rPr lang="en-US" sz="3600" dirty="0" smtClean="0"/>
              <a:t>19. S. M. </a:t>
            </a:r>
            <a:r>
              <a:rPr lang="en-US" sz="3600" dirty="0" err="1" smtClean="0"/>
              <a:t>Banik</a:t>
            </a:r>
            <a:r>
              <a:rPr lang="en-US" sz="3600" dirty="0" smtClean="0"/>
              <a:t>, S. Radhakrishnan, V. </a:t>
            </a:r>
            <a:r>
              <a:rPr lang="en-US" sz="3600" dirty="0" err="1" smtClean="0"/>
              <a:t>Sarangan</a:t>
            </a:r>
            <a:r>
              <a:rPr lang="en-US" sz="3600" dirty="0" smtClean="0"/>
              <a:t> and C. N. </a:t>
            </a:r>
            <a:r>
              <a:rPr lang="en-US" sz="3600" dirty="0" err="1" smtClean="0"/>
              <a:t>Sekharan</a:t>
            </a:r>
            <a:r>
              <a:rPr lang="en-US" sz="3600" dirty="0" smtClean="0"/>
              <a:t>, 2008: “Implementation of distributed floor control protocols on overlay networks.” </a:t>
            </a:r>
            <a:r>
              <a:rPr lang="en-US" sz="3600" i="1" dirty="0" smtClean="0"/>
              <a:t>IEEE Transactions on Parallel and Distributed Systems</a:t>
            </a:r>
            <a:r>
              <a:rPr lang="en-US" sz="3600" dirty="0" smtClean="0"/>
              <a:t>, 19 (8), 1057-1070. DOI: </a:t>
            </a:r>
            <a:r>
              <a:rPr lang="en-US" sz="3600" u="sng" dirty="0" smtClean="0">
                <a:hlinkClick r:id="rId18"/>
              </a:rPr>
              <a:t>10.1109/TPDS.2007.70807</a:t>
            </a:r>
            <a:r>
              <a:rPr lang="en-US" sz="3600" dirty="0" smtClean="0"/>
              <a:t>.</a:t>
            </a:r>
          </a:p>
          <a:p>
            <a:pPr marL="514350" indent="-514350">
              <a:spcBef>
                <a:spcPts val="600"/>
              </a:spcBef>
              <a:spcAft>
                <a:spcPts val="200"/>
              </a:spcAft>
              <a:buFont typeface="+mj-lt"/>
              <a:buAutoNum type="arabicPeriod"/>
            </a:pPr>
            <a:endParaRPr lang="en-US" sz="4400" dirty="0" smtClean="0"/>
          </a:p>
          <a:p>
            <a:pPr marL="0" indent="0">
              <a:buNone/>
            </a:pPr>
            <a:endParaRPr lang="en-US" dirty="0" smtClean="0">
              <a:effectLst/>
            </a:endParaRPr>
          </a:p>
          <a:p>
            <a:pPr marL="0" indent="0">
              <a:buNone/>
            </a:pPr>
            <a:endParaRPr lang="en-US" dirty="0"/>
          </a:p>
        </p:txBody>
      </p:sp>
    </p:spTree>
    <p:extLst>
      <p:ext uri="{BB962C8B-B14F-4D97-AF65-F5344CB8AC3E}">
        <p14:creationId xmlns:p14="http://schemas.microsoft.com/office/powerpoint/2010/main" val="3114730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This session presents a stage model that describes the </a:t>
            </a:r>
            <a:r>
              <a:rPr lang="en-US" dirty="0" smtClean="0"/>
              <a:t>ongoing deployment </a:t>
            </a:r>
            <a:r>
              <a:rPr lang="en-US" dirty="0"/>
              <a:t>of a Science DMZ known as the </a:t>
            </a:r>
            <a:r>
              <a:rPr lang="en-US" dirty="0" err="1"/>
              <a:t>OneOklahoma</a:t>
            </a:r>
            <a:r>
              <a:rPr lang="en-US" dirty="0"/>
              <a:t> Friction Free Network (OFFN) in order to guide multi-campus collaborations on their journey to a robust cyberinfrastructure model. This session defines implementation stages and describes the deliverables, benefits, challenges, best practices, and metrics for each stage. The results of the initial implementations </a:t>
            </a:r>
            <a:r>
              <a:rPr lang="en-US" dirty="0" smtClean="0"/>
              <a:t>are expected to show </a:t>
            </a:r>
            <a:r>
              <a:rPr lang="en-US" dirty="0"/>
              <a:t>that metrics including speed, stack size, context switching, signal deliveries, and socket message traffic is improved and latency and errors including page faults are reduced. It is hoped that this model will serve as a sustainable model for </a:t>
            </a:r>
            <a:r>
              <a:rPr lang="en-US" dirty="0" err="1"/>
              <a:t>EPSCoR</a:t>
            </a:r>
            <a:r>
              <a:rPr lang="en-US" dirty="0"/>
              <a:t> states hoping to maximize research efficiency and minimize risk in their engagement of statewide research interests.</a:t>
            </a:r>
          </a:p>
          <a:p>
            <a:endParaRPr lang="en-US" dirty="0"/>
          </a:p>
        </p:txBody>
      </p:sp>
    </p:spTree>
    <p:extLst>
      <p:ext uri="{BB962C8B-B14F-4D97-AF65-F5344CB8AC3E}">
        <p14:creationId xmlns:p14="http://schemas.microsoft.com/office/powerpoint/2010/main" val="41519172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Additional Contributors</a:t>
            </a:r>
            <a:endParaRPr lang="en-US" dirty="0"/>
          </a:p>
        </p:txBody>
      </p:sp>
      <p:sp>
        <p:nvSpPr>
          <p:cNvPr id="3" name="Content Placeholder 2"/>
          <p:cNvSpPr>
            <a:spLocks noGrp="1"/>
          </p:cNvSpPr>
          <p:nvPr>
            <p:ph sz="half" idx="1"/>
          </p:nvPr>
        </p:nvSpPr>
        <p:spPr/>
        <p:txBody>
          <a:bodyPr>
            <a:normAutofit fontScale="47500" lnSpcReduction="20000"/>
          </a:bodyPr>
          <a:lstStyle/>
          <a:p>
            <a:pPr marL="0" indent="0">
              <a:spcBef>
                <a:spcPts val="0"/>
              </a:spcBef>
              <a:buNone/>
            </a:pPr>
            <a:r>
              <a:rPr lang="en-US" dirty="0"/>
              <a:t> </a:t>
            </a:r>
          </a:p>
          <a:p>
            <a:pPr marL="0" indent="0">
              <a:spcBef>
                <a:spcPts val="0"/>
              </a:spcBef>
              <a:buNone/>
            </a:pPr>
            <a:r>
              <a:rPr lang="en-US" dirty="0"/>
              <a:t>David </a:t>
            </a:r>
            <a:r>
              <a:rPr lang="en-US" dirty="0" smtClean="0"/>
              <a:t>Akin, University </a:t>
            </a:r>
            <a:r>
              <a:rPr lang="en-US" dirty="0"/>
              <a:t>of </a:t>
            </a:r>
            <a:r>
              <a:rPr lang="en-US" dirty="0" smtClean="0"/>
              <a:t>Oklahoma</a:t>
            </a:r>
            <a:endParaRPr lang="en-US" dirty="0"/>
          </a:p>
          <a:p>
            <a:pPr marL="0" indent="0">
              <a:spcBef>
                <a:spcPts val="0"/>
              </a:spcBef>
              <a:buNone/>
            </a:pPr>
            <a:r>
              <a:rPr lang="en-US" dirty="0" smtClean="0"/>
              <a:t>david.akin@ou.edu</a:t>
            </a:r>
            <a:endParaRPr lang="en-US" dirty="0"/>
          </a:p>
          <a:p>
            <a:pPr marL="0" indent="0">
              <a:spcBef>
                <a:spcPts val="0"/>
              </a:spcBef>
              <a:buNone/>
            </a:pPr>
            <a:r>
              <a:rPr lang="en-US" dirty="0"/>
              <a:t> </a:t>
            </a:r>
          </a:p>
          <a:p>
            <a:pPr marL="0" indent="0">
              <a:spcBef>
                <a:spcPts val="0"/>
              </a:spcBef>
              <a:buNone/>
            </a:pPr>
            <a:r>
              <a:rPr lang="en-US" dirty="0"/>
              <a:t>Joshua </a:t>
            </a:r>
            <a:r>
              <a:rPr lang="en-US" dirty="0" smtClean="0"/>
              <a:t>Alexander, University </a:t>
            </a:r>
            <a:r>
              <a:rPr lang="en-US" dirty="0"/>
              <a:t>of Oklahoma</a:t>
            </a:r>
          </a:p>
          <a:p>
            <a:pPr marL="0" indent="0">
              <a:spcBef>
                <a:spcPts val="0"/>
              </a:spcBef>
              <a:buNone/>
            </a:pPr>
            <a:r>
              <a:rPr lang="en-US" dirty="0" smtClean="0"/>
              <a:t>jalexander@ou.edu</a:t>
            </a:r>
            <a:endParaRPr lang="en-US" dirty="0"/>
          </a:p>
          <a:p>
            <a:pPr marL="0" indent="0">
              <a:spcBef>
                <a:spcPts val="0"/>
              </a:spcBef>
              <a:buNone/>
            </a:pPr>
            <a:r>
              <a:rPr lang="en-US" dirty="0"/>
              <a:t> </a:t>
            </a:r>
          </a:p>
          <a:p>
            <a:pPr marL="0" indent="0">
              <a:spcBef>
                <a:spcPts val="0"/>
              </a:spcBef>
              <a:buNone/>
            </a:pPr>
            <a:r>
              <a:rPr lang="en-US" dirty="0" smtClean="0"/>
              <a:t>S</a:t>
            </a:r>
            <a:r>
              <a:rPr lang="en-US" dirty="0"/>
              <a:t>. Patrick </a:t>
            </a:r>
            <a:r>
              <a:rPr lang="en-US" dirty="0" smtClean="0"/>
              <a:t>Calhoun, University </a:t>
            </a:r>
            <a:r>
              <a:rPr lang="en-US" dirty="0"/>
              <a:t>of Oklahoma</a:t>
            </a:r>
          </a:p>
          <a:p>
            <a:pPr marL="0" indent="0">
              <a:spcBef>
                <a:spcPts val="0"/>
              </a:spcBef>
              <a:buNone/>
            </a:pPr>
            <a:r>
              <a:rPr lang="en-US" dirty="0" smtClean="0">
                <a:hlinkClick r:id="rId2"/>
              </a:rPr>
              <a:t>phineas@ou.edu</a:t>
            </a:r>
            <a:endParaRPr lang="en-US" dirty="0" smtClean="0"/>
          </a:p>
          <a:p>
            <a:pPr marL="0" indent="0">
              <a:spcBef>
                <a:spcPts val="0"/>
              </a:spcBef>
              <a:buNone/>
            </a:pPr>
            <a:endParaRPr lang="en-US" dirty="0" smtClean="0"/>
          </a:p>
          <a:p>
            <a:pPr marL="0" indent="0">
              <a:spcBef>
                <a:spcPts val="0"/>
              </a:spcBef>
              <a:buNone/>
            </a:pPr>
            <a:r>
              <a:rPr lang="en-US" dirty="0" smtClean="0"/>
              <a:t>David Brockus, University of Oklahoma</a:t>
            </a:r>
          </a:p>
          <a:p>
            <a:pPr marL="0" indent="0">
              <a:spcBef>
                <a:spcPts val="0"/>
              </a:spcBef>
              <a:buNone/>
            </a:pPr>
            <a:r>
              <a:rPr lang="en-US" dirty="0" smtClean="0"/>
              <a:t>dbrockus@ou.edu</a:t>
            </a:r>
            <a:endParaRPr lang="en-US" dirty="0"/>
          </a:p>
          <a:p>
            <a:pPr marL="0" indent="0">
              <a:spcBef>
                <a:spcPts val="0"/>
              </a:spcBef>
              <a:buNone/>
            </a:pPr>
            <a:endParaRPr lang="en-US" dirty="0"/>
          </a:p>
          <a:p>
            <a:pPr marL="0" indent="0">
              <a:spcBef>
                <a:spcPts val="0"/>
              </a:spcBef>
              <a:buNone/>
            </a:pPr>
            <a:r>
              <a:rPr lang="en-US" dirty="0" smtClean="0"/>
              <a:t>James Deaton, </a:t>
            </a:r>
            <a:r>
              <a:rPr lang="en-US" dirty="0" err="1" smtClean="0"/>
              <a:t>OneNet</a:t>
            </a:r>
            <a:endParaRPr lang="en-US" dirty="0"/>
          </a:p>
          <a:p>
            <a:pPr marL="0" indent="0">
              <a:spcBef>
                <a:spcPts val="0"/>
              </a:spcBef>
              <a:buNone/>
            </a:pPr>
            <a:r>
              <a:rPr lang="en-US" dirty="0" smtClean="0"/>
              <a:t>jed@onenet.net</a:t>
            </a:r>
            <a:endParaRPr lang="en-US" dirty="0"/>
          </a:p>
          <a:p>
            <a:pPr marL="0" indent="0">
              <a:spcBef>
                <a:spcPts val="0"/>
              </a:spcBef>
              <a:buNone/>
            </a:pPr>
            <a:r>
              <a:rPr lang="en-US" dirty="0"/>
              <a:t> </a:t>
            </a:r>
          </a:p>
          <a:p>
            <a:pPr marL="0" indent="0">
              <a:spcBef>
                <a:spcPts val="0"/>
              </a:spcBef>
              <a:buNone/>
            </a:pPr>
            <a:r>
              <a:rPr lang="en-US" dirty="0"/>
              <a:t>Franklin </a:t>
            </a:r>
            <a:r>
              <a:rPr lang="en-US" dirty="0" err="1"/>
              <a:t>Fondjo</a:t>
            </a:r>
            <a:r>
              <a:rPr lang="en-US" dirty="0"/>
              <a:t> </a:t>
            </a:r>
            <a:r>
              <a:rPr lang="en-US" dirty="0" err="1" smtClean="0"/>
              <a:t>Fotou</a:t>
            </a:r>
            <a:r>
              <a:rPr lang="en-US" dirty="0" smtClean="0"/>
              <a:t>, Langston </a:t>
            </a:r>
            <a:r>
              <a:rPr lang="en-US" dirty="0"/>
              <a:t>University</a:t>
            </a:r>
          </a:p>
          <a:p>
            <a:pPr marL="0" indent="0">
              <a:spcBef>
                <a:spcPts val="0"/>
              </a:spcBef>
              <a:buNone/>
            </a:pPr>
            <a:r>
              <a:rPr lang="en-US" dirty="0" smtClean="0"/>
              <a:t>ffondjo@langston.edu</a:t>
            </a:r>
            <a:endParaRPr lang="en-US" dirty="0"/>
          </a:p>
          <a:p>
            <a:pPr marL="0" indent="0">
              <a:spcBef>
                <a:spcPts val="0"/>
              </a:spcBef>
              <a:buNone/>
            </a:pPr>
            <a:r>
              <a:rPr lang="en-US" dirty="0"/>
              <a:t> </a:t>
            </a:r>
          </a:p>
          <a:p>
            <a:pPr marL="0" indent="0">
              <a:spcBef>
                <a:spcPts val="0"/>
              </a:spcBef>
              <a:buNone/>
            </a:pPr>
            <a:r>
              <a:rPr lang="en-US" dirty="0"/>
              <a:t>Debi </a:t>
            </a:r>
            <a:r>
              <a:rPr lang="en-US" dirty="0" smtClean="0"/>
              <a:t>Gentis, University </a:t>
            </a:r>
            <a:r>
              <a:rPr lang="en-US" dirty="0"/>
              <a:t>of Oklahoma</a:t>
            </a:r>
          </a:p>
          <a:p>
            <a:pPr marL="0" indent="0">
              <a:spcBef>
                <a:spcPts val="0"/>
              </a:spcBef>
              <a:buNone/>
            </a:pPr>
            <a:r>
              <a:rPr lang="en-US" dirty="0" smtClean="0"/>
              <a:t>dgentis@ou.edu</a:t>
            </a:r>
            <a:endParaRPr lang="en-US" dirty="0"/>
          </a:p>
          <a:p>
            <a:pPr marL="0" indent="0">
              <a:spcBef>
                <a:spcPts val="0"/>
              </a:spcBef>
              <a:buNone/>
            </a:pPr>
            <a:endParaRPr lang="en-US" dirty="0"/>
          </a:p>
          <a:p>
            <a:pPr marL="0" indent="0">
              <a:spcBef>
                <a:spcPts val="0"/>
              </a:spcBef>
              <a:buNone/>
            </a:pPr>
            <a:r>
              <a:rPr lang="en-US" dirty="0" smtClean="0"/>
              <a:t>Brandon George, University </a:t>
            </a:r>
            <a:r>
              <a:rPr lang="en-US" dirty="0"/>
              <a:t>of Oklahoma</a:t>
            </a:r>
          </a:p>
          <a:p>
            <a:pPr marL="0" indent="0">
              <a:spcBef>
                <a:spcPts val="0"/>
              </a:spcBef>
              <a:buNone/>
            </a:pPr>
            <a:r>
              <a:rPr lang="en-US" dirty="0" smtClean="0">
                <a:hlinkClick r:id="rId3"/>
              </a:rPr>
              <a:t>bcg@ou.edu</a:t>
            </a:r>
            <a:endParaRPr lang="en-US" dirty="0" smtClean="0"/>
          </a:p>
          <a:p>
            <a:pPr marL="0" indent="0">
              <a:spcBef>
                <a:spcPts val="0"/>
              </a:spcBef>
              <a:buNone/>
            </a:pPr>
            <a:endParaRPr lang="en-US" dirty="0" smtClean="0"/>
          </a:p>
          <a:p>
            <a:pPr marL="0" indent="0">
              <a:spcBef>
                <a:spcPts val="0"/>
              </a:spcBef>
              <a:buNone/>
            </a:pPr>
            <a:r>
              <a:rPr lang="en-US" dirty="0"/>
              <a:t>Zane Gray, University of Oklahoma</a:t>
            </a:r>
          </a:p>
          <a:p>
            <a:pPr marL="0" indent="0">
              <a:spcBef>
                <a:spcPts val="0"/>
              </a:spcBef>
              <a:buNone/>
            </a:pPr>
            <a:r>
              <a:rPr lang="en-US" dirty="0" smtClean="0">
                <a:hlinkClick r:id="rId4"/>
              </a:rPr>
              <a:t>zgray@ou.edu</a:t>
            </a:r>
            <a:endParaRPr lang="en-US" dirty="0"/>
          </a:p>
          <a:p>
            <a:pPr marL="0" indent="0">
              <a:spcBef>
                <a:spcPts val="0"/>
              </a:spcBef>
              <a:buNone/>
            </a:pPr>
            <a:r>
              <a:rPr lang="en-US" dirty="0"/>
              <a:t> </a:t>
            </a:r>
          </a:p>
        </p:txBody>
      </p:sp>
      <p:sp>
        <p:nvSpPr>
          <p:cNvPr id="8" name="Content Placeholder 7"/>
          <p:cNvSpPr>
            <a:spLocks noGrp="1"/>
          </p:cNvSpPr>
          <p:nvPr>
            <p:ph sz="half" idx="2"/>
          </p:nvPr>
        </p:nvSpPr>
        <p:spPr/>
        <p:txBody>
          <a:bodyPr>
            <a:normAutofit fontScale="47500" lnSpcReduction="20000"/>
          </a:bodyPr>
          <a:lstStyle/>
          <a:p>
            <a:pPr marL="0" indent="0">
              <a:spcBef>
                <a:spcPts val="0"/>
              </a:spcBef>
              <a:buNone/>
            </a:pPr>
            <a:endParaRPr lang="en-US" dirty="0"/>
          </a:p>
          <a:p>
            <a:pPr marL="0" indent="0">
              <a:spcBef>
                <a:spcPts val="0"/>
              </a:spcBef>
              <a:buNone/>
            </a:pPr>
            <a:r>
              <a:rPr lang="en-US" dirty="0"/>
              <a:t>John Hale, University of </a:t>
            </a:r>
            <a:r>
              <a:rPr lang="en-US" dirty="0" smtClean="0"/>
              <a:t>Tulsa</a:t>
            </a:r>
          </a:p>
          <a:p>
            <a:pPr marL="0" indent="0">
              <a:spcBef>
                <a:spcPts val="0"/>
              </a:spcBef>
              <a:buNone/>
            </a:pPr>
            <a:r>
              <a:rPr lang="en-US" dirty="0">
                <a:hlinkClick r:id="rId5"/>
              </a:rPr>
              <a:t>john-hale@utulsa.edu</a:t>
            </a:r>
            <a:endParaRPr lang="en-US" dirty="0"/>
          </a:p>
          <a:p>
            <a:pPr marL="0" indent="0">
              <a:spcBef>
                <a:spcPts val="0"/>
              </a:spcBef>
              <a:buNone/>
            </a:pPr>
            <a:endParaRPr lang="en-US" dirty="0" smtClean="0"/>
          </a:p>
          <a:p>
            <a:pPr marL="0" indent="0">
              <a:spcBef>
                <a:spcPts val="0"/>
              </a:spcBef>
              <a:buNone/>
            </a:pPr>
            <a:r>
              <a:rPr lang="en-US" dirty="0" smtClean="0"/>
              <a:t>Peter </a:t>
            </a:r>
            <a:r>
              <a:rPr lang="en-US" dirty="0"/>
              <a:t>Hawrylak,</a:t>
            </a:r>
            <a:r>
              <a:rPr lang="en-US" dirty="0" smtClean="0"/>
              <a:t> </a:t>
            </a:r>
            <a:r>
              <a:rPr lang="en-US" dirty="0"/>
              <a:t>University of Tulsa</a:t>
            </a:r>
          </a:p>
          <a:p>
            <a:pPr marL="0" indent="0">
              <a:spcBef>
                <a:spcPts val="0"/>
              </a:spcBef>
              <a:buNone/>
            </a:pPr>
            <a:r>
              <a:rPr lang="en-US" dirty="0" smtClean="0"/>
              <a:t>peter-hawrylak@utulsa.edu</a:t>
            </a:r>
            <a:endParaRPr lang="en-US" dirty="0"/>
          </a:p>
          <a:p>
            <a:pPr marL="0" indent="0">
              <a:spcBef>
                <a:spcPts val="0"/>
              </a:spcBef>
              <a:buNone/>
            </a:pPr>
            <a:r>
              <a:rPr lang="en-US" dirty="0"/>
              <a:t> </a:t>
            </a:r>
          </a:p>
          <a:p>
            <a:pPr marL="0" indent="0">
              <a:spcBef>
                <a:spcPts val="0"/>
              </a:spcBef>
              <a:buNone/>
            </a:pPr>
            <a:r>
              <a:rPr lang="en-US" dirty="0"/>
              <a:t>Eddie Huebsch, University of Oklahoma</a:t>
            </a:r>
          </a:p>
          <a:p>
            <a:pPr marL="0" indent="0">
              <a:spcBef>
                <a:spcPts val="0"/>
              </a:spcBef>
              <a:buNone/>
            </a:pPr>
            <a:r>
              <a:rPr lang="en-US" u="sng" dirty="0">
                <a:hlinkClick r:id="rId6"/>
              </a:rPr>
              <a:t>ehuebsch@ou.edu</a:t>
            </a:r>
            <a:endParaRPr lang="en-US" dirty="0"/>
          </a:p>
          <a:p>
            <a:pPr marL="0" indent="0">
              <a:spcBef>
                <a:spcPts val="0"/>
              </a:spcBef>
              <a:buNone/>
            </a:pPr>
            <a:r>
              <a:rPr lang="en-US" dirty="0"/>
              <a:t> </a:t>
            </a:r>
          </a:p>
          <a:p>
            <a:pPr marL="0" indent="0">
              <a:spcBef>
                <a:spcPts val="0"/>
              </a:spcBef>
              <a:buNone/>
            </a:pPr>
            <a:r>
              <a:rPr lang="en-US" dirty="0"/>
              <a:t>Evan Lemley, University of Central Oklahoma</a:t>
            </a:r>
          </a:p>
          <a:p>
            <a:pPr marL="0" indent="0">
              <a:spcBef>
                <a:spcPts val="0"/>
              </a:spcBef>
              <a:buNone/>
            </a:pPr>
            <a:r>
              <a:rPr lang="en-US" u="sng" dirty="0">
                <a:hlinkClick r:id="rId7"/>
              </a:rPr>
              <a:t>elemley@uco.edu</a:t>
            </a:r>
            <a:endParaRPr lang="en-US" u="sng" dirty="0"/>
          </a:p>
          <a:p>
            <a:pPr marL="0" indent="0">
              <a:spcBef>
                <a:spcPts val="0"/>
              </a:spcBef>
              <a:buNone/>
            </a:pPr>
            <a:endParaRPr lang="en-US" dirty="0"/>
          </a:p>
          <a:p>
            <a:pPr marL="0" indent="0">
              <a:spcBef>
                <a:spcPts val="0"/>
              </a:spcBef>
              <a:buNone/>
            </a:pPr>
            <a:r>
              <a:rPr lang="en-US" dirty="0"/>
              <a:t>George Louthan, Oklahoma Innovation Institute</a:t>
            </a:r>
          </a:p>
          <a:p>
            <a:pPr marL="0" indent="0">
              <a:spcBef>
                <a:spcPts val="0"/>
              </a:spcBef>
              <a:buNone/>
            </a:pPr>
            <a:r>
              <a:rPr lang="en-US" dirty="0"/>
              <a:t>george.louthan@tulsahpc.org</a:t>
            </a:r>
          </a:p>
          <a:p>
            <a:pPr marL="0" indent="0">
              <a:spcBef>
                <a:spcPts val="0"/>
              </a:spcBef>
              <a:buNone/>
            </a:pPr>
            <a:r>
              <a:rPr lang="en-US" dirty="0"/>
              <a:t> </a:t>
            </a:r>
          </a:p>
          <a:p>
            <a:pPr marL="0" indent="0">
              <a:spcBef>
                <a:spcPts val="0"/>
              </a:spcBef>
              <a:buNone/>
            </a:pPr>
            <a:r>
              <a:rPr lang="en-US" dirty="0" smtClean="0"/>
              <a:t>Matt </a:t>
            </a:r>
            <a:r>
              <a:rPr lang="en-US" dirty="0" err="1"/>
              <a:t>Runion</a:t>
            </a:r>
            <a:r>
              <a:rPr lang="en-US" dirty="0"/>
              <a:t>, University of Oklahoma</a:t>
            </a:r>
          </a:p>
          <a:p>
            <a:pPr marL="0" indent="0">
              <a:spcBef>
                <a:spcPts val="0"/>
              </a:spcBef>
              <a:buNone/>
            </a:pPr>
            <a:r>
              <a:rPr lang="en-US" dirty="0"/>
              <a:t>mrunion@ou.edu</a:t>
            </a:r>
          </a:p>
          <a:p>
            <a:pPr marL="0" indent="0">
              <a:spcBef>
                <a:spcPts val="0"/>
              </a:spcBef>
              <a:buNone/>
            </a:pPr>
            <a:r>
              <a:rPr lang="en-US" dirty="0"/>
              <a:t> </a:t>
            </a:r>
          </a:p>
          <a:p>
            <a:pPr marL="0" indent="0">
              <a:spcBef>
                <a:spcPts val="0"/>
              </a:spcBef>
              <a:buNone/>
            </a:pPr>
            <a:r>
              <a:rPr lang="en-US" dirty="0"/>
              <a:t>Joel Snow, Langston University</a:t>
            </a:r>
          </a:p>
          <a:p>
            <a:pPr marL="0" indent="0">
              <a:spcBef>
                <a:spcPts val="0"/>
              </a:spcBef>
              <a:buNone/>
            </a:pPr>
            <a:r>
              <a:rPr lang="en-US" dirty="0"/>
              <a:t>jmsnow@lunet.edu </a:t>
            </a:r>
          </a:p>
          <a:p>
            <a:pPr marL="0" indent="0">
              <a:spcBef>
                <a:spcPts val="0"/>
              </a:spcBef>
              <a:buNone/>
            </a:pPr>
            <a:r>
              <a:rPr lang="en-US" dirty="0"/>
              <a:t> </a:t>
            </a:r>
          </a:p>
          <a:p>
            <a:pPr marL="0" indent="0">
              <a:spcBef>
                <a:spcPts val="0"/>
              </a:spcBef>
              <a:buNone/>
            </a:pPr>
            <a:r>
              <a:rPr lang="en-US" dirty="0"/>
              <a:t>Brett Zimmerman, University of Oklahoma</a:t>
            </a:r>
          </a:p>
          <a:p>
            <a:pPr marL="0" indent="0">
              <a:spcBef>
                <a:spcPts val="0"/>
              </a:spcBef>
              <a:buNone/>
            </a:pPr>
            <a:r>
              <a:rPr lang="en-US" dirty="0"/>
              <a:t>zim@ou.edu</a:t>
            </a:r>
          </a:p>
          <a:p>
            <a:pPr marL="0" indent="0">
              <a:buNone/>
            </a:pPr>
            <a:endParaRPr lang="en-US" dirty="0"/>
          </a:p>
        </p:txBody>
      </p:sp>
    </p:spTree>
    <p:extLst>
      <p:ext uri="{BB962C8B-B14F-4D97-AF65-F5344CB8AC3E}">
        <p14:creationId xmlns:p14="http://schemas.microsoft.com/office/powerpoint/2010/main" val="347458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half" idx="1"/>
          </p:nvPr>
        </p:nvSpPr>
        <p:spPr/>
        <p:txBody>
          <a:bodyPr>
            <a:normAutofit fontScale="70000" lnSpcReduction="20000"/>
          </a:bodyPr>
          <a:lstStyle/>
          <a:p>
            <a:r>
              <a:rPr lang="en-US" dirty="0"/>
              <a:t>Shared amongst the University of Oklahoma, Oklahoma State University, Langston University, University of Central Oklahoma, and the Tandy Supercomputing Center (TSC), as the Oklahoma Innovation Institute (OII), the ring and spur implementation of a NSF Cyber Connectivity - Networking Integration and Engineering (CC-NIE) grant, known as the </a:t>
            </a:r>
            <a:r>
              <a:rPr lang="en-US" dirty="0" err="1"/>
              <a:t>OneOklahoma</a:t>
            </a:r>
            <a:r>
              <a:rPr lang="en-US" dirty="0"/>
              <a:t> Friction Free Network (OFFN), is discussed in terms of its deployment as a multi-institutional Science DMZ for friction free and Software Defined Networking (SDN</a:t>
            </a:r>
            <a:r>
              <a:rPr lang="en-US" dirty="0" smtClean="0"/>
              <a:t>)[1].</a:t>
            </a:r>
          </a:p>
          <a:p>
            <a:r>
              <a:rPr lang="en-US" dirty="0" smtClean="0"/>
              <a:t>University of Central Oklahoma and University of Tulsa are in the approval process for membership in OFFN.</a:t>
            </a:r>
            <a:endParaRPr lang="en-US" dirty="0"/>
          </a:p>
        </p:txBody>
      </p:sp>
      <p:sp>
        <p:nvSpPr>
          <p:cNvPr id="6" name="Content Placeholder 5"/>
          <p:cNvSpPr>
            <a:spLocks noGrp="1"/>
          </p:cNvSpPr>
          <p:nvPr>
            <p:ph sz="half" idx="2"/>
          </p:nvPr>
        </p:nvSpPr>
        <p:spPr/>
        <p:txBody>
          <a:bodyPr>
            <a:normAutofit fontScale="70000" lnSpcReduction="20000"/>
          </a:bodyPr>
          <a:lstStyle/>
          <a:p>
            <a:endParaRPr lang="en-US"/>
          </a:p>
        </p:txBody>
      </p:sp>
      <p:pic>
        <p:nvPicPr>
          <p:cNvPr id="7" name="Picture 6"/>
          <p:cNvPicPr>
            <a:picLocks noChangeAspect="1"/>
          </p:cNvPicPr>
          <p:nvPr/>
        </p:nvPicPr>
        <p:blipFill rotWithShape="1">
          <a:blip r:embed="rId2"/>
          <a:srcRect l="21568" t="11999" r="58868" b="3905"/>
          <a:stretch/>
        </p:blipFill>
        <p:spPr>
          <a:xfrm>
            <a:off x="6172201" y="504550"/>
            <a:ext cx="5181600" cy="6264322"/>
          </a:xfrm>
          <a:prstGeom prst="rect">
            <a:avLst/>
          </a:prstGeom>
        </p:spPr>
      </p:pic>
      <p:sp>
        <p:nvSpPr>
          <p:cNvPr id="4" name="TextBox 3"/>
          <p:cNvSpPr txBox="1"/>
          <p:nvPr/>
        </p:nvSpPr>
        <p:spPr>
          <a:xfrm>
            <a:off x="6540138" y="6399540"/>
            <a:ext cx="1794979" cy="276999"/>
          </a:xfrm>
          <a:prstGeom prst="rect">
            <a:avLst/>
          </a:prstGeom>
          <a:noFill/>
        </p:spPr>
        <p:txBody>
          <a:bodyPr wrap="none" rtlCol="0">
            <a:spAutoFit/>
          </a:bodyPr>
          <a:lstStyle/>
          <a:p>
            <a:r>
              <a:rPr lang="en-US" sz="1200" dirty="0" smtClean="0"/>
              <a:t>Drawing by David Brockus</a:t>
            </a:r>
            <a:endParaRPr lang="en-US" sz="1200" dirty="0"/>
          </a:p>
        </p:txBody>
      </p:sp>
    </p:spTree>
    <p:extLst>
      <p:ext uri="{BB962C8B-B14F-4D97-AF65-F5344CB8AC3E}">
        <p14:creationId xmlns:p14="http://schemas.microsoft.com/office/powerpoint/2010/main" val="408452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114" y="75933"/>
            <a:ext cx="10515600" cy="1325563"/>
          </a:xfrm>
        </p:spPr>
        <p:txBody>
          <a:bodyPr/>
          <a:lstStyle/>
          <a:p>
            <a:r>
              <a:rPr lang="en-US" dirty="0" smtClean="0"/>
              <a:t>What is a Science DMZ?</a:t>
            </a:r>
            <a:endParaRPr lang="en-US" dirty="0"/>
          </a:p>
        </p:txBody>
      </p:sp>
      <p:sp>
        <p:nvSpPr>
          <p:cNvPr id="3" name="Content Placeholder 2"/>
          <p:cNvSpPr>
            <a:spLocks noGrp="1"/>
          </p:cNvSpPr>
          <p:nvPr>
            <p:ph sz="half" idx="1"/>
          </p:nvPr>
        </p:nvSpPr>
        <p:spPr>
          <a:xfrm>
            <a:off x="286736" y="1401496"/>
            <a:ext cx="5181600" cy="4351338"/>
          </a:xfrm>
        </p:spPr>
        <p:txBody>
          <a:bodyPr>
            <a:noAutofit/>
          </a:bodyPr>
          <a:lstStyle/>
          <a:p>
            <a:pPr marL="0" indent="0">
              <a:buNone/>
            </a:pPr>
            <a:r>
              <a:rPr lang="en-US" sz="2200" dirty="0" smtClean="0"/>
              <a:t>Science DMZs enable </a:t>
            </a:r>
            <a:r>
              <a:rPr lang="en-US" sz="2200" dirty="0"/>
              <a:t>high speed file transfers to/from off-campus </a:t>
            </a:r>
            <a:r>
              <a:rPr lang="en-US" sz="2200" dirty="0" smtClean="0"/>
              <a:t>locations.</a:t>
            </a:r>
          </a:p>
          <a:p>
            <a:pPr marL="0" indent="0">
              <a:buNone/>
            </a:pPr>
            <a:r>
              <a:rPr lang="en-US" sz="2200" dirty="0" smtClean="0"/>
              <a:t>In 2011, the Campus Bridging task force of the National Science Foundation (NSF) Advisory Committee on Cyberinfrastructure (ACCI) recommended[2]: </a:t>
            </a:r>
          </a:p>
          <a:p>
            <a:pPr marL="0" indent="0">
              <a:buNone/>
            </a:pPr>
            <a:r>
              <a:rPr lang="en-US" sz="2200" i="1" dirty="0" smtClean="0"/>
              <a:t>“The NSF should create a new program funding high-speed (currently 10 </a:t>
            </a:r>
            <a:r>
              <a:rPr lang="en-US" sz="2200" i="1" dirty="0" err="1" smtClean="0"/>
              <a:t>Gbps</a:t>
            </a:r>
            <a:r>
              <a:rPr lang="en-US" sz="2200" i="1" dirty="0" smtClean="0"/>
              <a:t>) connections from campuses to the nearest landing point for a national network backbone. The design of these connections must include support for dynamic network provisioning services and must be engineered to support rapid movement of large scientific data sets”.</a:t>
            </a:r>
            <a:endParaRPr lang="en-US" sz="2200" i="1" dirty="0"/>
          </a:p>
        </p:txBody>
      </p:sp>
      <p:sp>
        <p:nvSpPr>
          <p:cNvPr id="4" name="Content Placeholder 3"/>
          <p:cNvSpPr>
            <a:spLocks noGrp="1"/>
          </p:cNvSpPr>
          <p:nvPr>
            <p:ph sz="half" idx="2"/>
          </p:nvPr>
        </p:nvSpPr>
        <p:spPr>
          <a:xfrm>
            <a:off x="6203093" y="1198608"/>
            <a:ext cx="5181600" cy="4351338"/>
          </a:xfrm>
        </p:spPr>
        <p:txBody>
          <a:bodyPr>
            <a:normAutofit/>
          </a:bodyPr>
          <a:lstStyle/>
          <a:p>
            <a:pPr marL="0" indent="0">
              <a:buNone/>
            </a:pPr>
            <a:r>
              <a:rPr lang="en-US" dirty="0" smtClean="0"/>
              <a:t>Moving a 1 Terabyte file[3]:</a:t>
            </a:r>
          </a:p>
          <a:p>
            <a:pPr marL="0" indent="0">
              <a:buNone/>
            </a:pPr>
            <a:endParaRPr lang="en-US" dirty="0" smtClean="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260124897"/>
              </p:ext>
            </p:extLst>
          </p:nvPr>
        </p:nvGraphicFramePr>
        <p:xfrm>
          <a:off x="6203093" y="1804268"/>
          <a:ext cx="5090299" cy="1439806"/>
        </p:xfrm>
        <a:graphic>
          <a:graphicData uri="http://schemas.openxmlformats.org/drawingml/2006/table">
            <a:tbl>
              <a:tblPr firstRow="1" bandRow="1">
                <a:tableStyleId>{5C22544A-7EE6-4342-B048-85BDC9FD1C3A}</a:tableStyleId>
              </a:tblPr>
              <a:tblGrid>
                <a:gridCol w="988948"/>
                <a:gridCol w="894027"/>
                <a:gridCol w="1093805"/>
                <a:gridCol w="992260"/>
                <a:gridCol w="1121259"/>
              </a:tblGrid>
              <a:tr h="616846">
                <a:tc>
                  <a:txBody>
                    <a:bodyPr/>
                    <a:lstStyle/>
                    <a:p>
                      <a:r>
                        <a:rPr lang="en-US" sz="1600" dirty="0" smtClean="0"/>
                        <a:t>10 Mbps network</a:t>
                      </a:r>
                      <a:endParaRPr lang="en-US" sz="1600" dirty="0"/>
                    </a:p>
                  </a:txBody>
                  <a:tcPr/>
                </a:tc>
                <a:tc>
                  <a:txBody>
                    <a:bodyPr/>
                    <a:lstStyle/>
                    <a:p>
                      <a:r>
                        <a:rPr lang="en-US" sz="1600" dirty="0" smtClean="0"/>
                        <a:t>10 Mbps </a:t>
                      </a:r>
                    </a:p>
                    <a:p>
                      <a:r>
                        <a:rPr lang="en-US" sz="1600" dirty="0" smtClean="0"/>
                        <a:t>network</a:t>
                      </a:r>
                      <a:endParaRPr lang="en-US" sz="1600" dirty="0"/>
                    </a:p>
                  </a:txBody>
                  <a:tcPr/>
                </a:tc>
                <a:tc>
                  <a:txBody>
                    <a:bodyPr/>
                    <a:lstStyle/>
                    <a:p>
                      <a:r>
                        <a:rPr lang="en-US" sz="1600" dirty="0" smtClean="0"/>
                        <a:t>USB 2.0 portable disk</a:t>
                      </a:r>
                      <a:endParaRPr lang="en-US" sz="1600" dirty="0"/>
                    </a:p>
                  </a:txBody>
                  <a:tcPr/>
                </a:tc>
                <a:tc>
                  <a:txBody>
                    <a:bodyPr/>
                    <a:lstStyle/>
                    <a:p>
                      <a:r>
                        <a:rPr lang="en-US" sz="1600" dirty="0" smtClean="0"/>
                        <a:t>1 </a:t>
                      </a:r>
                      <a:r>
                        <a:rPr lang="en-US" sz="1600" dirty="0" err="1" smtClean="0"/>
                        <a:t>Gbps</a:t>
                      </a:r>
                      <a:r>
                        <a:rPr lang="en-US" sz="1600" dirty="0" smtClean="0"/>
                        <a:t> network</a:t>
                      </a:r>
                      <a:endParaRPr lang="en-US" sz="1600" dirty="0"/>
                    </a:p>
                  </a:txBody>
                  <a:tcPr/>
                </a:tc>
                <a:tc>
                  <a:txBody>
                    <a:bodyPr/>
                    <a:lstStyle/>
                    <a:p>
                      <a:r>
                        <a:rPr lang="en-US" sz="1600" dirty="0" smtClean="0"/>
                        <a:t>10 </a:t>
                      </a:r>
                      <a:r>
                        <a:rPr lang="en-US" sz="1600" dirty="0" err="1" smtClean="0"/>
                        <a:t>Gbps</a:t>
                      </a:r>
                      <a:r>
                        <a:rPr lang="en-US" sz="1600" dirty="0" smtClean="0"/>
                        <a:t> network</a:t>
                      </a:r>
                      <a:endParaRPr lang="en-US" sz="1600" dirty="0"/>
                    </a:p>
                  </a:txBody>
                  <a:tcPr/>
                </a:tc>
              </a:tr>
              <a:tr h="616846">
                <a:tc>
                  <a:txBody>
                    <a:bodyPr/>
                    <a:lstStyle/>
                    <a:p>
                      <a:r>
                        <a:rPr lang="en-US" sz="1600" dirty="0" smtClean="0"/>
                        <a:t>300 hours</a:t>
                      </a:r>
                      <a:endParaRPr lang="en-US" sz="1600" dirty="0"/>
                    </a:p>
                  </a:txBody>
                  <a:tcPr/>
                </a:tc>
                <a:tc>
                  <a:txBody>
                    <a:bodyPr/>
                    <a:lstStyle/>
                    <a:p>
                      <a:r>
                        <a:rPr lang="en-US" sz="1600" dirty="0" smtClean="0"/>
                        <a:t>30 hours</a:t>
                      </a:r>
                      <a:endParaRPr lang="en-US" sz="1600" dirty="0"/>
                    </a:p>
                  </a:txBody>
                  <a:tcPr/>
                </a:tc>
                <a:tc>
                  <a:txBody>
                    <a:bodyPr/>
                    <a:lstStyle/>
                    <a:p>
                      <a:r>
                        <a:rPr lang="en-US" sz="1600" dirty="0" smtClean="0"/>
                        <a:t>20-30</a:t>
                      </a:r>
                      <a:r>
                        <a:rPr lang="en-US" sz="1600" baseline="0" dirty="0" smtClean="0"/>
                        <a:t> hours</a:t>
                      </a:r>
                      <a:endParaRPr lang="en-US" sz="1600" dirty="0"/>
                    </a:p>
                  </a:txBody>
                  <a:tcPr/>
                </a:tc>
                <a:tc>
                  <a:txBody>
                    <a:bodyPr/>
                    <a:lstStyle/>
                    <a:p>
                      <a:r>
                        <a:rPr lang="en-US" sz="1600" dirty="0" smtClean="0"/>
                        <a:t>3 hours</a:t>
                      </a:r>
                      <a:endParaRPr lang="en-US" sz="1600" dirty="0"/>
                    </a:p>
                  </a:txBody>
                  <a:tcPr/>
                </a:tc>
                <a:tc>
                  <a:txBody>
                    <a:bodyPr/>
                    <a:lstStyle/>
                    <a:p>
                      <a:r>
                        <a:rPr lang="en-US" sz="1600" dirty="0" smtClean="0"/>
                        <a:t>20 minutes</a:t>
                      </a:r>
                      <a:endParaRPr lang="en-US" sz="1600" dirty="0"/>
                    </a:p>
                  </a:txBody>
                  <a:tcPr/>
                </a:tc>
              </a:tr>
            </a:tbl>
          </a:graphicData>
        </a:graphic>
      </p:graphicFrame>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6814"/>
          <a:stretch/>
        </p:blipFill>
        <p:spPr>
          <a:xfrm>
            <a:off x="5643154" y="4146041"/>
            <a:ext cx="6069875" cy="2009565"/>
          </a:xfrm>
          <a:prstGeom prst="rect">
            <a:avLst/>
          </a:prstGeom>
        </p:spPr>
      </p:pic>
      <p:sp>
        <p:nvSpPr>
          <p:cNvPr id="7" name="TextBox 6"/>
          <p:cNvSpPr txBox="1"/>
          <p:nvPr/>
        </p:nvSpPr>
        <p:spPr>
          <a:xfrm>
            <a:off x="7081339" y="6321108"/>
            <a:ext cx="3193503" cy="261610"/>
          </a:xfrm>
          <a:prstGeom prst="rect">
            <a:avLst/>
          </a:prstGeom>
          <a:noFill/>
        </p:spPr>
        <p:txBody>
          <a:bodyPr wrap="none" rtlCol="0">
            <a:spAutoFit/>
          </a:bodyPr>
          <a:lstStyle/>
          <a:p>
            <a:r>
              <a:rPr lang="en-US" sz="1100" dirty="0" smtClean="0"/>
              <a:t>Photo courtesy of the Oklahoma Innovation Institute</a:t>
            </a:r>
            <a:endParaRPr lang="en-US" sz="1100" dirty="0"/>
          </a:p>
        </p:txBody>
      </p:sp>
    </p:spTree>
    <p:extLst>
      <p:ext uri="{BB962C8B-B14F-4D97-AF65-F5344CB8AC3E}">
        <p14:creationId xmlns:p14="http://schemas.microsoft.com/office/powerpoint/2010/main" val="1120979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Science DMZ architecture?</a:t>
            </a:r>
            <a:endParaRPr lang="en-US" dirty="0"/>
          </a:p>
        </p:txBody>
      </p:sp>
      <p:sp>
        <p:nvSpPr>
          <p:cNvPr id="3" name="Content Placeholder 2"/>
          <p:cNvSpPr>
            <a:spLocks noGrp="1"/>
          </p:cNvSpPr>
          <p:nvPr>
            <p:ph sz="half" idx="1"/>
          </p:nvPr>
        </p:nvSpPr>
        <p:spPr>
          <a:xfrm>
            <a:off x="367553" y="1574148"/>
            <a:ext cx="5652247" cy="4602815"/>
          </a:xfrm>
        </p:spPr>
        <p:txBody>
          <a:bodyPr>
            <a:normAutofit fontScale="25000" lnSpcReduction="20000"/>
          </a:bodyPr>
          <a:lstStyle/>
          <a:p>
            <a:pPr marL="0" indent="0">
              <a:buNone/>
            </a:pPr>
            <a:r>
              <a:rPr lang="en-US" sz="7200" dirty="0" smtClean="0"/>
              <a:t>As specified by </a:t>
            </a:r>
            <a:r>
              <a:rPr lang="en-US" sz="7200" dirty="0" err="1" smtClean="0"/>
              <a:t>Esnet</a:t>
            </a:r>
            <a:r>
              <a:rPr lang="en-US" sz="7200" dirty="0" smtClean="0"/>
              <a:t>[4a], three </a:t>
            </a:r>
            <a:r>
              <a:rPr lang="en-US" sz="7200" dirty="0"/>
              <a:t>key </a:t>
            </a:r>
            <a:r>
              <a:rPr lang="en-US" sz="7200" dirty="0" smtClean="0"/>
              <a:t>components:</a:t>
            </a:r>
            <a:endParaRPr lang="en-US" sz="7200" dirty="0"/>
          </a:p>
          <a:p>
            <a:pPr marL="0" indent="0">
              <a:buNone/>
            </a:pPr>
            <a:r>
              <a:rPr lang="en-US" sz="7200" dirty="0" smtClean="0"/>
              <a:t>1. “Friction </a:t>
            </a:r>
            <a:r>
              <a:rPr lang="en-US" sz="7200" dirty="0"/>
              <a:t>Free” network path </a:t>
            </a:r>
            <a:r>
              <a:rPr lang="en-US" sz="7200" dirty="0" smtClean="0"/>
              <a:t> -</a:t>
            </a:r>
            <a:r>
              <a:rPr lang="en-US" sz="7200" dirty="0"/>
              <a:t>Allows scientists to perform research and send and receive data without constraints, such as firewalls, associated traditional enterprise networks.</a:t>
            </a:r>
          </a:p>
          <a:p>
            <a:pPr lvl="1"/>
            <a:r>
              <a:rPr lang="en-US" sz="6800" dirty="0" smtClean="0"/>
              <a:t>Highly </a:t>
            </a:r>
            <a:r>
              <a:rPr lang="en-US" sz="6800" dirty="0"/>
              <a:t>capable network devices </a:t>
            </a:r>
          </a:p>
          <a:p>
            <a:pPr lvl="1"/>
            <a:r>
              <a:rPr lang="en-US" sz="6800" dirty="0"/>
              <a:t>Virtual circuit connectivity option </a:t>
            </a:r>
          </a:p>
          <a:p>
            <a:pPr lvl="1"/>
            <a:r>
              <a:rPr lang="en-US" sz="6800" dirty="0" smtClean="0"/>
              <a:t>Security </a:t>
            </a:r>
            <a:r>
              <a:rPr lang="en-US" sz="6800" dirty="0"/>
              <a:t>policy and enforcement specific to science </a:t>
            </a:r>
            <a:r>
              <a:rPr lang="en-US" sz="6800" dirty="0" smtClean="0"/>
              <a:t>workflows </a:t>
            </a:r>
            <a:endParaRPr lang="en-US" sz="6800" dirty="0"/>
          </a:p>
          <a:p>
            <a:pPr lvl="1"/>
            <a:r>
              <a:rPr lang="en-US" sz="6800" dirty="0" smtClean="0"/>
              <a:t>Located </a:t>
            </a:r>
            <a:r>
              <a:rPr lang="en-US" sz="6800" dirty="0"/>
              <a:t>at or near site perimeter </a:t>
            </a:r>
            <a:endParaRPr lang="en-US" sz="6800" dirty="0" smtClean="0"/>
          </a:p>
          <a:p>
            <a:pPr marL="0" indent="0">
              <a:buNone/>
            </a:pPr>
            <a:r>
              <a:rPr lang="en-US" sz="7200" dirty="0" smtClean="0"/>
              <a:t>2. Dedicated</a:t>
            </a:r>
            <a:r>
              <a:rPr lang="en-US" sz="7200" dirty="0"/>
              <a:t>, high-performance Data Transfer Nodes (DTNs) </a:t>
            </a:r>
          </a:p>
          <a:p>
            <a:pPr lvl="1"/>
            <a:r>
              <a:rPr lang="en-US" sz="6800" dirty="0" smtClean="0"/>
              <a:t>Hardware</a:t>
            </a:r>
            <a:r>
              <a:rPr lang="en-US" sz="6800" dirty="0"/>
              <a:t>, operating system, libraries </a:t>
            </a:r>
            <a:r>
              <a:rPr lang="en-US" sz="6800" dirty="0" smtClean="0"/>
              <a:t>optimized </a:t>
            </a:r>
            <a:r>
              <a:rPr lang="en-US" sz="6800" dirty="0"/>
              <a:t>for </a:t>
            </a:r>
            <a:r>
              <a:rPr lang="en-US" sz="6800" dirty="0" smtClean="0"/>
              <a:t>transfer </a:t>
            </a:r>
            <a:endParaRPr lang="en-US" sz="6800" dirty="0"/>
          </a:p>
          <a:p>
            <a:pPr lvl="1"/>
            <a:r>
              <a:rPr lang="en-US" sz="6800" dirty="0" smtClean="0"/>
              <a:t>Optimized </a:t>
            </a:r>
            <a:r>
              <a:rPr lang="en-US" sz="6800" dirty="0"/>
              <a:t>data transfer tools </a:t>
            </a:r>
            <a:endParaRPr lang="en-US" sz="6800" dirty="0" smtClean="0"/>
          </a:p>
          <a:p>
            <a:pPr marL="0" indent="0">
              <a:buNone/>
            </a:pPr>
            <a:r>
              <a:rPr lang="en-US" sz="7200" dirty="0" smtClean="0"/>
              <a:t>3. Performance </a:t>
            </a:r>
            <a:r>
              <a:rPr lang="en-US" sz="7200" dirty="0"/>
              <a:t>measurement/test node </a:t>
            </a:r>
          </a:p>
          <a:p>
            <a:pPr lvl="1"/>
            <a:r>
              <a:rPr lang="en-US" sz="6800" dirty="0" err="1" smtClean="0"/>
              <a:t>perfSONAR</a:t>
            </a:r>
            <a:r>
              <a:rPr lang="en-US" sz="6800" dirty="0" smtClean="0"/>
              <a:t> (next slide)</a:t>
            </a:r>
            <a:endParaRPr lang="en-US" sz="6800" dirty="0"/>
          </a:p>
          <a:p>
            <a:endParaRPr lang="en-US" dirty="0"/>
          </a:p>
        </p:txBody>
      </p:sp>
      <p:pic>
        <p:nvPicPr>
          <p:cNvPr id="5" name="Picture 4"/>
          <p:cNvPicPr>
            <a:picLocks noChangeAspect="1"/>
          </p:cNvPicPr>
          <p:nvPr/>
        </p:nvPicPr>
        <p:blipFill rotWithShape="1">
          <a:blip r:embed="rId3"/>
          <a:srcRect l="26476" t="11562" r="53134" b="10835"/>
          <a:stretch/>
        </p:blipFill>
        <p:spPr>
          <a:xfrm>
            <a:off x="6617307" y="1574148"/>
            <a:ext cx="4299999" cy="4602816"/>
          </a:xfrm>
          <a:prstGeom prst="rect">
            <a:avLst/>
          </a:prstGeom>
        </p:spPr>
      </p:pic>
      <p:sp>
        <p:nvSpPr>
          <p:cNvPr id="6" name="TextBox 5"/>
          <p:cNvSpPr txBox="1"/>
          <p:nvPr/>
        </p:nvSpPr>
        <p:spPr>
          <a:xfrm>
            <a:off x="6421908" y="6398052"/>
            <a:ext cx="4918591" cy="369332"/>
          </a:xfrm>
          <a:prstGeom prst="rect">
            <a:avLst/>
          </a:prstGeom>
          <a:noFill/>
        </p:spPr>
        <p:txBody>
          <a:bodyPr wrap="none" rtlCol="0">
            <a:spAutoFit/>
          </a:bodyPr>
          <a:lstStyle/>
          <a:p>
            <a:r>
              <a:rPr lang="en-US" dirty="0" err="1" smtClean="0"/>
              <a:t>ESnet</a:t>
            </a:r>
            <a:r>
              <a:rPr lang="en-US" dirty="0" smtClean="0"/>
              <a:t>-recognized case studies of best practice [4b]</a:t>
            </a:r>
            <a:endParaRPr lang="en-US" dirty="0"/>
          </a:p>
        </p:txBody>
      </p:sp>
    </p:spTree>
    <p:extLst>
      <p:ext uri="{BB962C8B-B14F-4D97-AF65-F5344CB8AC3E}">
        <p14:creationId xmlns:p14="http://schemas.microsoft.com/office/powerpoint/2010/main" val="222522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err="1" smtClean="0"/>
              <a:t>perfSONAR</a:t>
            </a:r>
            <a:r>
              <a:rPr lang="en-US" dirty="0" smtClean="0"/>
              <a:t> nodes</a:t>
            </a:r>
            <a:endParaRPr lang="en-US" dirty="0"/>
          </a:p>
        </p:txBody>
      </p:sp>
      <p:sp>
        <p:nvSpPr>
          <p:cNvPr id="3" name="Content Placeholder 2"/>
          <p:cNvSpPr>
            <a:spLocks noGrp="1"/>
          </p:cNvSpPr>
          <p:nvPr>
            <p:ph sz="half" idx="1"/>
          </p:nvPr>
        </p:nvSpPr>
        <p:spPr>
          <a:xfrm>
            <a:off x="113210" y="1085397"/>
            <a:ext cx="6205343" cy="4351338"/>
          </a:xfrm>
        </p:spPr>
        <p:txBody>
          <a:bodyPr>
            <a:normAutofit fontScale="92500" lnSpcReduction="10000"/>
          </a:bodyPr>
          <a:lstStyle/>
          <a:p>
            <a:pPr marL="0" indent="0">
              <a:buNone/>
            </a:pPr>
            <a:r>
              <a:rPr lang="en-US" dirty="0" smtClean="0"/>
              <a:t>Internet2 recommended hardware configuration[4c]:</a:t>
            </a:r>
          </a:p>
          <a:p>
            <a:pPr marL="0" indent="0">
              <a:buNone/>
            </a:pPr>
            <a:r>
              <a:rPr lang="en-US" dirty="0"/>
              <a:t>Dell R720 Chassis, DC enabled PDU</a:t>
            </a:r>
            <a:br>
              <a:rPr lang="en-US" dirty="0"/>
            </a:br>
            <a:r>
              <a:rPr lang="en-US" dirty="0"/>
              <a:t>8 GB of RAM</a:t>
            </a:r>
            <a:br>
              <a:rPr lang="en-US" dirty="0"/>
            </a:br>
            <a:r>
              <a:rPr lang="en-US" dirty="0"/>
              <a:t>2 x Intel E5-2609 CPU @ 2.4 </a:t>
            </a:r>
            <a:r>
              <a:rPr lang="en-US" dirty="0" err="1"/>
              <a:t>Ghz</a:t>
            </a:r>
            <a:r>
              <a:rPr lang="en-US" dirty="0"/>
              <a:t> clock speed; 4 cores per CPU; </a:t>
            </a:r>
            <a:r>
              <a:rPr lang="en-US" dirty="0" err="1"/>
              <a:t>HyperThreading</a:t>
            </a:r>
            <a:r>
              <a:rPr lang="en-US" dirty="0"/>
              <a:t> disabled.</a:t>
            </a:r>
            <a:br>
              <a:rPr lang="en-US" dirty="0"/>
            </a:br>
            <a:r>
              <a:rPr lang="en-US" dirty="0"/>
              <a:t>Dell motherboard, Intel C600 Chipset</a:t>
            </a:r>
            <a:br>
              <a:rPr lang="en-US" dirty="0"/>
            </a:br>
            <a:r>
              <a:rPr lang="en-US" dirty="0"/>
              <a:t>146GB RAID-1 disk</a:t>
            </a:r>
            <a:br>
              <a:rPr lang="en-US" dirty="0"/>
            </a:br>
            <a:r>
              <a:rPr lang="en-US" dirty="0"/>
              <a:t>Dual port 10GBASE-SR Broadcom </a:t>
            </a:r>
            <a:r>
              <a:rPr lang="en-US" dirty="0" err="1"/>
              <a:t>NetXtreme</a:t>
            </a:r>
            <a:r>
              <a:rPr lang="en-US" dirty="0"/>
              <a:t> II BCM57800 (x8 </a:t>
            </a:r>
            <a:r>
              <a:rPr lang="en-US" dirty="0" err="1"/>
              <a:t>PCIe</a:t>
            </a:r>
            <a:r>
              <a:rPr lang="en-US" dirty="0"/>
              <a:t> 2.0) NIC directly connected to the AL2S networking components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6782" y="65020"/>
            <a:ext cx="6092982" cy="6392091"/>
          </a:xfrm>
          <a:prstGeom prst="rect">
            <a:avLst/>
          </a:prstGeom>
        </p:spPr>
      </p:pic>
      <p:sp>
        <p:nvSpPr>
          <p:cNvPr id="7" name="TextBox 6"/>
          <p:cNvSpPr txBox="1"/>
          <p:nvPr/>
        </p:nvSpPr>
        <p:spPr>
          <a:xfrm>
            <a:off x="6475671" y="6337465"/>
            <a:ext cx="5330883" cy="369332"/>
          </a:xfrm>
          <a:prstGeom prst="rect">
            <a:avLst/>
          </a:prstGeom>
          <a:noFill/>
        </p:spPr>
        <p:txBody>
          <a:bodyPr wrap="none" rtlCol="0">
            <a:spAutoFit/>
          </a:bodyPr>
          <a:lstStyle/>
          <a:p>
            <a:r>
              <a:rPr lang="en-US" dirty="0" smtClean="0"/>
              <a:t>Used with permission from the </a:t>
            </a:r>
            <a:r>
              <a:rPr lang="en-US" dirty="0" err="1" smtClean="0"/>
              <a:t>perfSONAR</a:t>
            </a:r>
            <a:r>
              <a:rPr lang="en-US" dirty="0" smtClean="0"/>
              <a:t> Project [3a]</a:t>
            </a:r>
            <a:endParaRPr lang="en-US" dirty="0"/>
          </a:p>
        </p:txBody>
      </p:sp>
    </p:spTree>
    <p:extLst>
      <p:ext uri="{BB962C8B-B14F-4D97-AF65-F5344CB8AC3E}">
        <p14:creationId xmlns:p14="http://schemas.microsoft.com/office/powerpoint/2010/main" val="1292602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Software-Defined Networking (SDN)?</a:t>
            </a:r>
            <a:endParaRPr lang="en-US" dirty="0"/>
          </a:p>
        </p:txBody>
      </p:sp>
      <p:sp>
        <p:nvSpPr>
          <p:cNvPr id="3" name="Content Placeholder 2"/>
          <p:cNvSpPr>
            <a:spLocks noGrp="1"/>
          </p:cNvSpPr>
          <p:nvPr>
            <p:ph sz="half" idx="1"/>
          </p:nvPr>
        </p:nvSpPr>
        <p:spPr/>
        <p:txBody>
          <a:bodyPr>
            <a:normAutofit lnSpcReduction="10000"/>
          </a:bodyPr>
          <a:lstStyle/>
          <a:p>
            <a:pPr marL="0" indent="0">
              <a:buNone/>
            </a:pPr>
            <a:r>
              <a:rPr lang="en-US" dirty="0" smtClean="0"/>
              <a:t>The </a:t>
            </a:r>
            <a:r>
              <a:rPr lang="en-US" dirty="0" err="1" smtClean="0"/>
              <a:t>OpenNetworking</a:t>
            </a:r>
            <a:r>
              <a:rPr lang="en-US" dirty="0" smtClean="0"/>
              <a:t> Foundation defines SDN as “The physical separation of the network control plane from the forwarding plane, and where a control plane controls several devices”[4].</a:t>
            </a:r>
          </a:p>
          <a:p>
            <a:pPr marL="0" indent="0">
              <a:buNone/>
            </a:pPr>
            <a:r>
              <a:rPr lang="en-US" dirty="0" smtClean="0"/>
              <a:t>The </a:t>
            </a:r>
            <a:r>
              <a:rPr lang="en-US" dirty="0" err="1" smtClean="0"/>
              <a:t>OpenFlow</a:t>
            </a:r>
            <a:r>
              <a:rPr lang="en-US" dirty="0" smtClean="0"/>
              <a:t>® protocol separates the data and control paths from operating on the same device and prevents exposure of the internal workings of network devices[5].</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798276" y="2206422"/>
            <a:ext cx="5181600" cy="3392036"/>
          </a:xfrm>
        </p:spPr>
      </p:pic>
      <p:sp>
        <p:nvSpPr>
          <p:cNvPr id="6" name="TextBox 5"/>
          <p:cNvSpPr txBox="1"/>
          <p:nvPr/>
        </p:nvSpPr>
        <p:spPr>
          <a:xfrm>
            <a:off x="6631458" y="5744860"/>
            <a:ext cx="5494902" cy="369332"/>
          </a:xfrm>
          <a:prstGeom prst="rect">
            <a:avLst/>
          </a:prstGeom>
          <a:noFill/>
        </p:spPr>
        <p:txBody>
          <a:bodyPr wrap="none" rtlCol="0">
            <a:spAutoFit/>
          </a:bodyPr>
          <a:lstStyle/>
          <a:p>
            <a:r>
              <a:rPr lang="en-US" dirty="0" smtClean="0"/>
              <a:t>Graphic used with permission from OpenNetworking.org</a:t>
            </a:r>
            <a:endParaRPr lang="en-US" dirty="0"/>
          </a:p>
        </p:txBody>
      </p:sp>
    </p:spTree>
    <p:extLst>
      <p:ext uri="{BB962C8B-B14F-4D97-AF65-F5344CB8AC3E}">
        <p14:creationId xmlns:p14="http://schemas.microsoft.com/office/powerpoint/2010/main" val="1492547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bigger picture</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20639" y="1236617"/>
            <a:ext cx="6946206" cy="5209655"/>
          </a:xfrm>
        </p:spPr>
      </p:pic>
      <p:sp>
        <p:nvSpPr>
          <p:cNvPr id="7" name="Footer Placeholder 6"/>
          <p:cNvSpPr>
            <a:spLocks noGrp="1"/>
          </p:cNvSpPr>
          <p:nvPr>
            <p:ph type="ftr" sz="quarter" idx="11"/>
          </p:nvPr>
        </p:nvSpPr>
        <p:spPr/>
        <p:txBody>
          <a:bodyPr/>
          <a:lstStyle/>
          <a:p>
            <a:r>
              <a:rPr lang="en-US" dirty="0" smtClean="0"/>
              <a:t>graphic used with permission from H. Dempsey (BBN Technologies)and dissemination by geni.net user group [6a] </a:t>
            </a:r>
            <a:endParaRPr lang="en-US" dirty="0"/>
          </a:p>
        </p:txBody>
      </p:sp>
    </p:spTree>
    <p:extLst>
      <p:ext uri="{BB962C8B-B14F-4D97-AF65-F5344CB8AC3E}">
        <p14:creationId xmlns:p14="http://schemas.microsoft.com/office/powerpoint/2010/main" val="3298054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t>How will we use OFFN?</a:t>
            </a:r>
            <a:endParaRPr lang="en-US" dirty="0"/>
          </a:p>
        </p:txBody>
      </p:sp>
      <p:sp>
        <p:nvSpPr>
          <p:cNvPr id="3" name="Content Placeholder 2"/>
          <p:cNvSpPr>
            <a:spLocks noGrp="1"/>
          </p:cNvSpPr>
          <p:nvPr>
            <p:ph sz="half" idx="1"/>
          </p:nvPr>
        </p:nvSpPr>
        <p:spPr>
          <a:xfrm>
            <a:off x="428897" y="1033440"/>
            <a:ext cx="5181600" cy="4351338"/>
          </a:xfrm>
        </p:spPr>
        <p:txBody>
          <a:bodyPr>
            <a:normAutofit fontScale="25000" lnSpcReduction="20000"/>
          </a:bodyPr>
          <a:lstStyle/>
          <a:p>
            <a:pPr marL="0" indent="0">
              <a:buNone/>
            </a:pPr>
            <a:r>
              <a:rPr lang="en-US" sz="11200" dirty="0" smtClean="0"/>
              <a:t>The </a:t>
            </a:r>
            <a:r>
              <a:rPr lang="en-US" sz="11200" dirty="0"/>
              <a:t>initial domain Science, Technology, Engineering &amp; Mathematics (STEM) research projects include numerical weather prediction, high energy physics, bioinformatics and weather radar, and research slated for OFFN has already begun expanding to other research disciplines.</a:t>
            </a:r>
          </a:p>
          <a:p>
            <a:endParaRPr lang="en-US" dirty="0"/>
          </a:p>
        </p:txBody>
      </p:sp>
      <p:sp>
        <p:nvSpPr>
          <p:cNvPr id="4" name="Content Placeholder 3"/>
          <p:cNvSpPr>
            <a:spLocks noGrp="1"/>
          </p:cNvSpPr>
          <p:nvPr>
            <p:ph sz="half" idx="2"/>
          </p:nvPr>
        </p:nvSpPr>
        <p:spPr>
          <a:xfrm>
            <a:off x="6311537" y="1033440"/>
            <a:ext cx="5181600" cy="4351338"/>
          </a:xfrm>
        </p:spPr>
        <p:txBody>
          <a:bodyPr>
            <a:normAutofit fontScale="25000" lnSpcReduction="20000"/>
          </a:bodyPr>
          <a:lstStyle/>
          <a:p>
            <a:r>
              <a:rPr lang="en-US" sz="4000" b="1" dirty="0" smtClean="0"/>
              <a:t>ATLAS </a:t>
            </a:r>
            <a:r>
              <a:rPr lang="en-US" sz="4000" b="1" dirty="0"/>
              <a:t>Tier 2 and DØ High Energy </a:t>
            </a:r>
            <a:r>
              <a:rPr lang="en-US" sz="4000" b="1" dirty="0" smtClean="0"/>
              <a:t>Physics: </a:t>
            </a:r>
            <a:r>
              <a:rPr lang="en-US" sz="4000" dirty="0" smtClean="0"/>
              <a:t>One </a:t>
            </a:r>
            <a:r>
              <a:rPr lang="en-US" sz="4000" dirty="0"/>
              <a:t>of the largest physical science collaborations ever, with 2000+ physicists (including ~800 students) from 150+ universities and laboratories in 34 nations, ATLAS is a High Energy Physics (HEP) experiment at the Large Hadron Collider (LHC) at the European Organization for Nuclear Research (CERN) that explores the fundamental nature of matter and the basic forces that shape our universe, by examining head-on collisions of protons of enormously high energy. OUHEP personnel have contributed significantly to network monitoring research to quickly pinpoint network-related </a:t>
            </a:r>
            <a:r>
              <a:rPr lang="en-US" sz="4000" dirty="0" smtClean="0"/>
              <a:t>problems [8].</a:t>
            </a:r>
            <a:endParaRPr lang="en-US" sz="4000" dirty="0"/>
          </a:p>
          <a:p>
            <a:r>
              <a:rPr lang="en-US" sz="4000" b="1" dirty="0" smtClean="0"/>
              <a:t>Real-time </a:t>
            </a:r>
            <a:r>
              <a:rPr lang="en-US" sz="4000" b="1" dirty="0"/>
              <a:t>Numerical Weather </a:t>
            </a:r>
            <a:r>
              <a:rPr lang="en-US" sz="4000" b="1" dirty="0" smtClean="0"/>
              <a:t>Prediction: </a:t>
            </a:r>
            <a:r>
              <a:rPr lang="en-US" sz="4000" dirty="0" smtClean="0"/>
              <a:t>Located </a:t>
            </a:r>
            <a:r>
              <a:rPr lang="en-US" sz="4000" dirty="0"/>
              <a:t>at OU’s National Weather Center (NWC), CAPS is a leader in storm scale Numerical Weather Prediction (NWP) and Data Assimilation (DA) research. Since 2007, CAPS has led a Spring Real-time Storm Forecast Experiment using systems both on XSEDE/</a:t>
            </a:r>
            <a:r>
              <a:rPr lang="en-US" sz="4000" dirty="0" err="1"/>
              <a:t>TeraGrid</a:t>
            </a:r>
            <a:r>
              <a:rPr lang="en-US" sz="4000" dirty="0"/>
              <a:t> and at OSCER, as part of an ongoing collaboration with other academic researchers and research and operational centers in the National Oceanic and Atmospheric Administration (NOAA), e.g., the Storm Prediction Center. Forecast suites have included 25-50 member ensembles, using multiple NWP models (WRF-NMM, WRF-ARW, ARPS, COAMPS) at 4 km resolution over the Continental US (CONUS); hourly 2D fields and images are generated at NICS and sent back to OU for real time use and evaluation by meteorologists from research and operations communities in the Hazardous Weather Testbed (HWT).</a:t>
            </a:r>
            <a:r>
              <a:rPr lang="en-US" sz="4000" baseline="30000" dirty="0"/>
              <a:t>,</a:t>
            </a:r>
            <a:r>
              <a:rPr lang="en-US" sz="4000" dirty="0"/>
              <a:t> Experimental forecasts of convection initiation and severe thunderstorms are created from the ensemble forecasts, to evaluate their </a:t>
            </a:r>
            <a:r>
              <a:rPr lang="en-US" sz="4000" dirty="0" smtClean="0"/>
              <a:t>utility [9,10, 12, 13].</a:t>
            </a:r>
          </a:p>
          <a:p>
            <a:r>
              <a:rPr lang="en-US" sz="4000" b="1" dirty="0" smtClean="0"/>
              <a:t>Weather Radar</a:t>
            </a:r>
            <a:r>
              <a:rPr lang="en-US" sz="4000" dirty="0" smtClean="0"/>
              <a:t>:</a:t>
            </a:r>
            <a:r>
              <a:rPr lang="en-US" sz="4000" b="1" dirty="0" smtClean="0"/>
              <a:t> </a:t>
            </a:r>
            <a:r>
              <a:rPr lang="en-US" sz="4000" dirty="0" smtClean="0"/>
              <a:t>The </a:t>
            </a:r>
            <a:r>
              <a:rPr lang="en-US" sz="4000" dirty="0"/>
              <a:t>societal impact of weather-related hazards such as tornadoes, high winds, snow, and flash floods is substantial, but can be mitigated by timely, accurate prediction via adequate observations and advanced scientific understanding. Weather radar is one of the most crucial instruments to improve the lead time for hazardous weather, benefitting operational and research communities. Weather radar advancements such as </a:t>
            </a:r>
            <a:r>
              <a:rPr lang="en-US" sz="4000" dirty="0" err="1"/>
              <a:t>polarimetric</a:t>
            </a:r>
            <a:r>
              <a:rPr lang="en-US" sz="4000" dirty="0"/>
              <a:t> capability and phased array technology provide valuable information to transform our understanding of radar </a:t>
            </a:r>
            <a:r>
              <a:rPr lang="en-US" sz="4000" dirty="0" smtClean="0"/>
              <a:t>meteorology [9, 12]. </a:t>
            </a:r>
          </a:p>
          <a:p>
            <a:r>
              <a:rPr lang="en-US" sz="4000" b="1" dirty="0" smtClean="0"/>
              <a:t>Eco-informatics </a:t>
            </a:r>
            <a:r>
              <a:rPr lang="en-US" sz="4000" b="1" dirty="0"/>
              <a:t>and </a:t>
            </a:r>
            <a:r>
              <a:rPr lang="en-US" sz="4000" b="1" dirty="0" smtClean="0"/>
              <a:t>Geo-Informatics</a:t>
            </a:r>
            <a:r>
              <a:rPr lang="en-US" sz="4000" dirty="0" smtClean="0"/>
              <a:t>: EOMF </a:t>
            </a:r>
            <a:r>
              <a:rPr lang="en-US" sz="4000" dirty="0"/>
              <a:t>leads efforts in mapping land use and land cover change at various spatial scales, modeling terrestrial ecosystem gross and net primary production, and predicting risk of highly pathogenic avian influenza (subtype H5N1) in Asia, using optical sensors (e.g., Landsat, SPOT-VEGETATION, MODIS, IKONOS, </a:t>
            </a:r>
            <a:r>
              <a:rPr lang="en-US" sz="4000" dirty="0" err="1"/>
              <a:t>WorldView</a:t>
            </a:r>
            <a:r>
              <a:rPr lang="en-US" sz="4000" dirty="0"/>
              <a:t>), synthetic aperture radar images (e.g., PALSAR), and LiDAR images across spatial domains from sites worldwide. Datasets from the US Geological Survey EDC data portal, including MODIS and Landsat require ~320 GB/day for surface reflectance products, and ~80 GB/day for surface temperature </a:t>
            </a:r>
            <a:r>
              <a:rPr lang="en-US" sz="4000" dirty="0" smtClean="0"/>
              <a:t>products [13-15]. </a:t>
            </a:r>
          </a:p>
          <a:p>
            <a:r>
              <a:rPr lang="en-US" sz="4000" b="1" dirty="0" smtClean="0"/>
              <a:t>Data </a:t>
            </a:r>
            <a:r>
              <a:rPr lang="en-US" sz="4000" b="1" dirty="0"/>
              <a:t>Networks </a:t>
            </a:r>
            <a:r>
              <a:rPr lang="en-US" sz="4000" b="1" dirty="0" smtClean="0"/>
              <a:t>Research: </a:t>
            </a:r>
            <a:r>
              <a:rPr lang="en-US" sz="4000" dirty="0" smtClean="0"/>
              <a:t>Remote </a:t>
            </a:r>
            <a:r>
              <a:rPr lang="en-US" sz="4000" dirty="0"/>
              <a:t>visualization with interactive steering needs real-time multicasting, to ensure that (a) data reaches all destination nodes at roughly the same time, and (b) at any given time, only one host can control the visualization, to avoid visualization or data inconsistency. Floor control is the problem of providing exclusive access in a communication session; control mechanism is to use a circulating token: at any given time, a controller holds the token so any node requesting the floor needs the controller for the token. Once the requesting node gets the token, all other requests for the token are queued or processed according to application demands and features. The node relinquishing the floor releases the token to the controller, and the process continues. This project has proposed distributed floor control protocols that are effective on overlay networks.</a:t>
            </a:r>
            <a:r>
              <a:rPr lang="en-US" sz="4000" baseline="30000" dirty="0"/>
              <a:t>,</a:t>
            </a:r>
            <a:r>
              <a:rPr lang="en-US" sz="4000" dirty="0"/>
              <a:t>, and plans include extending floor control protocols to enable them to work in </a:t>
            </a:r>
            <a:r>
              <a:rPr lang="en-US" sz="4000" dirty="0" err="1"/>
              <a:t>OpenFlow</a:t>
            </a:r>
            <a:r>
              <a:rPr lang="en-US" sz="4000" dirty="0"/>
              <a:t> networks, with testing on a real-time simulation and visualization </a:t>
            </a:r>
            <a:r>
              <a:rPr lang="en-US" sz="4000" dirty="0" smtClean="0"/>
              <a:t>experiment [16-17].</a:t>
            </a:r>
            <a:endParaRPr lang="en-US" sz="4000" dirty="0"/>
          </a:p>
          <a:p>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6814"/>
          <a:stretch/>
        </p:blipFill>
        <p:spPr>
          <a:xfrm>
            <a:off x="428897" y="4440452"/>
            <a:ext cx="5704659" cy="1888652"/>
          </a:xfrm>
          <a:prstGeom prst="rect">
            <a:avLst/>
          </a:prstGeom>
        </p:spPr>
      </p:pic>
      <p:sp>
        <p:nvSpPr>
          <p:cNvPr id="6" name="TextBox 5"/>
          <p:cNvSpPr txBox="1"/>
          <p:nvPr/>
        </p:nvSpPr>
        <p:spPr>
          <a:xfrm>
            <a:off x="1404257" y="6418218"/>
            <a:ext cx="2749471" cy="261610"/>
          </a:xfrm>
          <a:prstGeom prst="rect">
            <a:avLst/>
          </a:prstGeom>
          <a:noFill/>
        </p:spPr>
        <p:txBody>
          <a:bodyPr wrap="none" rtlCol="0">
            <a:spAutoFit/>
          </a:bodyPr>
          <a:lstStyle/>
          <a:p>
            <a:r>
              <a:rPr lang="en-US" sz="1100" dirty="0" smtClean="0"/>
              <a:t>Photo courtesy of Oklahoma State University</a:t>
            </a:r>
            <a:endParaRPr lang="en-US" sz="1100" dirty="0"/>
          </a:p>
        </p:txBody>
      </p:sp>
    </p:spTree>
    <p:extLst>
      <p:ext uri="{BB962C8B-B14F-4D97-AF65-F5344CB8AC3E}">
        <p14:creationId xmlns:p14="http://schemas.microsoft.com/office/powerpoint/2010/main" val="7859245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4423</TotalTime>
  <Words>3748</Words>
  <Application>Microsoft Macintosh PowerPoint</Application>
  <PresentationFormat>Widescreen</PresentationFormat>
  <Paragraphs>296</Paragraphs>
  <Slides>20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OneOklahoma Friction Free Network (OFFN)</vt:lpstr>
      <vt:lpstr>Abstract</vt:lpstr>
      <vt:lpstr>Introduction</vt:lpstr>
      <vt:lpstr>What is a Science DMZ?</vt:lpstr>
      <vt:lpstr>What is the Science DMZ architecture?</vt:lpstr>
      <vt:lpstr>perfSONAR nodes</vt:lpstr>
      <vt:lpstr>What is Software-Defined Networking (SDN)?</vt:lpstr>
      <vt:lpstr>The bigger picture</vt:lpstr>
      <vt:lpstr>How will we use OFFN?</vt:lpstr>
      <vt:lpstr>OFFN Goals</vt:lpstr>
      <vt:lpstr>OFFN implementation</vt:lpstr>
      <vt:lpstr>Example site implementation-Langston University</vt:lpstr>
      <vt:lpstr>Example GENI implementation –OSU site</vt:lpstr>
      <vt:lpstr>Our checklist for deploying an OpenGENI site?</vt:lpstr>
      <vt:lpstr>Expected OFFN Metrics</vt:lpstr>
      <vt:lpstr>How will we gather effectiveness data?</vt:lpstr>
      <vt:lpstr>How do researchers work on a Science DMZ?</vt:lpstr>
      <vt:lpstr>Learn More</vt:lpstr>
      <vt:lpstr>References</vt:lpstr>
      <vt:lpstr>Additional Contributors</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OneOklahoma Friction Free Network</dc:title>
  <dc:creator>Veronica McGowan</dc:creator>
  <cp:lastModifiedBy>Gentis, Debra L.</cp:lastModifiedBy>
  <cp:revision>46</cp:revision>
  <dcterms:created xsi:type="dcterms:W3CDTF">2016-04-29T16:26:05Z</dcterms:created>
  <dcterms:modified xsi:type="dcterms:W3CDTF">2017-02-01T21:05:37Z</dcterms:modified>
</cp:coreProperties>
</file>