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6" r:id="rId1"/>
  </p:sldMasterIdLst>
  <p:notesMasterIdLst>
    <p:notesMasterId r:id="rId12"/>
  </p:notesMasterIdLst>
  <p:handoutMasterIdLst>
    <p:handoutMasterId r:id="rId13"/>
  </p:handoutMasterIdLst>
  <p:sldIdLst>
    <p:sldId id="701" r:id="rId2"/>
    <p:sldId id="1145" r:id="rId3"/>
    <p:sldId id="1159" r:id="rId4"/>
    <p:sldId id="1160" r:id="rId5"/>
    <p:sldId id="1161" r:id="rId6"/>
    <p:sldId id="1162" r:id="rId7"/>
    <p:sldId id="1163" r:id="rId8"/>
    <p:sldId id="1164" r:id="rId9"/>
    <p:sldId id="1141" r:id="rId10"/>
    <p:sldId id="1073" r:id="rId11"/>
  </p:sldIdLst>
  <p:sldSz cx="9144000" cy="6858000" type="screen4x3"/>
  <p:notesSz cx="6858000" cy="9144000"/>
  <p:custDataLst>
    <p:tags r:id="rId15"/>
  </p:custDataLst>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929"/>
    <a:srgbClr val="FF4747"/>
    <a:srgbClr val="FF00FF"/>
    <a:srgbClr val="FFCCFF"/>
    <a:srgbClr val="CC99FF"/>
    <a:srgbClr val="800080"/>
    <a:srgbClr val="CC6600"/>
    <a:srgbClr val="008000"/>
    <a:srgbClr val="A50021"/>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4" autoAdjust="0"/>
    <p:restoredTop sz="94622" autoAdjust="0"/>
  </p:normalViewPr>
  <p:slideViewPr>
    <p:cSldViewPr>
      <p:cViewPr varScale="1">
        <p:scale>
          <a:sx n="150" d="100"/>
          <a:sy n="150" d="100"/>
        </p:scale>
        <p:origin x="-4120" y="-104"/>
      </p:cViewPr>
      <p:guideLst>
        <p:guide orient="horz" pos="2160"/>
        <p:guide pos="2880"/>
      </p:guideLst>
    </p:cSldViewPr>
  </p:slideViewPr>
  <p:outlineViewPr>
    <p:cViewPr>
      <p:scale>
        <a:sx n="33" d="100"/>
        <a:sy n="33" d="100"/>
      </p:scale>
      <p:origin x="0" y="-2012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tags" Target="tags/tag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419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419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419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4623497-17EC-4C85-AF35-E567DE506A0E}" type="slidenum">
              <a:rPr lang="en-US"/>
              <a:pPr>
                <a:defRPr/>
              </a:pPr>
              <a:t>‹#›</a:t>
            </a:fld>
            <a:endParaRPr lang="en-US"/>
          </a:p>
        </p:txBody>
      </p:sp>
    </p:spTree>
    <p:extLst>
      <p:ext uri="{BB962C8B-B14F-4D97-AF65-F5344CB8AC3E}">
        <p14:creationId xmlns:p14="http://schemas.microsoft.com/office/powerpoint/2010/main" val="2145027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829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E03D026-CEFD-4132-B671-818C5F1E8BEA}" type="slidenum">
              <a:rPr lang="en-US"/>
              <a:pPr>
                <a:defRPr/>
              </a:pPr>
              <a:t>‹#›</a:t>
            </a:fld>
            <a:endParaRPr lang="en-US"/>
          </a:p>
        </p:txBody>
      </p:sp>
    </p:spTree>
    <p:extLst>
      <p:ext uri="{BB962C8B-B14F-4D97-AF65-F5344CB8AC3E}">
        <p14:creationId xmlns:p14="http://schemas.microsoft.com/office/powerpoint/2010/main" val="5185529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4"/>
          <p:cNvSpPr>
            <a:spLocks noChangeArrowheads="1"/>
          </p:cNvSpPr>
          <p:nvPr/>
        </p:nvSpPr>
        <p:spPr bwMode="auto">
          <a:xfrm>
            <a:off x="635000" y="2438400"/>
            <a:ext cx="31750" cy="105251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5" name="Rectangle 1035"/>
          <p:cNvSpPr>
            <a:spLocks noChangeArrowheads="1"/>
          </p:cNvSpPr>
          <p:nvPr/>
        </p:nvSpPr>
        <p:spPr bwMode="auto">
          <a:xfrm flipV="1">
            <a:off x="315913" y="3260725"/>
            <a:ext cx="8693150" cy="55563"/>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9404" name="Rectangle 1036"/>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59405" name="Rectangle 1037"/>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 name="Rectangle 1038"/>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a:defRPr sz="1400" smtClean="0">
                <a:solidFill>
                  <a:schemeClr val="bg2"/>
                </a:solidFill>
                <a:latin typeface="Tahoma" pitchFamily="34" charset="0"/>
              </a:defRPr>
            </a:lvl1pPr>
          </a:lstStyle>
          <a:p>
            <a:pPr>
              <a:defRPr/>
            </a:pPr>
            <a:endParaRPr lang="en-US"/>
          </a:p>
        </p:txBody>
      </p:sp>
      <p:sp>
        <p:nvSpPr>
          <p:cNvPr id="8" name="Rectangle 1039"/>
          <p:cNvSpPr>
            <a:spLocks noGrp="1" noChangeArrowheads="1"/>
          </p:cNvSpPr>
          <p:nvPr>
            <p:ph type="ftr" sz="quarter" idx="11"/>
          </p:nvPr>
        </p:nvSpPr>
        <p:spPr>
          <a:xfrm>
            <a:off x="3429000" y="6248400"/>
            <a:ext cx="2895600" cy="457200"/>
          </a:xfrm>
        </p:spPr>
        <p:txBody>
          <a:bodyPr/>
          <a:lstStyle>
            <a:lvl1pPr>
              <a:defRPr smtClean="0">
                <a:solidFill>
                  <a:schemeClr val="bg2"/>
                </a:solidFill>
                <a:latin typeface="Tahoma" pitchFamily="34" charset="0"/>
              </a:defRPr>
            </a:lvl1pPr>
          </a:lstStyle>
          <a:p>
            <a:pPr>
              <a:defRPr/>
            </a:pPr>
            <a:r>
              <a:rPr lang="en-US"/>
              <a:t>OU Supercomputing Center for Education &amp; Research</a:t>
            </a:r>
          </a:p>
        </p:txBody>
      </p:sp>
      <p:sp>
        <p:nvSpPr>
          <p:cNvPr id="9" name="Rectangle 1040"/>
          <p:cNvSpPr>
            <a:spLocks noGrp="1" noChangeArrowheads="1"/>
          </p:cNvSpPr>
          <p:nvPr>
            <p:ph type="sldNum" sz="quarter" idx="12"/>
          </p:nvPr>
        </p:nvSpPr>
        <p:spPr>
          <a:xfrm>
            <a:off x="6858000" y="6248400"/>
            <a:ext cx="1905000" cy="457200"/>
          </a:xfrm>
        </p:spPr>
        <p:txBody>
          <a:bodyPr/>
          <a:lstStyle>
            <a:lvl1pPr>
              <a:defRPr smtClean="0">
                <a:solidFill>
                  <a:schemeClr val="bg2"/>
                </a:solidFill>
                <a:latin typeface="Tahoma" pitchFamily="34" charset="0"/>
              </a:defRPr>
            </a:lvl1pPr>
          </a:lstStyle>
          <a:p>
            <a:pPr>
              <a:defRPr/>
            </a:pPr>
            <a:fld id="{0444E359-79E0-4AF8-A8E7-4848D3ACC6D0}" type="slidenum">
              <a:rPr lang="en-US"/>
              <a:pPr>
                <a:defRPr/>
              </a:pPr>
              <a:t>‹#›</a:t>
            </a:fld>
            <a:endParaRPr lang="en-US"/>
          </a:p>
        </p:txBody>
      </p:sp>
      <p:pic>
        <p:nvPicPr>
          <p:cNvPr id="11" name="Picture 15" descr="ou201_logo"/>
          <p:cNvPicPr>
            <a:picLocks noChangeAspect="1" noChangeArrowheads="1"/>
          </p:cNvPicPr>
          <p:nvPr userDrawn="1"/>
        </p:nvPicPr>
        <p:blipFill>
          <a:blip r:embed="rId2" cstate="print"/>
          <a:srcRect/>
          <a:stretch>
            <a:fillRect/>
          </a:stretch>
        </p:blipFill>
        <p:spPr bwMode="auto">
          <a:xfrm>
            <a:off x="228600" y="2667000"/>
            <a:ext cx="393700" cy="538163"/>
          </a:xfrm>
          <a:prstGeom prst="rect">
            <a:avLst/>
          </a:prstGeom>
          <a:noFill/>
          <a:ln w="9525">
            <a:noFill/>
            <a:miter lim="800000"/>
            <a:headEnd/>
            <a:tailEnd/>
          </a:ln>
        </p:spPr>
      </p:pic>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10235FF7-5179-46DA-B105-D41AB8E530FD}" type="slidenum">
              <a:rPr lang="en-US"/>
              <a:pPr>
                <a:defRPr/>
              </a:pPr>
              <a:t>‹#›</a:t>
            </a:fld>
            <a:endParaRPr 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457200"/>
            <a:ext cx="2043113"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457200"/>
            <a:ext cx="5978525"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A53A9AA8-B67F-451E-A4EA-DB0938330C23}" type="slidenum">
              <a:rPr lang="en-US"/>
              <a:pPr>
                <a:defRPr/>
              </a:pPr>
              <a:t>‹#›</a:t>
            </a:fld>
            <a:endParaRPr 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012EC9EB-093D-4AEC-827C-43FD36EDF2AE}" type="slidenum">
              <a:rPr lang="en-US"/>
              <a:pPr>
                <a:defRPr/>
              </a:pPr>
              <a:t>‹#›</a:t>
            </a:fld>
            <a:endParaRPr lang="en-US"/>
          </a:p>
        </p:txBody>
      </p:sp>
    </p:spTree>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09600" y="1371600"/>
            <a:ext cx="3886200" cy="4648200"/>
          </a:xfrm>
        </p:spPr>
        <p:txBody>
          <a:bodyPr/>
          <a:lstStyle/>
          <a:p>
            <a:pPr lvl="0"/>
            <a:endParaRPr lang="en-US" noProof="0" smtClean="0"/>
          </a:p>
        </p:txBody>
      </p:sp>
      <p:sp>
        <p:nvSpPr>
          <p:cNvPr id="4" name="Text Placeholder 3"/>
          <p:cNvSpPr>
            <a:spLocks noGrp="1"/>
          </p:cNvSpPr>
          <p:nvPr>
            <p:ph type="body"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150A29B-C713-428D-8EEE-FBB5AB75213B}" type="slidenum">
              <a:rPr lang="en-US"/>
              <a:pPr>
                <a:defRPr/>
              </a:pPr>
              <a:t>‹#›</a:t>
            </a:fld>
            <a:endParaRPr lang="en-US"/>
          </a:p>
        </p:txBody>
      </p:sp>
    </p:spTree>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371600"/>
            <a:ext cx="7924800" cy="4648200"/>
          </a:xfrm>
        </p:spPr>
        <p:txBody>
          <a:bodyPr/>
          <a:lstStyle/>
          <a:p>
            <a:pPr lvl="0"/>
            <a:endParaRPr lang="en-US" noProof="0" smtClean="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17696F83-8082-4514-8AA9-864DCCAA623D}" type="slidenum">
              <a:rPr lang="en-US"/>
              <a:pPr>
                <a:defRPr/>
              </a:pPr>
              <a:t>‹#›</a:t>
            </a:fld>
            <a:endParaRPr lang="en-US"/>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DAFF6522-D39A-4EFB-9FD2-0F43165FD2EE}" type="slidenum">
              <a:rPr lang="en-US"/>
              <a:pPr>
                <a:defRPr/>
              </a:pPr>
              <a:t>‹#›</a:t>
            </a:fld>
            <a:endParaRPr lang="en-US"/>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BAB2F73B-AF29-4A05-AF7F-4F48D44409C4}" type="slidenum">
              <a:rPr lang="en-US"/>
              <a:pPr>
                <a:defRPr/>
              </a:pPr>
              <a:t>‹#›</a:t>
            </a:fld>
            <a:endParaRPr lang="en-US"/>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A04F282-5D9D-4EB2-A4AC-1849A209E5C3}" type="slidenum">
              <a:rPr lang="en-US"/>
              <a:pPr>
                <a:defRPr/>
              </a:pPr>
              <a:t>‹#›</a:t>
            </a:fld>
            <a:endParaRPr 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8" name="Rectangle 13"/>
          <p:cNvSpPr>
            <a:spLocks noGrp="1" noChangeArrowheads="1"/>
          </p:cNvSpPr>
          <p:nvPr>
            <p:ph type="sldNum" sz="quarter" idx="11"/>
          </p:nvPr>
        </p:nvSpPr>
        <p:spPr>
          <a:ln/>
        </p:spPr>
        <p:txBody>
          <a:bodyPr/>
          <a:lstStyle>
            <a:lvl1pPr>
              <a:defRPr/>
            </a:lvl1pPr>
          </a:lstStyle>
          <a:p>
            <a:pPr>
              <a:defRPr/>
            </a:pPr>
            <a:fld id="{A54AFA57-DB10-4D8E-B495-9E7DF239E09B}" type="slidenum">
              <a:rPr lang="en-US"/>
              <a:pPr>
                <a:defRPr/>
              </a:pPr>
              <a:t>‹#›</a:t>
            </a:fld>
            <a:endParaRPr 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lvl1pPr>
              <a:defRPr dirty="0" smtClean="0"/>
            </a:lvl1pPr>
          </a:lstStyle>
          <a:p>
            <a:pPr>
              <a:defRPr/>
            </a:pPr>
            <a:r>
              <a:rPr lang="en-US" dirty="0" smtClean="0"/>
              <a:t>Intro to Research Consulting</a:t>
            </a:r>
          </a:p>
          <a:p>
            <a:pPr>
              <a:defRPr/>
            </a:pPr>
            <a:r>
              <a:rPr lang="en-US" dirty="0" smtClean="0"/>
              <a:t>ACI-REF </a:t>
            </a:r>
            <a:r>
              <a:rPr lang="en-US" dirty="0" err="1" smtClean="0"/>
              <a:t>Virt</a:t>
            </a:r>
            <a:r>
              <a:rPr lang="en-US" dirty="0" smtClean="0"/>
              <a:t> Res 2015, Sun May 31 2015</a:t>
            </a:r>
            <a:endParaRPr lang="en-US" dirty="0"/>
          </a:p>
        </p:txBody>
      </p:sp>
      <p:sp>
        <p:nvSpPr>
          <p:cNvPr id="4" name="Rectangle 3"/>
          <p:cNvSpPr/>
          <p:nvPr userDrawn="1"/>
        </p:nvSpPr>
        <p:spPr bwMode="auto">
          <a:xfrm>
            <a:off x="6324600" y="6096000"/>
            <a:ext cx="152400" cy="762000"/>
          </a:xfrm>
          <a:prstGeom prst="rect">
            <a:avLst/>
          </a:prstGeom>
          <a:solidFill>
            <a:schemeClr val="bg1"/>
          </a:solidFill>
          <a:ln w="9525" cap="flat" cmpd="sng" algn="ctr">
            <a:noFill/>
            <a:prstDash val="solid"/>
            <a:miter lim="800000"/>
            <a:headEnd type="none" w="med" len="med"/>
            <a:tailEnd type="none" w="med" len="med"/>
          </a:ln>
          <a:effectLst/>
        </p:spPr>
        <p:txBody>
          <a:bodyPr wrap="none"/>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3" name="Rectangle 13"/>
          <p:cNvSpPr>
            <a:spLocks noGrp="1" noChangeArrowheads="1"/>
          </p:cNvSpPr>
          <p:nvPr>
            <p:ph type="sldNum" sz="quarter" idx="11"/>
          </p:nvPr>
        </p:nvSpPr>
        <p:spPr>
          <a:ln/>
        </p:spPr>
        <p:txBody>
          <a:bodyPr/>
          <a:lstStyle>
            <a:lvl1pPr>
              <a:defRPr/>
            </a:lvl1pPr>
          </a:lstStyle>
          <a:p>
            <a:pPr>
              <a:defRPr/>
            </a:pPr>
            <a:fld id="{C27E5F05-49DD-403D-8B1B-C58F7D6A2F66}" type="slidenum">
              <a:rPr lang="en-US"/>
              <a:pPr>
                <a:defRPr/>
              </a:pPr>
              <a:t>‹#›</a:t>
            </a:fld>
            <a:endParaRPr lang="en-US"/>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9E7A33A4-B068-4571-97F3-222EF8233FBE}" type="slidenum">
              <a:rPr lang="en-US"/>
              <a:pPr>
                <a:defRPr/>
              </a:pPr>
              <a:t>‹#›</a:t>
            </a:fld>
            <a:endParaRPr lang="en-US"/>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Intro to Research Consulting</a:t>
            </a:r>
            <a:endParaRPr lang="en-US" dirty="0"/>
          </a:p>
          <a:p>
            <a:pPr>
              <a:defRPr/>
            </a:pPr>
            <a:r>
              <a:rPr lang="en-US" dirty="0" smtClean="0"/>
              <a:t>ACI-REF </a:t>
            </a:r>
            <a:r>
              <a:rPr lang="en-US" dirty="0" err="1" smtClean="0"/>
              <a:t>Virt</a:t>
            </a:r>
            <a:r>
              <a:rPr lang="en-US" dirty="0" smtClean="0"/>
              <a:t> Res 2015, Sun May 31 2015</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12CCE84F-D98D-47F7-A4D6-21F3EE13A38C}" type="slidenum">
              <a:rPr lang="en-US"/>
              <a:pPr>
                <a:defRPr/>
              </a:pPr>
              <a:t>‹#›</a:t>
            </a:fld>
            <a:endParaRPr lang="en-US"/>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80" name="Rectangle 12"/>
          <p:cNvSpPr>
            <a:spLocks noGrp="1" noChangeArrowheads="1"/>
          </p:cNvSpPr>
          <p:nvPr>
            <p:ph type="ftr" sz="quarter" idx="3"/>
          </p:nvPr>
        </p:nvSpPr>
        <p:spPr bwMode="auto">
          <a:xfrm>
            <a:off x="2633663" y="6172200"/>
            <a:ext cx="39957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r>
              <a:rPr lang="en-US" dirty="0" smtClean="0"/>
              <a:t>Intro to Research Consulting</a:t>
            </a:r>
          </a:p>
          <a:p>
            <a:pPr>
              <a:defRPr/>
            </a:pPr>
            <a:r>
              <a:rPr lang="en-US" dirty="0" smtClean="0"/>
              <a:t>ACI-REF </a:t>
            </a:r>
            <a:r>
              <a:rPr lang="en-US" dirty="0" err="1" smtClean="0"/>
              <a:t>Virt</a:t>
            </a:r>
            <a:r>
              <a:rPr lang="en-US" dirty="0" smtClean="0"/>
              <a:t> Res 2015, Sun May 31 2015</a:t>
            </a:r>
            <a:endParaRPr lang="en-US" dirty="0"/>
          </a:p>
        </p:txBody>
      </p:sp>
      <p:sp>
        <p:nvSpPr>
          <p:cNvPr id="58381" name="Rectangle 13"/>
          <p:cNvSpPr>
            <a:spLocks noGrp="1" noChangeArrowheads="1"/>
          </p:cNvSpPr>
          <p:nvPr>
            <p:ph type="sldNum" sz="quarter" idx="4"/>
          </p:nvPr>
        </p:nvSpPr>
        <p:spPr bwMode="auto">
          <a:xfrm>
            <a:off x="7162800" y="6191250"/>
            <a:ext cx="1295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33E90D56-9F13-476E-9C0C-A76A957C9F52}" type="slidenum">
              <a:rPr lang="en-US"/>
              <a:pPr>
                <a:defRPr/>
              </a:pPr>
              <a:t>‹#›</a:t>
            </a:fld>
            <a:endParaRPr lang="en-US"/>
          </a:p>
        </p:txBody>
      </p:sp>
      <p:pic>
        <p:nvPicPr>
          <p:cNvPr id="3084" name="Picture 15" descr="ou201_logo"/>
          <p:cNvPicPr>
            <a:picLocks noChangeAspect="1" noChangeArrowheads="1"/>
          </p:cNvPicPr>
          <p:nvPr userDrawn="1"/>
        </p:nvPicPr>
        <p:blipFill>
          <a:blip r:embed="rId16" cstate="print"/>
          <a:srcRect/>
          <a:stretch>
            <a:fillRect/>
          </a:stretch>
        </p:blipFill>
        <p:spPr bwMode="auto">
          <a:xfrm>
            <a:off x="1066800" y="6175524"/>
            <a:ext cx="393700" cy="538163"/>
          </a:xfrm>
          <a:prstGeom prst="rect">
            <a:avLst/>
          </a:prstGeom>
          <a:noFill/>
          <a:ln w="9525">
            <a:noFill/>
            <a:miter lim="800000"/>
            <a:headEnd/>
            <a:tailEnd/>
          </a:ln>
        </p:spPr>
      </p:pic>
      <p:pic>
        <p:nvPicPr>
          <p:cNvPr id="3085" name="Picture 35" descr="oscer_logo_crimson_20060918"/>
          <p:cNvPicPr>
            <a:picLocks noChangeAspect="1" noChangeArrowheads="1"/>
          </p:cNvPicPr>
          <p:nvPr userDrawn="1"/>
        </p:nvPicPr>
        <p:blipFill>
          <a:blip r:embed="rId17" cstate="print"/>
          <a:srcRect/>
          <a:stretch>
            <a:fillRect/>
          </a:stretch>
        </p:blipFill>
        <p:spPr bwMode="auto">
          <a:xfrm>
            <a:off x="228600" y="6127899"/>
            <a:ext cx="776288" cy="547688"/>
          </a:xfrm>
          <a:prstGeom prst="rect">
            <a:avLst/>
          </a:prstGeom>
          <a:noFill/>
          <a:ln w="9525">
            <a:noFill/>
            <a:miter lim="800000"/>
            <a:headEnd/>
            <a:tailEnd/>
          </a:ln>
        </p:spPr>
      </p:pic>
      <p:pic>
        <p:nvPicPr>
          <p:cNvPr id="3086" name="Picture 39" descr="ouit_logo_small"/>
          <p:cNvPicPr>
            <a:picLocks noChangeAspect="1" noChangeArrowheads="1"/>
          </p:cNvPicPr>
          <p:nvPr userDrawn="1"/>
        </p:nvPicPr>
        <p:blipFill>
          <a:blip r:embed="rId18" cstate="print"/>
          <a:srcRect/>
          <a:stretch>
            <a:fillRect/>
          </a:stretch>
        </p:blipFill>
        <p:spPr bwMode="auto">
          <a:xfrm>
            <a:off x="1447800" y="6127899"/>
            <a:ext cx="1143000" cy="598488"/>
          </a:xfrm>
          <a:prstGeom prst="rect">
            <a:avLst/>
          </a:prstGeom>
          <a:noFill/>
          <a:ln w="9525">
            <a:noFill/>
            <a:miter lim="800000"/>
            <a:headEnd/>
            <a:tailEnd/>
          </a:ln>
        </p:spPr>
      </p:pic>
      <p:sp>
        <p:nvSpPr>
          <p:cNvPr id="58375" name="Rectangle 7"/>
          <p:cNvSpPr>
            <a:spLocks noChangeArrowheads="1"/>
          </p:cNvSpPr>
          <p:nvPr userDrawn="1"/>
        </p:nvSpPr>
        <p:spPr bwMode="gray">
          <a:xfrm>
            <a:off x="609600" y="381000"/>
            <a:ext cx="31750" cy="1052513"/>
          </a:xfrm>
          <a:prstGeom prst="rect">
            <a:avLst/>
          </a:prstGeom>
          <a:solidFill>
            <a:schemeClr val="bg2"/>
          </a:solidFill>
          <a:ln w="9525">
            <a:noFill/>
            <a:miter lim="800000"/>
            <a:headEnd/>
            <a:tailEnd/>
          </a:ln>
          <a:effectLst/>
        </p:spPr>
        <p:txBody>
          <a:bodyPr wrap="none" anchor="ctr"/>
          <a:lstStyle/>
          <a:p>
            <a:pPr>
              <a:defRPr/>
            </a:pPr>
            <a:endParaRPr kumimoji="1" lang="en-US" sz="2400">
              <a:latin typeface="Tahoma" pitchFamily="34" charset="0"/>
            </a:endParaRPr>
          </a:p>
        </p:txBody>
      </p:sp>
      <p:sp>
        <p:nvSpPr>
          <p:cNvPr id="58376" name="Rectangle 8"/>
          <p:cNvSpPr>
            <a:spLocks noChangeArrowheads="1"/>
          </p:cNvSpPr>
          <p:nvPr userDrawn="1"/>
        </p:nvSpPr>
        <p:spPr bwMode="gray">
          <a:xfrm>
            <a:off x="304800" y="12192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kumimoji="1" lang="en-US" sz="2400">
              <a:latin typeface="Tahoma" pitchFamily="34" charset="0"/>
            </a:endParaRPr>
          </a:p>
        </p:txBody>
      </p:sp>
      <p:sp>
        <p:nvSpPr>
          <p:cNvPr id="3079" name="Rectangle 9"/>
          <p:cNvSpPr>
            <a:spLocks noGrp="1" noChangeArrowheads="1"/>
          </p:cNvSpPr>
          <p:nvPr userDrawn="1">
            <p:ph type="title"/>
          </p:nvPr>
        </p:nvSpPr>
        <p:spPr bwMode="auto">
          <a:xfrm>
            <a:off x="762000" y="457200"/>
            <a:ext cx="8021638" cy="6778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80" name="Rectangle 10"/>
          <p:cNvSpPr>
            <a:spLocks noGrp="1" noChangeArrowheads="1"/>
          </p:cNvSpPr>
          <p:nvPr userDrawn="1">
            <p:ph type="body" idx="1"/>
          </p:nvPr>
        </p:nvSpPr>
        <p:spPr bwMode="auto">
          <a:xfrm>
            <a:off x="609600" y="13716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9" name="Picture 15" descr="ou201_logo"/>
          <p:cNvPicPr>
            <a:picLocks noChangeAspect="1" noChangeArrowheads="1"/>
          </p:cNvPicPr>
          <p:nvPr userDrawn="1"/>
        </p:nvPicPr>
        <p:blipFill>
          <a:blip r:embed="rId16" cstate="print"/>
          <a:srcRect/>
          <a:stretch>
            <a:fillRect/>
          </a:stretch>
        </p:blipFill>
        <p:spPr bwMode="auto">
          <a:xfrm>
            <a:off x="178904" y="609600"/>
            <a:ext cx="393700" cy="5381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78" r:id="rId3"/>
    <p:sldLayoutId id="2147483687" r:id="rId4"/>
    <p:sldLayoutId id="2147483679" r:id="rId5"/>
    <p:sldLayoutId id="2147483688" r:id="rId6"/>
    <p:sldLayoutId id="2147483680" r:id="rId7"/>
    <p:sldLayoutId id="2147483681" r:id="rId8"/>
    <p:sldLayoutId id="2147483682" r:id="rId9"/>
    <p:sldLayoutId id="2147483683" r:id="rId10"/>
    <p:sldLayoutId id="2147483684" r:id="rId11"/>
    <p:sldLayoutId id="2147483689" r:id="rId12"/>
    <p:sldLayoutId id="2147483690" r:id="rId13"/>
    <p:sldLayoutId id="2147483691" r:id="rId14"/>
  </p:sldLayoutIdLst>
  <p:transition xmlns:p14="http://schemas.microsoft.com/office/powerpoint/2010/main"/>
  <p:hf hdr="0" dt="0"/>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Times New Roman" pitchFamily="18" charset="0"/>
        </a:defRPr>
      </a:lvl2pPr>
      <a:lvl3pPr algn="ctr" rtl="0" eaLnBrk="0" fontAlgn="base" hangingPunct="0">
        <a:spcBef>
          <a:spcPct val="0"/>
        </a:spcBef>
        <a:spcAft>
          <a:spcPct val="0"/>
        </a:spcAft>
        <a:defRPr sz="4000" b="1">
          <a:solidFill>
            <a:schemeClr val="tx2"/>
          </a:solidFill>
          <a:latin typeface="Times New Roman" pitchFamily="18" charset="0"/>
        </a:defRPr>
      </a:lvl3pPr>
      <a:lvl4pPr algn="ctr" rtl="0" eaLnBrk="0" fontAlgn="base" hangingPunct="0">
        <a:spcBef>
          <a:spcPct val="0"/>
        </a:spcBef>
        <a:spcAft>
          <a:spcPct val="0"/>
        </a:spcAft>
        <a:defRPr sz="4000" b="1">
          <a:solidFill>
            <a:schemeClr val="tx2"/>
          </a:solidFill>
          <a:latin typeface="Times New Roman" pitchFamily="18" charset="0"/>
        </a:defRPr>
      </a:lvl4pPr>
      <a:lvl5pPr algn="ctr" rtl="0" eaLnBrk="0" fontAlgn="base" hangingPunct="0">
        <a:spcBef>
          <a:spcPct val="0"/>
        </a:spcBef>
        <a:spcAft>
          <a:spcPct val="0"/>
        </a:spcAft>
        <a:defRPr sz="4000" b="1">
          <a:solidFill>
            <a:schemeClr val="tx2"/>
          </a:solidFill>
          <a:latin typeface="Times New Roman" pitchFamily="18" charset="0"/>
        </a:defRPr>
      </a:lvl5pPr>
      <a:lvl6pPr marL="457200" algn="ctr" rtl="0" fontAlgn="base">
        <a:spcBef>
          <a:spcPct val="0"/>
        </a:spcBef>
        <a:spcAft>
          <a:spcPct val="0"/>
        </a:spcAft>
        <a:defRPr sz="4000" b="1">
          <a:solidFill>
            <a:schemeClr val="tx2"/>
          </a:solidFill>
          <a:latin typeface="Times New Roman" pitchFamily="18" charset="0"/>
        </a:defRPr>
      </a:lvl6pPr>
      <a:lvl7pPr marL="914400" algn="ctr" rtl="0" fontAlgn="base">
        <a:spcBef>
          <a:spcPct val="0"/>
        </a:spcBef>
        <a:spcAft>
          <a:spcPct val="0"/>
        </a:spcAft>
        <a:defRPr sz="4000" b="1">
          <a:solidFill>
            <a:schemeClr val="tx2"/>
          </a:solidFill>
          <a:latin typeface="Times New Roman" pitchFamily="18" charset="0"/>
        </a:defRPr>
      </a:lvl7pPr>
      <a:lvl8pPr marL="1371600" algn="ctr" rtl="0" fontAlgn="base">
        <a:spcBef>
          <a:spcPct val="0"/>
        </a:spcBef>
        <a:spcAft>
          <a:spcPct val="0"/>
        </a:spcAft>
        <a:defRPr sz="4000" b="1">
          <a:solidFill>
            <a:schemeClr val="tx2"/>
          </a:solidFill>
          <a:latin typeface="Times New Roman" pitchFamily="18" charset="0"/>
        </a:defRPr>
      </a:lvl8pPr>
      <a:lvl9pPr marL="1828800" algn="ctr" rtl="0" fontAlgn="base">
        <a:spcBef>
          <a:spcPct val="0"/>
        </a:spcBef>
        <a:spcAft>
          <a:spcPct val="0"/>
        </a:spcAft>
        <a:defRPr sz="40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3.png"/><Relationship Id="rId5" Type="http://schemas.openxmlformats.org/officeDocument/2006/relationships/image" Target="../media/image4.jpeg"/><Relationship Id="rId6" Type="http://schemas.openxmlformats.org/officeDocument/2006/relationships/image" Target="../media/image5.jpeg"/><Relationship Id="rId1" Type="http://schemas.openxmlformats.org/officeDocument/2006/relationships/tags" Target="../tags/tag2.xml"/><Relationship Id="rId2"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tags" Target="../tags/tag6.xml"/><Relationship Id="rId3"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1" Type="http://schemas.openxmlformats.org/officeDocument/2006/relationships/image" Target="../media/image14.jpeg"/><Relationship Id="rId12" Type="http://schemas.openxmlformats.org/officeDocument/2006/relationships/image" Target="../media/image15.png"/><Relationship Id="rId13" Type="http://schemas.openxmlformats.org/officeDocument/2006/relationships/image" Target="../media/image16.png"/><Relationship Id="rId14" Type="http://schemas.openxmlformats.org/officeDocument/2006/relationships/image" Target="../media/image17.jpeg"/><Relationship Id="rId15" Type="http://schemas.openxmlformats.org/officeDocument/2006/relationships/image" Target="../media/image18.jpeg"/><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image" Target="../media/image6.jpeg"/><Relationship Id="rId4" Type="http://schemas.openxmlformats.org/officeDocument/2006/relationships/image" Target="../media/image7.png"/><Relationship Id="rId5" Type="http://schemas.openxmlformats.org/officeDocument/2006/relationships/image" Target="../media/image8.jpeg"/><Relationship Id="rId6" Type="http://schemas.openxmlformats.org/officeDocument/2006/relationships/image" Target="../media/image9.jpeg"/><Relationship Id="rId7" Type="http://schemas.openxmlformats.org/officeDocument/2006/relationships/image" Target="../media/image10.jpeg"/><Relationship Id="rId8" Type="http://schemas.openxmlformats.org/officeDocument/2006/relationships/image" Target="../media/image11.jpeg"/><Relationship Id="rId9" Type="http://schemas.openxmlformats.org/officeDocument/2006/relationships/image" Target="../media/image12.jpeg"/><Relationship Id="rId10"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81000" y="4724400"/>
            <a:ext cx="152400" cy="1676400"/>
          </a:xfrm>
          <a:prstGeom prst="rect">
            <a:avLst/>
          </a:prstGeom>
          <a:solidFill>
            <a:schemeClr val="bg1"/>
          </a:solidFill>
          <a:ln w="9525">
            <a:noFill/>
            <a:miter lim="800000"/>
            <a:headEnd/>
            <a:tailEnd/>
          </a:ln>
        </p:spPr>
        <p:txBody>
          <a:bodyPr wrap="none" anchor="ctr"/>
          <a:lstStyle/>
          <a:p>
            <a:endParaRPr lang="en-US"/>
          </a:p>
        </p:txBody>
      </p:sp>
      <p:sp>
        <p:nvSpPr>
          <p:cNvPr id="449540" name="Rectangle 4"/>
          <p:cNvSpPr>
            <a:spLocks noGrp="1" noChangeArrowheads="1"/>
          </p:cNvSpPr>
          <p:nvPr>
            <p:ph type="ctrTitle"/>
          </p:nvPr>
        </p:nvSpPr>
        <p:spPr>
          <a:xfrm>
            <a:off x="381000" y="933448"/>
            <a:ext cx="8382000" cy="2362200"/>
          </a:xfrm>
        </p:spPr>
        <p:txBody>
          <a:bodyPr/>
          <a:lstStyle/>
          <a:p>
            <a:pPr eaLnBrk="1" hangingPunct="1">
              <a:lnSpc>
                <a:spcPct val="80000"/>
              </a:lnSpc>
              <a:defRPr/>
            </a:pPr>
            <a:r>
              <a:rPr lang="en-US" sz="3500" smtClean="0">
                <a:effectLst>
                  <a:outerShdw blurRad="38100" dist="38100" dir="2700000" algn="tl">
                    <a:srgbClr val="C0C0C0"/>
                  </a:outerShdw>
                </a:effectLst>
                <a:latin typeface="Arial Black" pitchFamily="34" charset="0"/>
              </a:rPr>
              <a:t>Introduction </a:t>
            </a:r>
            <a:r>
              <a:rPr lang="en-US" sz="3500" dirty="0" smtClean="0">
                <a:effectLst>
                  <a:outerShdw blurRad="38100" dist="38100" dir="2700000" algn="tl">
                    <a:srgbClr val="C0C0C0"/>
                  </a:outerShdw>
                </a:effectLst>
                <a:latin typeface="Arial Black" pitchFamily="34" charset="0"/>
              </a:rPr>
              <a:t>to</a:t>
            </a:r>
            <a:br>
              <a:rPr lang="en-US" sz="3500" dirty="0" smtClean="0">
                <a:effectLst>
                  <a:outerShdw blurRad="38100" dist="38100" dir="2700000" algn="tl">
                    <a:srgbClr val="C0C0C0"/>
                  </a:outerShdw>
                </a:effectLst>
                <a:latin typeface="Arial Black" pitchFamily="34" charset="0"/>
              </a:rPr>
            </a:br>
            <a:r>
              <a:rPr lang="en-US" sz="3500" dirty="0" smtClean="0">
                <a:effectLst>
                  <a:outerShdw blurRad="38100" dist="38100" dir="2700000" algn="tl">
                    <a:srgbClr val="C0C0C0"/>
                  </a:outerShdw>
                </a:effectLst>
                <a:latin typeface="Arial Black" pitchFamily="34" charset="0"/>
              </a:rPr>
              <a:t>Research Consulting</a:t>
            </a:r>
          </a:p>
        </p:txBody>
      </p:sp>
      <p:sp>
        <p:nvSpPr>
          <p:cNvPr id="11268" name="Rectangle 5"/>
          <p:cNvSpPr>
            <a:spLocks noGrp="1" noChangeArrowheads="1"/>
          </p:cNvSpPr>
          <p:nvPr>
            <p:ph type="subTitle" idx="1"/>
          </p:nvPr>
        </p:nvSpPr>
        <p:spPr>
          <a:xfrm>
            <a:off x="609600" y="3238500"/>
            <a:ext cx="8001000" cy="1600200"/>
          </a:xfrm>
        </p:spPr>
        <p:txBody>
          <a:bodyPr/>
          <a:lstStyle/>
          <a:p>
            <a:pPr eaLnBrk="1" hangingPunct="1">
              <a:lnSpc>
                <a:spcPct val="90000"/>
              </a:lnSpc>
              <a:spcBef>
                <a:spcPts val="0"/>
              </a:spcBef>
            </a:pPr>
            <a:r>
              <a:rPr lang="en-US" b="1" dirty="0" smtClean="0"/>
              <a:t>Henry </a:t>
            </a:r>
            <a:r>
              <a:rPr lang="en-US" b="1" dirty="0" err="1" smtClean="0"/>
              <a:t>Neeman</a:t>
            </a:r>
            <a:r>
              <a:rPr lang="en-US" b="1" dirty="0" smtClean="0"/>
              <a:t>, University of Oklahoma</a:t>
            </a:r>
          </a:p>
          <a:p>
            <a:pPr eaLnBrk="1" hangingPunct="1">
              <a:lnSpc>
                <a:spcPct val="90000"/>
              </a:lnSpc>
              <a:spcBef>
                <a:spcPts val="0"/>
              </a:spcBef>
            </a:pPr>
            <a:r>
              <a:rPr lang="en-US" sz="1800" b="1" dirty="0" smtClean="0"/>
              <a:t>Director, OU Supercomputing Center for Education &amp; Research (OSCER)</a:t>
            </a:r>
          </a:p>
          <a:p>
            <a:pPr eaLnBrk="1" hangingPunct="1">
              <a:lnSpc>
                <a:spcPct val="90000"/>
              </a:lnSpc>
              <a:spcBef>
                <a:spcPts val="0"/>
              </a:spcBef>
            </a:pPr>
            <a:r>
              <a:rPr lang="en-US" sz="1800" b="1" dirty="0" smtClean="0"/>
              <a:t>Assistant Vice President, Information Technology - Research Strategy Advisor</a:t>
            </a:r>
          </a:p>
          <a:p>
            <a:pPr eaLnBrk="1" hangingPunct="1">
              <a:lnSpc>
                <a:spcPct val="90000"/>
              </a:lnSpc>
              <a:spcBef>
                <a:spcPts val="0"/>
              </a:spcBef>
            </a:pPr>
            <a:r>
              <a:rPr lang="en-US" sz="1800" b="1" dirty="0" smtClean="0"/>
              <a:t>Associate Professor, College of Engineering</a:t>
            </a:r>
          </a:p>
          <a:p>
            <a:pPr eaLnBrk="1" hangingPunct="1">
              <a:lnSpc>
                <a:spcPct val="90000"/>
              </a:lnSpc>
              <a:spcBef>
                <a:spcPts val="0"/>
              </a:spcBef>
            </a:pPr>
            <a:r>
              <a:rPr lang="en-US" sz="1800" b="1" dirty="0" smtClean="0"/>
              <a:t>Adjunct Faculty, School of Computer Science</a:t>
            </a:r>
          </a:p>
          <a:p>
            <a:pPr eaLnBrk="1" hangingPunct="1">
              <a:lnSpc>
                <a:spcPct val="90000"/>
              </a:lnSpc>
              <a:spcBef>
                <a:spcPts val="0"/>
              </a:spcBef>
            </a:pPr>
            <a:r>
              <a:rPr lang="en-US" sz="1800" b="1" dirty="0" smtClean="0"/>
              <a:t>ACI-REF Virtual Residency 2015</a:t>
            </a:r>
          </a:p>
          <a:p>
            <a:pPr eaLnBrk="1" hangingPunct="1">
              <a:spcBef>
                <a:spcPts val="0"/>
              </a:spcBef>
            </a:pPr>
            <a:r>
              <a:rPr lang="en-US" sz="1600" b="1" dirty="0" smtClean="0"/>
              <a:t>Sunday May 31 2015</a:t>
            </a:r>
          </a:p>
        </p:txBody>
      </p:sp>
      <p:grpSp>
        <p:nvGrpSpPr>
          <p:cNvPr id="2" name="Group 11"/>
          <p:cNvGrpSpPr>
            <a:grpSpLocks/>
          </p:cNvGrpSpPr>
          <p:nvPr/>
        </p:nvGrpSpPr>
        <p:grpSpPr bwMode="auto">
          <a:xfrm>
            <a:off x="2667000" y="5254752"/>
            <a:ext cx="3886200" cy="1066800"/>
            <a:chOff x="1824" y="3120"/>
            <a:chExt cx="3168" cy="853"/>
          </a:xfrm>
        </p:grpSpPr>
        <p:pic>
          <p:nvPicPr>
            <p:cNvPr id="11272" name="Picture 9" descr="ouit_logo_small"/>
            <p:cNvPicPr>
              <a:picLocks noChangeAspect="1" noChangeArrowheads="1"/>
            </p:cNvPicPr>
            <p:nvPr/>
          </p:nvPicPr>
          <p:blipFill>
            <a:blip r:embed="rId4" cstate="print"/>
            <a:srcRect/>
            <a:stretch>
              <a:fillRect/>
            </a:stretch>
          </p:blipFill>
          <p:spPr bwMode="auto">
            <a:xfrm>
              <a:off x="3456" y="3168"/>
              <a:ext cx="1536" cy="804"/>
            </a:xfrm>
            <a:prstGeom prst="rect">
              <a:avLst/>
            </a:prstGeom>
            <a:noFill/>
            <a:ln w="9525">
              <a:noFill/>
              <a:miter lim="800000"/>
              <a:headEnd/>
              <a:tailEnd/>
            </a:ln>
          </p:spPr>
        </p:pic>
        <p:pic>
          <p:nvPicPr>
            <p:cNvPr id="11273" name="Picture 6" descr="ou201_logo"/>
            <p:cNvPicPr>
              <a:picLocks noChangeAspect="1" noChangeArrowheads="1"/>
            </p:cNvPicPr>
            <p:nvPr/>
          </p:nvPicPr>
          <p:blipFill>
            <a:blip r:embed="rId5" cstate="print"/>
            <a:srcRect/>
            <a:stretch>
              <a:fillRect/>
            </a:stretch>
          </p:blipFill>
          <p:spPr bwMode="auto">
            <a:xfrm>
              <a:off x="1824" y="3264"/>
              <a:ext cx="432" cy="625"/>
            </a:xfrm>
            <a:prstGeom prst="rect">
              <a:avLst/>
            </a:prstGeom>
            <a:noFill/>
            <a:ln w="9525">
              <a:noFill/>
              <a:miter lim="800000"/>
              <a:headEnd/>
              <a:tailEnd/>
            </a:ln>
          </p:spPr>
        </p:pic>
        <p:pic>
          <p:nvPicPr>
            <p:cNvPr id="11274" name="Picture 7" descr="oscer_logo_crimson_20060918"/>
            <p:cNvPicPr>
              <a:picLocks noChangeAspect="1" noChangeArrowheads="1"/>
            </p:cNvPicPr>
            <p:nvPr/>
          </p:nvPicPr>
          <p:blipFill>
            <a:blip r:embed="rId6" cstate="print"/>
            <a:srcRect/>
            <a:stretch>
              <a:fillRect/>
            </a:stretch>
          </p:blipFill>
          <p:spPr bwMode="auto">
            <a:xfrm>
              <a:off x="2304" y="3120"/>
              <a:ext cx="1209" cy="853"/>
            </a:xfrm>
            <a:prstGeom prst="rect">
              <a:avLst/>
            </a:prstGeom>
            <a:noFill/>
            <a:ln w="9525">
              <a:noFill/>
              <a:miter lim="800000"/>
              <a:headEnd/>
              <a:tailEnd/>
            </a:ln>
          </p:spPr>
        </p:pic>
      </p:grpSp>
      <p:sp>
        <p:nvSpPr>
          <p:cNvPr id="11270" name="Rectangle 8"/>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a:xfrm>
            <a:off x="838200" y="3733800"/>
            <a:ext cx="8001000" cy="1905000"/>
          </a:xfrm>
        </p:spPr>
        <p:txBody>
          <a:bodyPr/>
          <a:lstStyle/>
          <a:p>
            <a:pPr eaLnBrk="1" hangingPunct="1">
              <a:lnSpc>
                <a:spcPct val="90000"/>
              </a:lnSpc>
            </a:pPr>
            <a:r>
              <a:rPr lang="en-US" sz="6000" dirty="0" smtClean="0">
                <a:latin typeface="Arial Black" panose="020B0A04020102020204" pitchFamily="34" charset="0"/>
              </a:rPr>
              <a:t>Thanks for your attention!</a:t>
            </a:r>
            <a:br>
              <a:rPr lang="en-US" sz="6000" dirty="0" smtClean="0">
                <a:latin typeface="Arial Black" panose="020B0A04020102020204" pitchFamily="34" charset="0"/>
              </a:rPr>
            </a:br>
            <a:r>
              <a:rPr lang="en-US" sz="6000" dirty="0" smtClean="0">
                <a:latin typeface="Arial Black" panose="020B0A04020102020204" pitchFamily="34" charset="0"/>
              </a:rPr>
              <a:t/>
            </a:r>
            <a:br>
              <a:rPr lang="en-US" sz="6000" dirty="0" smtClean="0">
                <a:latin typeface="Arial Black" panose="020B0A04020102020204" pitchFamily="34" charset="0"/>
              </a:rPr>
            </a:br>
            <a:r>
              <a:rPr lang="en-US" sz="6000" dirty="0" smtClean="0">
                <a:latin typeface="Arial Black" panose="020B0A04020102020204" pitchFamily="34" charset="0"/>
              </a:rPr>
              <a:t/>
            </a:r>
            <a:br>
              <a:rPr lang="en-US" sz="6000" dirty="0" smtClean="0">
                <a:latin typeface="Arial Black" panose="020B0A04020102020204" pitchFamily="34" charset="0"/>
              </a:rPr>
            </a:br>
            <a:r>
              <a:rPr lang="en-US" sz="6000" dirty="0" smtClean="0">
                <a:latin typeface="Arial Black" panose="020B0A04020102020204" pitchFamily="34" charset="0"/>
              </a:rPr>
              <a:t>Questions?</a:t>
            </a:r>
            <a:r>
              <a:rPr lang="en-US" sz="6000" dirty="0" smtClean="0"/>
              <a:t/>
            </a:r>
            <a:br>
              <a:rPr lang="en-US" sz="6000" dirty="0" smtClean="0"/>
            </a:br>
            <a:r>
              <a:rPr lang="en-US" sz="3200" dirty="0" smtClean="0"/>
              <a:t>hneeman@ou.edu</a:t>
            </a:r>
          </a:p>
        </p:txBody>
      </p:sp>
      <p:sp>
        <p:nvSpPr>
          <p:cNvPr id="80899" name="Rectangle 4"/>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spTree>
    <p:custDataLst>
      <p:tags r:id="rId1"/>
    </p:custDataLst>
    <p:extLst>
      <p:ext uri="{BB962C8B-B14F-4D97-AF65-F5344CB8AC3E}">
        <p14:creationId xmlns:p14="http://schemas.microsoft.com/office/powerpoint/2010/main" val="36390559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Lore vs Data</a:t>
            </a:r>
            <a:endParaRPr lang="en-US" dirty="0"/>
          </a:p>
        </p:txBody>
      </p:sp>
      <p:sp>
        <p:nvSpPr>
          <p:cNvPr id="3" name="Content Placeholder 2"/>
          <p:cNvSpPr>
            <a:spLocks noGrp="1"/>
          </p:cNvSpPr>
          <p:nvPr>
            <p:ph idx="1"/>
          </p:nvPr>
        </p:nvSpPr>
        <p:spPr/>
        <p:txBody>
          <a:bodyPr/>
          <a:lstStyle/>
          <a:p>
            <a:pPr marL="0" indent="0">
              <a:buNone/>
            </a:pPr>
            <a:r>
              <a:rPr lang="en-US" dirty="0" smtClean="0"/>
              <a:t>At the end of this session, we’re going to go around the room, and each of us will (a) say whether we’ve done research consulting before and (b) if so, tell a story about a research consulting experience you had and what you learned from it.</a:t>
            </a:r>
            <a:endParaRPr lang="en-US" dirty="0"/>
          </a:p>
        </p:txBody>
      </p:sp>
      <p:sp>
        <p:nvSpPr>
          <p:cNvPr id="4" name="Footer Placeholder 3"/>
          <p:cNvSpPr>
            <a:spLocks noGrp="1"/>
          </p:cNvSpPr>
          <p:nvPr>
            <p:ph type="ftr" sz="quarter" idx="10"/>
          </p:nvPr>
        </p:nvSpPr>
        <p:spPr/>
        <p:txBody>
          <a:bodyPr/>
          <a:lstStyle/>
          <a:p>
            <a:pPr>
              <a:defRPr/>
            </a:pPr>
            <a:r>
              <a:rPr lang="en-US" dirty="0" smtClean="0"/>
              <a:t>Intro to Research Consulting</a:t>
            </a:r>
          </a:p>
          <a:p>
            <a:pPr>
              <a:defRPr/>
            </a:pPr>
            <a:r>
              <a:rPr lang="en-US" dirty="0" smtClean="0"/>
              <a:t>ACI-REF </a:t>
            </a:r>
            <a:r>
              <a:rPr lang="en-US" dirty="0" err="1" smtClean="0"/>
              <a:t>Virt</a:t>
            </a:r>
            <a:r>
              <a:rPr lang="en-US" dirty="0" smtClean="0"/>
              <a: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2</a:t>
            </a:fld>
            <a:endParaRPr lang="en-US"/>
          </a:p>
        </p:txBody>
      </p:sp>
    </p:spTree>
    <p:extLst>
      <p:ext uri="{BB962C8B-B14F-4D97-AF65-F5344CB8AC3E}">
        <p14:creationId xmlns:p14="http://schemas.microsoft.com/office/powerpoint/2010/main" val="460964704"/>
      </p:ext>
    </p:extLst>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History at OU</a:t>
            </a:r>
            <a:endParaRPr lang="en-US" dirty="0"/>
          </a:p>
        </p:txBody>
      </p:sp>
      <p:sp>
        <p:nvSpPr>
          <p:cNvPr id="3" name="Content Placeholder 2"/>
          <p:cNvSpPr>
            <a:spLocks noGrp="1"/>
          </p:cNvSpPr>
          <p:nvPr>
            <p:ph idx="1"/>
          </p:nvPr>
        </p:nvSpPr>
        <p:spPr/>
        <p:txBody>
          <a:bodyPr/>
          <a:lstStyle/>
          <a:p>
            <a:r>
              <a:rPr lang="en-US" dirty="0" smtClean="0"/>
              <a:t>In 2001, even before we founded the OU Supercomputing Center for Education &amp; Research (OSCER), I was already going around to researchers and helping them.</a:t>
            </a:r>
          </a:p>
          <a:p>
            <a:r>
              <a:rPr lang="en-US" dirty="0" smtClean="0"/>
              <a:t>In the early years, I did “rounds,” where I’d go to someone’s office for an hour a week to help with the computing- and/or data-intensive aspects of their research.</a:t>
            </a:r>
          </a:p>
          <a:p>
            <a:r>
              <a:rPr lang="en-US" dirty="0" smtClean="0"/>
              <a:t>Once we got to 20 different groups getting rounds, we started to run out of Henry-hours, so we switched to a help session approach, where I’d do 3 hours a week in a PC lab, so I could help multiple people at a time.</a:t>
            </a:r>
          </a:p>
          <a:p>
            <a:r>
              <a:rPr lang="en-US" dirty="0" smtClean="0"/>
              <a:t>Then, Josh Alexander started showing up and listening in.</a:t>
            </a:r>
          </a:p>
          <a:p>
            <a:r>
              <a:rPr lang="en-US" dirty="0" smtClean="0"/>
              <a:t>Then, Josh started doing some of the consulting.</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a:t>
            </a:fld>
            <a:endParaRPr lang="en-US"/>
          </a:p>
        </p:txBody>
      </p:sp>
    </p:spTree>
    <p:extLst>
      <p:ext uri="{BB962C8B-B14F-4D97-AF65-F5344CB8AC3E}">
        <p14:creationId xmlns:p14="http://schemas.microsoft.com/office/powerpoint/2010/main" val="819423429"/>
      </p:ext>
    </p:extLst>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at OU (cont’d)</a:t>
            </a:r>
            <a:endParaRPr lang="en-US" dirty="0"/>
          </a:p>
        </p:txBody>
      </p:sp>
      <p:sp>
        <p:nvSpPr>
          <p:cNvPr id="3" name="Content Placeholder 2"/>
          <p:cNvSpPr>
            <a:spLocks noGrp="1"/>
          </p:cNvSpPr>
          <p:nvPr>
            <p:ph idx="1"/>
          </p:nvPr>
        </p:nvSpPr>
        <p:spPr/>
        <p:txBody>
          <a:bodyPr/>
          <a:lstStyle/>
          <a:p>
            <a:r>
              <a:rPr lang="en-US" dirty="0" smtClean="0"/>
              <a:t>Then, other OSCER operations team members started doing it.</a:t>
            </a:r>
          </a:p>
          <a:p>
            <a:r>
              <a:rPr lang="en-US" dirty="0" smtClean="0"/>
              <a:t>Then, I stopped doing it and they were doing all of it.</a:t>
            </a:r>
          </a:p>
          <a:p>
            <a:r>
              <a:rPr lang="en-US" dirty="0" smtClean="0"/>
              <a:t>Then, they switched to an ad hoc approach, where people can make an appointment with an OSCER team member to meet either in the researcher’s office or in one of our offices.</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a:t>
            </a:fld>
            <a:endParaRPr lang="en-US"/>
          </a:p>
        </p:txBody>
      </p:sp>
    </p:spTree>
    <p:extLst>
      <p:ext uri="{BB962C8B-B14F-4D97-AF65-F5344CB8AC3E}">
        <p14:creationId xmlns:p14="http://schemas.microsoft.com/office/powerpoint/2010/main" val="3147948659"/>
      </p:ext>
    </p:extLst>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p:txBody>
          <a:bodyPr/>
          <a:lstStyle/>
          <a:p>
            <a:r>
              <a:rPr lang="en-US" dirty="0" smtClean="0"/>
              <a:t>Get them as productive as possible as quickly as possible.</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a:t>
            </a:fld>
            <a:endParaRPr lang="en-US"/>
          </a:p>
        </p:txBody>
      </p:sp>
    </p:spTree>
    <p:extLst>
      <p:ext uri="{BB962C8B-B14F-4D97-AF65-F5344CB8AC3E}">
        <p14:creationId xmlns:p14="http://schemas.microsoft.com/office/powerpoint/2010/main" val="2897081523"/>
      </p:ext>
    </p:extLst>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Asked to Do?</a:t>
            </a:r>
            <a:endParaRPr lang="en-US" dirty="0"/>
          </a:p>
        </p:txBody>
      </p:sp>
      <p:sp>
        <p:nvSpPr>
          <p:cNvPr id="3" name="Content Placeholder 2"/>
          <p:cNvSpPr>
            <a:spLocks noGrp="1"/>
          </p:cNvSpPr>
          <p:nvPr>
            <p:ph idx="1"/>
          </p:nvPr>
        </p:nvSpPr>
        <p:spPr/>
        <p:txBody>
          <a:bodyPr/>
          <a:lstStyle/>
          <a:p>
            <a:r>
              <a:rPr lang="en-US" dirty="0" smtClean="0"/>
              <a:t>Easy: Teach </a:t>
            </a:r>
            <a:r>
              <a:rPr lang="en-US" dirty="0"/>
              <a:t>them basic Unix </a:t>
            </a:r>
            <a:r>
              <a:rPr lang="en-US" dirty="0" smtClean="0"/>
              <a:t>commands; show them how to use the batch system.</a:t>
            </a:r>
          </a:p>
          <a:p>
            <a:r>
              <a:rPr lang="en-US" dirty="0" smtClean="0"/>
              <a:t>Intermediate: Help them deploy community software, either in their home directory or in a central software repository.</a:t>
            </a:r>
          </a:p>
          <a:p>
            <a:r>
              <a:rPr lang="en-US" dirty="0" smtClean="0"/>
              <a:t>Advanced: Help them parallelize their code or otherwise optimize it for the platform they want to run it on.</a:t>
            </a:r>
          </a:p>
          <a:p>
            <a:r>
              <a:rPr lang="en-US" dirty="0" smtClean="0"/>
              <a:t>Guru: Help them design the project; co-author the grant proposal; co-author the publication.</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a:t>
            </a:fld>
            <a:endParaRPr lang="en-US"/>
          </a:p>
        </p:txBody>
      </p:sp>
    </p:spTree>
    <p:extLst>
      <p:ext uri="{BB962C8B-B14F-4D97-AF65-F5344CB8AC3E}">
        <p14:creationId xmlns:p14="http://schemas.microsoft.com/office/powerpoint/2010/main" val="3426964383"/>
      </p:ext>
    </p:extLst>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Don’t We Do?</a:t>
            </a:r>
            <a:endParaRPr lang="en-US" dirty="0"/>
          </a:p>
        </p:txBody>
      </p:sp>
      <p:sp>
        <p:nvSpPr>
          <p:cNvPr id="3" name="Content Placeholder 2"/>
          <p:cNvSpPr>
            <a:spLocks noGrp="1"/>
          </p:cNvSpPr>
          <p:nvPr>
            <p:ph idx="1"/>
          </p:nvPr>
        </p:nvSpPr>
        <p:spPr/>
        <p:txBody>
          <a:bodyPr/>
          <a:lstStyle/>
          <a:p>
            <a:r>
              <a:rPr lang="en-US" dirty="0" smtClean="0"/>
              <a:t>We don’t have to become experts on their research domain  -- but we do have to become sufficiently knowledgeable that we can have an intelligent conversation about it.</a:t>
            </a:r>
          </a:p>
          <a:p>
            <a:r>
              <a:rPr lang="en-US" dirty="0" smtClean="0"/>
              <a:t>We don’t have to be experts on STEM -- but we do have to become experts on STEM research.</a:t>
            </a:r>
            <a:endParaRPr lang="en-US" dirty="0"/>
          </a:p>
        </p:txBody>
      </p:sp>
      <p:sp>
        <p:nvSpPr>
          <p:cNvPr id="4" name="Footer Placeholder 3"/>
          <p:cNvSpPr>
            <a:spLocks noGrp="1"/>
          </p:cNvSpPr>
          <p:nvPr>
            <p:ph type="ftr" sz="quarter" idx="10"/>
          </p:nvPr>
        </p:nvSpPr>
        <p:spPr/>
        <p:txBody>
          <a:bodyPr/>
          <a:lstStyle/>
          <a:p>
            <a:pPr>
              <a:defRPr/>
            </a:pPr>
            <a:r>
              <a:rPr lang="en-US" smtClean="0"/>
              <a:t>Intro to Research Consulting</a:t>
            </a:r>
          </a:p>
          <a:p>
            <a:pPr>
              <a:defRPr/>
            </a:pPr>
            <a:r>
              <a:rPr lang="en-US" smtClean="0"/>
              <a:t>ACI-REF Virt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a:t>
            </a:fld>
            <a:endParaRPr lang="en-US"/>
          </a:p>
        </p:txBody>
      </p:sp>
    </p:spTree>
    <p:extLst>
      <p:ext uri="{BB962C8B-B14F-4D97-AF65-F5344CB8AC3E}">
        <p14:creationId xmlns:p14="http://schemas.microsoft.com/office/powerpoint/2010/main" val="2962502858"/>
      </p:ext>
    </p:extLst>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Lore vs Data</a:t>
            </a:r>
            <a:endParaRPr lang="en-US" dirty="0"/>
          </a:p>
        </p:txBody>
      </p:sp>
      <p:sp>
        <p:nvSpPr>
          <p:cNvPr id="3" name="Content Placeholder 2"/>
          <p:cNvSpPr>
            <a:spLocks noGrp="1"/>
          </p:cNvSpPr>
          <p:nvPr>
            <p:ph idx="1"/>
          </p:nvPr>
        </p:nvSpPr>
        <p:spPr/>
        <p:txBody>
          <a:bodyPr/>
          <a:lstStyle/>
          <a:p>
            <a:pPr marL="0" indent="0">
              <a:buNone/>
            </a:pPr>
            <a:r>
              <a:rPr lang="en-US" dirty="0" smtClean="0"/>
              <a:t>Let’s go around the room, and each of us will (a) say whether we’ve done research consulting before and (b) if so, tell a story about a research consulting experience you had and what you learned from it.</a:t>
            </a:r>
            <a:endParaRPr lang="en-US" dirty="0"/>
          </a:p>
        </p:txBody>
      </p:sp>
      <p:sp>
        <p:nvSpPr>
          <p:cNvPr id="4" name="Footer Placeholder 3"/>
          <p:cNvSpPr>
            <a:spLocks noGrp="1"/>
          </p:cNvSpPr>
          <p:nvPr>
            <p:ph type="ftr" sz="quarter" idx="10"/>
          </p:nvPr>
        </p:nvSpPr>
        <p:spPr/>
        <p:txBody>
          <a:bodyPr/>
          <a:lstStyle/>
          <a:p>
            <a:pPr>
              <a:defRPr/>
            </a:pPr>
            <a:r>
              <a:rPr lang="en-US" dirty="0" smtClean="0"/>
              <a:t>Intro to Research Consulting</a:t>
            </a:r>
          </a:p>
          <a:p>
            <a:pPr>
              <a:defRPr/>
            </a:pPr>
            <a:r>
              <a:rPr lang="en-US" dirty="0" smtClean="0"/>
              <a:t>ACI-REF </a:t>
            </a:r>
            <a:r>
              <a:rPr lang="en-US" dirty="0" err="1" smtClean="0"/>
              <a:t>Virt</a:t>
            </a:r>
            <a:r>
              <a:rPr lang="en-US" dirty="0" smtClean="0"/>
              <a:t> Res 2015, Sun May 31 2015</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a:t>
            </a:fld>
            <a:endParaRPr lang="en-US"/>
          </a:p>
        </p:txBody>
      </p:sp>
    </p:spTree>
    <p:extLst>
      <p:ext uri="{BB962C8B-B14F-4D97-AF65-F5344CB8AC3E}">
        <p14:creationId xmlns:p14="http://schemas.microsoft.com/office/powerpoint/2010/main" val="4050836911"/>
      </p:ext>
    </p:extLst>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998784" y="1190625"/>
            <a:ext cx="1163542" cy="1520819"/>
            <a:chOff x="4572000" y="1190625"/>
            <a:chExt cx="1295400" cy="1752600"/>
          </a:xfrm>
        </p:grpSpPr>
        <p:pic>
          <p:nvPicPr>
            <p:cNvPr id="553987" name="Picture 3" descr="atkinsdaniel"/>
            <p:cNvPicPr>
              <a:picLocks noChangeAspect="1" noChangeArrowheads="1"/>
            </p:cNvPicPr>
            <p:nvPr/>
          </p:nvPicPr>
          <p:blipFill>
            <a:blip r:embed="rId3" cstate="print"/>
            <a:srcRect/>
            <a:stretch>
              <a:fillRect/>
            </a:stretch>
          </p:blipFill>
          <p:spPr bwMode="auto">
            <a:xfrm>
              <a:off x="4619978" y="1263783"/>
              <a:ext cx="1237427" cy="1679442"/>
            </a:xfrm>
            <a:prstGeom prst="rect">
              <a:avLst/>
            </a:prstGeom>
            <a:noFill/>
          </p:spPr>
        </p:pic>
        <p:sp>
          <p:nvSpPr>
            <p:cNvPr id="553988" name="Rectangle 4"/>
            <p:cNvSpPr>
              <a:spLocks noChangeArrowheads="1"/>
            </p:cNvSpPr>
            <p:nvPr/>
          </p:nvSpPr>
          <p:spPr bwMode="auto">
            <a:xfrm>
              <a:off x="4572000" y="1190625"/>
              <a:ext cx="1295400" cy="254461"/>
            </a:xfrm>
            <a:prstGeom prst="rect">
              <a:avLst/>
            </a:prstGeom>
            <a:solidFill>
              <a:schemeClr val="bg1"/>
            </a:solidFill>
            <a:ln w="9525">
              <a:noFill/>
              <a:miter lim="800000"/>
              <a:headEnd/>
              <a:tailEnd/>
            </a:ln>
            <a:effectLst/>
          </p:spPr>
          <p:txBody>
            <a:bodyPr wrap="none" anchor="ctr"/>
            <a:lstStyle/>
            <a:p>
              <a:endParaRPr lang="en-US"/>
            </a:p>
          </p:txBody>
        </p:sp>
      </p:grpSp>
      <p:pic>
        <p:nvPicPr>
          <p:cNvPr id="3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5367" y="3476766"/>
            <a:ext cx="870838" cy="1306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6258" name="Picture 2" descr="http://www.ncsa.illinois.edu/News/Stories/TransformComputing/thom.jpg"/>
          <p:cNvPicPr>
            <a:picLocks noChangeAspect="1" noChangeArrowheads="1"/>
          </p:cNvPicPr>
          <p:nvPr/>
        </p:nvPicPr>
        <p:blipFill>
          <a:blip r:embed="rId5" cstate="print"/>
          <a:srcRect/>
          <a:stretch>
            <a:fillRect/>
          </a:stretch>
        </p:blipFill>
        <p:spPr bwMode="auto">
          <a:xfrm>
            <a:off x="2433767" y="3612796"/>
            <a:ext cx="1038822" cy="1142706"/>
          </a:xfrm>
          <a:prstGeom prst="rect">
            <a:avLst/>
          </a:prstGeom>
          <a:noFill/>
        </p:spPr>
      </p:pic>
      <p:sp>
        <p:nvSpPr>
          <p:cNvPr id="23" name="Slide Number Placeholder 4"/>
          <p:cNvSpPr>
            <a:spLocks noGrp="1"/>
          </p:cNvSpPr>
          <p:nvPr>
            <p:ph type="sldNum" sz="quarter" idx="11"/>
          </p:nvPr>
        </p:nvSpPr>
        <p:spPr/>
        <p:txBody>
          <a:bodyPr/>
          <a:lstStyle/>
          <a:p>
            <a:fld id="{D4C6B874-FE2D-40EE-A33E-EB158CDD195A}" type="slidenum">
              <a:rPr lang="en-US"/>
              <a:pPr/>
              <a:t>9</a:t>
            </a:fld>
            <a:endParaRPr lang="en-US" dirty="0"/>
          </a:p>
        </p:txBody>
      </p:sp>
      <p:sp>
        <p:nvSpPr>
          <p:cNvPr id="553989" name="Rectangle 5"/>
          <p:cNvSpPr>
            <a:spLocks noGrp="1" noChangeArrowheads="1"/>
          </p:cNvSpPr>
          <p:nvPr>
            <p:ph type="title"/>
          </p:nvPr>
        </p:nvSpPr>
        <p:spPr/>
        <p:txBody>
          <a:bodyPr/>
          <a:lstStyle/>
          <a:p>
            <a:r>
              <a:rPr lang="en-US" sz="3600" dirty="0"/>
              <a:t>OK Supercomputing Symposium </a:t>
            </a:r>
            <a:r>
              <a:rPr lang="en-US" sz="3600" dirty="0" smtClean="0"/>
              <a:t>2015</a:t>
            </a:r>
            <a:endParaRPr lang="en-US" sz="3600" dirty="0"/>
          </a:p>
        </p:txBody>
      </p:sp>
      <p:sp>
        <p:nvSpPr>
          <p:cNvPr id="553990" name="Rectangle 6"/>
          <p:cNvSpPr>
            <a:spLocks noGrp="1" noChangeArrowheads="1"/>
          </p:cNvSpPr>
          <p:nvPr>
            <p:ph type="body" idx="1"/>
          </p:nvPr>
        </p:nvSpPr>
        <p:spPr>
          <a:xfrm>
            <a:off x="3807751" y="2599807"/>
            <a:ext cx="1600200" cy="1295400"/>
          </a:xfrm>
        </p:spPr>
        <p:txBody>
          <a:bodyPr/>
          <a:lstStyle/>
          <a:p>
            <a:pPr algn="ctr">
              <a:lnSpc>
                <a:spcPct val="80000"/>
              </a:lnSpc>
              <a:buFont typeface="Wingdings" pitchFamily="2" charset="2"/>
              <a:buNone/>
            </a:pPr>
            <a:r>
              <a:rPr lang="en-US" sz="1100" dirty="0"/>
              <a:t>2006 Keynote:</a:t>
            </a:r>
          </a:p>
          <a:p>
            <a:pPr algn="ctr">
              <a:lnSpc>
                <a:spcPct val="80000"/>
              </a:lnSpc>
              <a:buFont typeface="Wingdings" pitchFamily="2" charset="2"/>
              <a:buNone/>
            </a:pPr>
            <a:r>
              <a:rPr lang="en-US" sz="1100" dirty="0"/>
              <a:t>Dan Atkins</a:t>
            </a:r>
          </a:p>
          <a:p>
            <a:pPr algn="ctr">
              <a:lnSpc>
                <a:spcPct val="80000"/>
              </a:lnSpc>
              <a:buFont typeface="Wingdings" pitchFamily="2" charset="2"/>
              <a:buNone/>
            </a:pPr>
            <a:r>
              <a:rPr lang="en-US" sz="1100" dirty="0"/>
              <a:t>Head of NSF’s</a:t>
            </a:r>
          </a:p>
          <a:p>
            <a:pPr algn="ctr">
              <a:lnSpc>
                <a:spcPct val="80000"/>
              </a:lnSpc>
              <a:buFont typeface="Wingdings" pitchFamily="2" charset="2"/>
              <a:buNone/>
            </a:pPr>
            <a:r>
              <a:rPr lang="en-US" sz="1100" dirty="0"/>
              <a:t>Office of</a:t>
            </a:r>
          </a:p>
          <a:p>
            <a:pPr algn="ctr">
              <a:lnSpc>
                <a:spcPct val="80000"/>
              </a:lnSpc>
              <a:buFont typeface="Wingdings" pitchFamily="2" charset="2"/>
              <a:buNone/>
            </a:pPr>
            <a:r>
              <a:rPr lang="en-US" sz="1100" dirty="0" smtClean="0"/>
              <a:t>Cyberinfrastructure</a:t>
            </a:r>
            <a:endParaRPr lang="en-US" sz="1100" dirty="0"/>
          </a:p>
        </p:txBody>
      </p:sp>
      <p:pic>
        <p:nvPicPr>
          <p:cNvPr id="553991" name="Picture 7" descr="skim"/>
          <p:cNvPicPr>
            <a:picLocks noChangeAspect="1" noChangeArrowheads="1"/>
          </p:cNvPicPr>
          <p:nvPr/>
        </p:nvPicPr>
        <p:blipFill>
          <a:blip r:embed="rId6" cstate="print"/>
          <a:srcRect/>
          <a:stretch>
            <a:fillRect/>
          </a:stretch>
        </p:blipFill>
        <p:spPr bwMode="auto">
          <a:xfrm>
            <a:off x="1567216" y="1447800"/>
            <a:ext cx="1500553" cy="1125415"/>
          </a:xfrm>
          <a:prstGeom prst="rect">
            <a:avLst/>
          </a:prstGeom>
          <a:noFill/>
        </p:spPr>
      </p:pic>
      <p:sp>
        <p:nvSpPr>
          <p:cNvPr id="553992" name="Rectangle 8"/>
          <p:cNvSpPr>
            <a:spLocks noChangeArrowheads="1"/>
          </p:cNvSpPr>
          <p:nvPr/>
        </p:nvSpPr>
        <p:spPr bwMode="auto">
          <a:xfrm>
            <a:off x="1624080" y="2598760"/>
            <a:ext cx="1447800" cy="914400"/>
          </a:xfrm>
          <a:prstGeom prst="rect">
            <a:avLst/>
          </a:prstGeom>
          <a:noFill/>
          <a:ln w="9525">
            <a:noFill/>
            <a:miter lim="800000"/>
            <a:headEnd/>
            <a:tailEnd/>
          </a:ln>
          <a:effectLst/>
        </p:spPr>
        <p:txBody>
          <a:bodyPr/>
          <a:lstStyle/>
          <a:p>
            <a:pPr marL="342900" indent="-342900">
              <a:lnSpc>
                <a:spcPct val="70000"/>
              </a:lnSpc>
              <a:spcBef>
                <a:spcPct val="20000"/>
              </a:spcBef>
              <a:buClr>
                <a:srgbClr val="333399"/>
              </a:buClr>
              <a:buSzPct val="60000"/>
              <a:buFont typeface="Wingdings" pitchFamily="2" charset="2"/>
              <a:buNone/>
            </a:pPr>
            <a:r>
              <a:rPr lang="en-US" sz="1100" dirty="0"/>
              <a:t>2004 Keynote:</a:t>
            </a:r>
          </a:p>
          <a:p>
            <a:pPr marL="342900" indent="-342900">
              <a:lnSpc>
                <a:spcPct val="70000"/>
              </a:lnSpc>
              <a:spcBef>
                <a:spcPct val="20000"/>
              </a:spcBef>
              <a:buClr>
                <a:srgbClr val="333399"/>
              </a:buClr>
              <a:buSzPct val="60000"/>
              <a:buFont typeface="Wingdings" pitchFamily="2" charset="2"/>
              <a:buNone/>
            </a:pPr>
            <a:r>
              <a:rPr lang="en-US" sz="1100" dirty="0" err="1"/>
              <a:t>Sangtae</a:t>
            </a:r>
            <a:r>
              <a:rPr lang="en-US" sz="1100" dirty="0"/>
              <a:t> Kim</a:t>
            </a:r>
          </a:p>
          <a:p>
            <a:pPr marL="342900" indent="-342900">
              <a:lnSpc>
                <a:spcPct val="80000"/>
              </a:lnSpc>
              <a:spcBef>
                <a:spcPct val="20000"/>
              </a:spcBef>
              <a:buClr>
                <a:srgbClr val="333399"/>
              </a:buClr>
              <a:buSzPct val="60000"/>
              <a:buFont typeface="Wingdings" pitchFamily="2" charset="2"/>
              <a:buNone/>
            </a:pPr>
            <a:r>
              <a:rPr lang="en-US" sz="1100" dirty="0"/>
              <a:t>NSF </a:t>
            </a:r>
            <a:r>
              <a:rPr lang="en-US" sz="1100" dirty="0" smtClean="0"/>
              <a:t>Shared </a:t>
            </a:r>
          </a:p>
          <a:p>
            <a:pPr marL="342900" indent="-342900">
              <a:lnSpc>
                <a:spcPct val="70000"/>
              </a:lnSpc>
              <a:spcBef>
                <a:spcPct val="20000"/>
              </a:spcBef>
              <a:buClr>
                <a:srgbClr val="333399"/>
              </a:buClr>
              <a:buSzPct val="60000"/>
              <a:buFont typeface="Wingdings" pitchFamily="2" charset="2"/>
              <a:buNone/>
            </a:pPr>
            <a:r>
              <a:rPr lang="en-US" sz="1100" dirty="0" smtClean="0"/>
              <a:t>Cyberinfrastructure</a:t>
            </a:r>
          </a:p>
          <a:p>
            <a:pPr marL="342900" indent="-342900">
              <a:lnSpc>
                <a:spcPct val="70000"/>
              </a:lnSpc>
              <a:spcBef>
                <a:spcPct val="20000"/>
              </a:spcBef>
              <a:buClr>
                <a:srgbClr val="333399"/>
              </a:buClr>
              <a:buSzPct val="60000"/>
              <a:buFont typeface="Wingdings" pitchFamily="2" charset="2"/>
              <a:buNone/>
            </a:pPr>
            <a:r>
              <a:rPr lang="en-US" sz="1100" dirty="0" smtClean="0"/>
              <a:t>Division </a:t>
            </a:r>
            <a:r>
              <a:rPr lang="en-US" sz="1100" dirty="0"/>
              <a:t>Director</a:t>
            </a:r>
          </a:p>
        </p:txBody>
      </p:sp>
      <p:pic>
        <p:nvPicPr>
          <p:cNvPr id="553993" name="Picture 9" descr="freeman"/>
          <p:cNvPicPr>
            <a:picLocks noChangeAspect="1" noChangeArrowheads="1"/>
          </p:cNvPicPr>
          <p:nvPr/>
        </p:nvPicPr>
        <p:blipFill>
          <a:blip r:embed="rId7" cstate="print"/>
          <a:srcRect/>
          <a:stretch>
            <a:fillRect/>
          </a:stretch>
        </p:blipFill>
        <p:spPr bwMode="auto">
          <a:xfrm>
            <a:off x="457200" y="1447800"/>
            <a:ext cx="1066800" cy="1125415"/>
          </a:xfrm>
          <a:prstGeom prst="rect">
            <a:avLst/>
          </a:prstGeom>
          <a:noFill/>
        </p:spPr>
      </p:pic>
      <p:sp>
        <p:nvSpPr>
          <p:cNvPr id="553994" name="Rectangle 10"/>
          <p:cNvSpPr>
            <a:spLocks noChangeArrowheads="1"/>
          </p:cNvSpPr>
          <p:nvPr/>
        </p:nvSpPr>
        <p:spPr bwMode="auto">
          <a:xfrm>
            <a:off x="128850" y="2591835"/>
            <a:ext cx="1828800" cy="1149925"/>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a:t>2003 Keynote:</a:t>
            </a:r>
          </a:p>
          <a:p>
            <a:pPr marL="342900" indent="-342900">
              <a:lnSpc>
                <a:spcPct val="60000"/>
              </a:lnSpc>
              <a:spcBef>
                <a:spcPct val="20000"/>
              </a:spcBef>
              <a:buClr>
                <a:srgbClr val="333399"/>
              </a:buClr>
              <a:buSzPct val="60000"/>
              <a:buFont typeface="Wingdings" pitchFamily="2" charset="2"/>
              <a:buNone/>
            </a:pPr>
            <a:r>
              <a:rPr lang="en-US" sz="1100" dirty="0"/>
              <a:t>Peter Freeman</a:t>
            </a:r>
          </a:p>
          <a:p>
            <a:pPr marL="342900" indent="-342900">
              <a:lnSpc>
                <a:spcPct val="70000"/>
              </a:lnSpc>
              <a:spcBef>
                <a:spcPct val="20000"/>
              </a:spcBef>
              <a:buClr>
                <a:srgbClr val="333399"/>
              </a:buClr>
              <a:buSzPct val="60000"/>
              <a:buFont typeface="Wingdings" pitchFamily="2" charset="2"/>
              <a:buNone/>
            </a:pPr>
            <a:r>
              <a:rPr lang="en-US" sz="1100" dirty="0" smtClean="0"/>
              <a:t>NSF</a:t>
            </a:r>
          </a:p>
          <a:p>
            <a:pPr marL="342900" indent="-342900">
              <a:lnSpc>
                <a:spcPct val="70000"/>
              </a:lnSpc>
              <a:spcBef>
                <a:spcPct val="20000"/>
              </a:spcBef>
              <a:buClr>
                <a:srgbClr val="333399"/>
              </a:buClr>
              <a:buSzPct val="60000"/>
              <a:buFont typeface="Wingdings" pitchFamily="2" charset="2"/>
              <a:buNone/>
            </a:pPr>
            <a:r>
              <a:rPr lang="en-US" sz="1100" dirty="0" smtClean="0"/>
              <a:t>Computer &amp; </a:t>
            </a:r>
            <a:r>
              <a:rPr lang="en-US" sz="1100" dirty="0"/>
              <a:t>Information</a:t>
            </a:r>
          </a:p>
          <a:p>
            <a:pPr marL="342900" indent="-342900">
              <a:lnSpc>
                <a:spcPct val="70000"/>
              </a:lnSpc>
              <a:spcBef>
                <a:spcPct val="20000"/>
              </a:spcBef>
              <a:buClr>
                <a:srgbClr val="333399"/>
              </a:buClr>
              <a:buSzPct val="60000"/>
              <a:buFont typeface="Wingdings" pitchFamily="2" charset="2"/>
              <a:buNone/>
            </a:pPr>
            <a:r>
              <a:rPr lang="en-US" sz="1100" dirty="0"/>
              <a:t>Science </a:t>
            </a:r>
            <a:r>
              <a:rPr lang="en-US" sz="1100" dirty="0" smtClean="0"/>
              <a:t>&amp; </a:t>
            </a:r>
            <a:r>
              <a:rPr lang="en-US" sz="1100" dirty="0"/>
              <a:t>Engineering</a:t>
            </a:r>
          </a:p>
          <a:p>
            <a:pPr marL="342900" indent="-342900">
              <a:lnSpc>
                <a:spcPct val="70000"/>
              </a:lnSpc>
              <a:spcBef>
                <a:spcPct val="20000"/>
              </a:spcBef>
              <a:buClr>
                <a:srgbClr val="333399"/>
              </a:buClr>
              <a:buSzPct val="60000"/>
              <a:buFont typeface="Wingdings" pitchFamily="2" charset="2"/>
              <a:buNone/>
            </a:pPr>
            <a:r>
              <a:rPr lang="en-US" sz="1100" dirty="0"/>
              <a:t>Assistant Director</a:t>
            </a:r>
          </a:p>
        </p:txBody>
      </p:sp>
      <p:pic>
        <p:nvPicPr>
          <p:cNvPr id="553995" name="Picture 11" descr="brooks"/>
          <p:cNvPicPr>
            <a:picLocks noChangeAspect="1" noChangeArrowheads="1"/>
          </p:cNvPicPr>
          <p:nvPr/>
        </p:nvPicPr>
        <p:blipFill>
          <a:blip r:embed="rId8" cstate="print"/>
          <a:srcRect/>
          <a:stretch>
            <a:fillRect/>
          </a:stretch>
        </p:blipFill>
        <p:spPr bwMode="auto">
          <a:xfrm>
            <a:off x="3107136" y="1447800"/>
            <a:ext cx="896815" cy="1125415"/>
          </a:xfrm>
          <a:prstGeom prst="rect">
            <a:avLst/>
          </a:prstGeom>
          <a:noFill/>
        </p:spPr>
      </p:pic>
      <p:sp>
        <p:nvSpPr>
          <p:cNvPr id="553996" name="Rectangle 12"/>
          <p:cNvSpPr>
            <a:spLocks noChangeArrowheads="1"/>
          </p:cNvSpPr>
          <p:nvPr/>
        </p:nvSpPr>
        <p:spPr bwMode="auto">
          <a:xfrm>
            <a:off x="2910687" y="2572511"/>
            <a:ext cx="1371600" cy="914400"/>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a:t>2005 Keynote:</a:t>
            </a:r>
          </a:p>
          <a:p>
            <a:pPr marL="342900" indent="-342900">
              <a:lnSpc>
                <a:spcPct val="70000"/>
              </a:lnSpc>
              <a:spcBef>
                <a:spcPct val="20000"/>
              </a:spcBef>
              <a:buClr>
                <a:srgbClr val="333399"/>
              </a:buClr>
              <a:buSzPct val="60000"/>
              <a:buFont typeface="Wingdings" pitchFamily="2" charset="2"/>
              <a:buNone/>
            </a:pPr>
            <a:r>
              <a:rPr lang="en-US" sz="1100" dirty="0"/>
              <a:t>Walt Brooks</a:t>
            </a:r>
          </a:p>
          <a:p>
            <a:pPr marL="342900" indent="-342900">
              <a:lnSpc>
                <a:spcPct val="70000"/>
              </a:lnSpc>
              <a:spcBef>
                <a:spcPct val="20000"/>
              </a:spcBef>
              <a:buClr>
                <a:srgbClr val="333399"/>
              </a:buClr>
              <a:buSzPct val="60000"/>
              <a:buFont typeface="Wingdings" pitchFamily="2" charset="2"/>
              <a:buNone/>
            </a:pPr>
            <a:r>
              <a:rPr lang="en-US" sz="1100" dirty="0"/>
              <a:t>NASA Advanced</a:t>
            </a:r>
          </a:p>
          <a:p>
            <a:pPr marL="342900" indent="-342900">
              <a:lnSpc>
                <a:spcPct val="70000"/>
              </a:lnSpc>
              <a:spcBef>
                <a:spcPct val="20000"/>
              </a:spcBef>
              <a:buClr>
                <a:srgbClr val="333399"/>
              </a:buClr>
              <a:buSzPct val="60000"/>
              <a:buFont typeface="Wingdings" pitchFamily="2" charset="2"/>
              <a:buNone/>
            </a:pPr>
            <a:r>
              <a:rPr lang="en-US" sz="1100" dirty="0"/>
              <a:t>Supercomputing</a:t>
            </a:r>
          </a:p>
          <a:p>
            <a:pPr marL="342900" indent="-342900">
              <a:lnSpc>
                <a:spcPct val="70000"/>
              </a:lnSpc>
              <a:spcBef>
                <a:spcPct val="20000"/>
              </a:spcBef>
              <a:buClr>
                <a:srgbClr val="333399"/>
              </a:buClr>
              <a:buSzPct val="60000"/>
              <a:buFont typeface="Wingdings" pitchFamily="2" charset="2"/>
              <a:buNone/>
            </a:pPr>
            <a:r>
              <a:rPr lang="en-US" sz="1100" dirty="0"/>
              <a:t>Division Director</a:t>
            </a:r>
          </a:p>
        </p:txBody>
      </p:sp>
      <p:pic>
        <p:nvPicPr>
          <p:cNvPr id="553997" name="Picture 13" descr="boisseau"/>
          <p:cNvPicPr>
            <a:picLocks noChangeAspect="1" noChangeArrowheads="1"/>
          </p:cNvPicPr>
          <p:nvPr/>
        </p:nvPicPr>
        <p:blipFill>
          <a:blip r:embed="rId9" cstate="print"/>
          <a:srcRect/>
          <a:stretch>
            <a:fillRect/>
          </a:stretch>
        </p:blipFill>
        <p:spPr bwMode="auto">
          <a:xfrm>
            <a:off x="5216001" y="1416044"/>
            <a:ext cx="869148" cy="1157171"/>
          </a:xfrm>
          <a:prstGeom prst="rect">
            <a:avLst/>
          </a:prstGeom>
          <a:noFill/>
        </p:spPr>
      </p:pic>
      <p:sp>
        <p:nvSpPr>
          <p:cNvPr id="553998" name="Rectangle 14"/>
          <p:cNvSpPr>
            <a:spLocks noChangeArrowheads="1"/>
          </p:cNvSpPr>
          <p:nvPr/>
        </p:nvSpPr>
        <p:spPr bwMode="auto">
          <a:xfrm>
            <a:off x="4964775" y="2579225"/>
            <a:ext cx="1371600" cy="1066800"/>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a:t>2007 Keynote:</a:t>
            </a:r>
          </a:p>
          <a:p>
            <a:pPr marL="342900" indent="-342900">
              <a:lnSpc>
                <a:spcPct val="70000"/>
              </a:lnSpc>
              <a:spcBef>
                <a:spcPct val="20000"/>
              </a:spcBef>
              <a:buClr>
                <a:srgbClr val="333399"/>
              </a:buClr>
              <a:buSzPct val="60000"/>
              <a:buFont typeface="Wingdings" pitchFamily="2" charset="2"/>
              <a:buNone/>
            </a:pPr>
            <a:r>
              <a:rPr lang="en-US" sz="1100" dirty="0"/>
              <a:t>Jay </a:t>
            </a:r>
            <a:r>
              <a:rPr lang="en-US" sz="1100" dirty="0" err="1"/>
              <a:t>Boisseau</a:t>
            </a:r>
            <a:endParaRPr lang="en-US" sz="1100" dirty="0"/>
          </a:p>
          <a:p>
            <a:pPr marL="342900" indent="-342900">
              <a:lnSpc>
                <a:spcPct val="70000"/>
              </a:lnSpc>
              <a:spcBef>
                <a:spcPct val="20000"/>
              </a:spcBef>
              <a:buClr>
                <a:srgbClr val="333399"/>
              </a:buClr>
              <a:buSzPct val="60000"/>
              <a:buFont typeface="Wingdings" pitchFamily="2" charset="2"/>
              <a:buNone/>
            </a:pPr>
            <a:r>
              <a:rPr lang="en-US" sz="1100" dirty="0"/>
              <a:t>Director</a:t>
            </a:r>
          </a:p>
          <a:p>
            <a:pPr marL="342900" indent="-342900">
              <a:lnSpc>
                <a:spcPct val="70000"/>
              </a:lnSpc>
              <a:spcBef>
                <a:spcPct val="20000"/>
              </a:spcBef>
              <a:buClr>
                <a:srgbClr val="333399"/>
              </a:buClr>
              <a:buSzPct val="60000"/>
              <a:buFont typeface="Wingdings" pitchFamily="2" charset="2"/>
              <a:buNone/>
            </a:pPr>
            <a:r>
              <a:rPr lang="en-US" sz="1100" dirty="0"/>
              <a:t>Texas Advanced</a:t>
            </a:r>
          </a:p>
          <a:p>
            <a:pPr marL="342900" indent="-342900">
              <a:lnSpc>
                <a:spcPct val="70000"/>
              </a:lnSpc>
              <a:spcBef>
                <a:spcPct val="20000"/>
              </a:spcBef>
              <a:buClr>
                <a:srgbClr val="333399"/>
              </a:buClr>
              <a:buSzPct val="60000"/>
              <a:buFont typeface="Wingdings" pitchFamily="2" charset="2"/>
              <a:buNone/>
            </a:pPr>
            <a:r>
              <a:rPr lang="en-US" sz="1100" dirty="0"/>
              <a:t>Computing Center</a:t>
            </a:r>
          </a:p>
          <a:p>
            <a:pPr marL="342900" indent="-342900">
              <a:lnSpc>
                <a:spcPct val="70000"/>
              </a:lnSpc>
              <a:spcBef>
                <a:spcPct val="20000"/>
              </a:spcBef>
              <a:buClr>
                <a:srgbClr val="333399"/>
              </a:buClr>
              <a:buSzPct val="60000"/>
              <a:buFont typeface="Wingdings" pitchFamily="2" charset="2"/>
              <a:buNone/>
            </a:pPr>
            <a:r>
              <a:rPr lang="en-US" sz="1100" dirty="0"/>
              <a:t>U. Texas Austin</a:t>
            </a:r>
          </a:p>
        </p:txBody>
      </p:sp>
      <p:pic>
        <p:nvPicPr>
          <p:cNvPr id="554000" name="Picture 16" descr="jose_munoz"/>
          <p:cNvPicPr>
            <a:picLocks noChangeAspect="1" noChangeArrowheads="1"/>
          </p:cNvPicPr>
          <p:nvPr/>
        </p:nvPicPr>
        <p:blipFill>
          <a:blip r:embed="rId10" cstate="print"/>
          <a:srcRect/>
          <a:stretch>
            <a:fillRect/>
          </a:stretch>
        </p:blipFill>
        <p:spPr bwMode="auto">
          <a:xfrm>
            <a:off x="6139306" y="1420420"/>
            <a:ext cx="900449" cy="1178340"/>
          </a:xfrm>
          <a:prstGeom prst="rect">
            <a:avLst/>
          </a:prstGeom>
          <a:noFill/>
        </p:spPr>
      </p:pic>
      <p:sp>
        <p:nvSpPr>
          <p:cNvPr id="554001" name="Text Box 17"/>
          <p:cNvSpPr txBox="1">
            <a:spLocks noChangeArrowheads="1"/>
          </p:cNvSpPr>
          <p:nvPr/>
        </p:nvSpPr>
        <p:spPr bwMode="auto">
          <a:xfrm>
            <a:off x="5947129" y="2572511"/>
            <a:ext cx="1524000" cy="1040285"/>
          </a:xfrm>
          <a:prstGeom prst="rect">
            <a:avLst/>
          </a:prstGeom>
          <a:noFill/>
          <a:ln w="9525">
            <a:noFill/>
            <a:miter lim="800000"/>
            <a:headEnd/>
            <a:tailEnd/>
          </a:ln>
          <a:effectLst/>
        </p:spPr>
        <p:txBody>
          <a:bodyPr>
            <a:spAutoFit/>
          </a:bodyPr>
          <a:lstStyle/>
          <a:p>
            <a:pPr>
              <a:lnSpc>
                <a:spcPct val="80000"/>
              </a:lnSpc>
              <a:spcBef>
                <a:spcPct val="50000"/>
              </a:spcBef>
            </a:pPr>
            <a:r>
              <a:rPr lang="en-US" sz="1100" dirty="0"/>
              <a:t>2008 Keynote: </a:t>
            </a:r>
            <a:r>
              <a:rPr lang="en-US" sz="1100" dirty="0" smtClean="0"/>
              <a:t>        Jos</a:t>
            </a:r>
            <a:r>
              <a:rPr lang="en-US" sz="1100" dirty="0" smtClean="0">
                <a:cs typeface="Times New Roman" pitchFamily="18" charset="0"/>
              </a:rPr>
              <a:t>é </a:t>
            </a:r>
            <a:r>
              <a:rPr lang="en-US" sz="1100" dirty="0">
                <a:cs typeface="Times New Roman" pitchFamily="18" charset="0"/>
              </a:rPr>
              <a:t>Munoz </a:t>
            </a:r>
            <a:r>
              <a:rPr lang="en-US" sz="1100" dirty="0" smtClean="0">
                <a:cs typeface="Times New Roman" pitchFamily="18" charset="0"/>
              </a:rPr>
              <a:t>        Deputy </a:t>
            </a:r>
            <a:r>
              <a:rPr lang="en-US" sz="1100" dirty="0">
                <a:cs typeface="Times New Roman" pitchFamily="18" charset="0"/>
              </a:rPr>
              <a:t>Office </a:t>
            </a:r>
            <a:r>
              <a:rPr lang="en-US" sz="1100" dirty="0" smtClean="0">
                <a:cs typeface="Times New Roman" pitchFamily="18" charset="0"/>
              </a:rPr>
              <a:t>  Director/Senior </a:t>
            </a:r>
            <a:r>
              <a:rPr lang="en-US" sz="1100" dirty="0">
                <a:cs typeface="Times New Roman" pitchFamily="18" charset="0"/>
              </a:rPr>
              <a:t>Scientific Advisor </a:t>
            </a:r>
            <a:r>
              <a:rPr lang="en-US" sz="1100" dirty="0" smtClean="0">
                <a:cs typeface="Times New Roman" pitchFamily="18" charset="0"/>
              </a:rPr>
              <a:t> NSF Office </a:t>
            </a:r>
            <a:r>
              <a:rPr lang="en-US" sz="1100" dirty="0">
                <a:cs typeface="Times New Roman" pitchFamily="18" charset="0"/>
              </a:rPr>
              <a:t>of </a:t>
            </a:r>
            <a:r>
              <a:rPr lang="en-US" sz="1100" dirty="0" smtClean="0">
                <a:cs typeface="Times New Roman" pitchFamily="18" charset="0"/>
              </a:rPr>
              <a:t>Cyberinfrastructure</a:t>
            </a:r>
            <a:endParaRPr lang="en-US" sz="1100" dirty="0">
              <a:cs typeface="Times New Roman" pitchFamily="18" charset="0"/>
            </a:endParaRPr>
          </a:p>
        </p:txBody>
      </p:sp>
      <p:sp>
        <p:nvSpPr>
          <p:cNvPr id="554003" name="Text Box 19"/>
          <p:cNvSpPr txBox="1">
            <a:spLocks noChangeArrowheads="1"/>
          </p:cNvSpPr>
          <p:nvPr/>
        </p:nvSpPr>
        <p:spPr bwMode="auto">
          <a:xfrm>
            <a:off x="7095946" y="2590696"/>
            <a:ext cx="1447800" cy="1006429"/>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a:t>2009 Keynote: Douglass </a:t>
            </a:r>
            <a:r>
              <a:rPr lang="en-US" sz="1100" dirty="0" smtClean="0"/>
              <a:t>Post     Chief </a:t>
            </a:r>
            <a:r>
              <a:rPr lang="en-US" sz="1100" dirty="0"/>
              <a:t>Scientist         US Dept of Defense       HPC Modernization Program</a:t>
            </a:r>
          </a:p>
        </p:txBody>
      </p:sp>
      <p:grpSp>
        <p:nvGrpSpPr>
          <p:cNvPr id="3" name="Group 25"/>
          <p:cNvGrpSpPr/>
          <p:nvPr/>
        </p:nvGrpSpPr>
        <p:grpSpPr>
          <a:xfrm>
            <a:off x="6381120" y="3475077"/>
            <a:ext cx="2507013" cy="1945148"/>
            <a:chOff x="3500506" y="5029200"/>
            <a:chExt cx="4500494" cy="1945148"/>
          </a:xfrm>
        </p:grpSpPr>
        <p:sp>
          <p:nvSpPr>
            <p:cNvPr id="553999" name="Text Box 15"/>
            <p:cNvSpPr txBox="1">
              <a:spLocks noChangeArrowheads="1"/>
            </p:cNvSpPr>
            <p:nvPr/>
          </p:nvSpPr>
          <p:spPr bwMode="auto">
            <a:xfrm>
              <a:off x="3657601" y="5029200"/>
              <a:ext cx="4343399" cy="1945148"/>
            </a:xfrm>
            <a:prstGeom prst="rect">
              <a:avLst/>
            </a:prstGeom>
            <a:noFill/>
            <a:ln w="9525">
              <a:noFill/>
              <a:miter lim="800000"/>
              <a:headEnd/>
              <a:tailEnd/>
            </a:ln>
            <a:effectLst/>
          </p:spPr>
          <p:txBody>
            <a:bodyPr wrap="square">
              <a:spAutoFit/>
            </a:bodyPr>
            <a:lstStyle/>
            <a:p>
              <a:pPr>
                <a:spcBef>
                  <a:spcPts val="0"/>
                </a:spcBef>
              </a:pPr>
              <a:r>
                <a:rPr lang="en-US" sz="2000" b="1" dirty="0" smtClean="0">
                  <a:effectLst>
                    <a:outerShdw blurRad="38100" dist="38100" dir="2700000" algn="tl">
                      <a:srgbClr val="000000">
                        <a:alpha val="43137"/>
                      </a:srgbClr>
                    </a:outerShdw>
                  </a:effectLst>
                </a:rPr>
                <a:t>FREE!</a:t>
              </a:r>
            </a:p>
            <a:p>
              <a:pPr>
                <a:spcBef>
                  <a:spcPts val="0"/>
                </a:spcBef>
              </a:pPr>
              <a:r>
                <a:rPr lang="en-US" sz="2000" b="1" dirty="0" smtClean="0">
                  <a:effectLst>
                    <a:outerShdw blurRad="38100" dist="38100" dir="2700000" algn="tl">
                      <a:srgbClr val="000000">
                        <a:alpha val="43137"/>
                      </a:srgbClr>
                    </a:outerShdw>
                  </a:effectLst>
                </a:rPr>
                <a:t>Wed Sep 23 2015</a:t>
              </a:r>
            </a:p>
            <a:p>
              <a:pPr>
                <a:spcBef>
                  <a:spcPts val="0"/>
                </a:spcBef>
              </a:pPr>
              <a:r>
                <a:rPr lang="en-US" sz="2000" b="1" dirty="0" smtClean="0">
                  <a:effectLst>
                    <a:outerShdw blurRad="38100" dist="38100" dir="2700000" algn="tl">
                      <a:srgbClr val="000000">
                        <a:alpha val="43137"/>
                      </a:srgbClr>
                    </a:outerShdw>
                  </a:effectLst>
                </a:rPr>
                <a:t>@ </a:t>
              </a:r>
              <a:r>
                <a:rPr lang="en-US" sz="2000" b="1" dirty="0">
                  <a:effectLst>
                    <a:outerShdw blurRad="38100" dist="38100" dir="2700000" algn="tl">
                      <a:srgbClr val="000000">
                        <a:alpha val="43137"/>
                      </a:srgbClr>
                    </a:outerShdw>
                  </a:effectLst>
                </a:rPr>
                <a:t>OU</a:t>
              </a:r>
            </a:p>
            <a:p>
              <a:pPr>
                <a:lnSpc>
                  <a:spcPct val="30000"/>
                </a:lnSpc>
                <a:spcBef>
                  <a:spcPct val="50000"/>
                </a:spcBef>
              </a:pPr>
              <a:r>
                <a:rPr lang="en-US" dirty="0">
                  <a:solidFill>
                    <a:schemeClr val="bg1"/>
                  </a:solidFill>
                </a:rPr>
                <a:t>Over 235 </a:t>
              </a:r>
              <a:r>
                <a:rPr lang="en-US" dirty="0" smtClean="0">
                  <a:solidFill>
                    <a:schemeClr val="bg1"/>
                  </a:solidFill>
                </a:rPr>
                <a:t>registra2ons </a:t>
              </a:r>
              <a:r>
                <a:rPr lang="en-US" dirty="0">
                  <a:solidFill>
                    <a:schemeClr val="bg1"/>
                  </a:solidFill>
                </a:rPr>
                <a:t>already!</a:t>
              </a:r>
            </a:p>
            <a:p>
              <a:pPr>
                <a:lnSpc>
                  <a:spcPct val="80000"/>
                </a:lnSpc>
                <a:spcBef>
                  <a:spcPct val="50000"/>
                </a:spcBef>
              </a:pPr>
              <a:r>
                <a:rPr lang="en-US" sz="1400" dirty="0">
                  <a:solidFill>
                    <a:schemeClr val="bg1"/>
                  </a:solidFill>
                </a:rPr>
                <a:t>Over 150 in the </a:t>
              </a:r>
              <a:r>
                <a:rPr lang="en-US" sz="1400" dirty="0" smtClean="0">
                  <a:solidFill>
                    <a:schemeClr val="bg1"/>
                  </a:solidFill>
                </a:rPr>
                <a:t>f </a:t>
              </a:r>
              <a:r>
                <a:rPr lang="en-US" sz="1400" dirty="0" err="1" smtClean="0">
                  <a:solidFill>
                    <a:schemeClr val="bg1"/>
                  </a:solidFill>
                </a:rPr>
                <a:t>dy</a:t>
              </a:r>
              <a:r>
                <a:rPr lang="en-US" sz="1400" dirty="0">
                  <a:solidFill>
                    <a:schemeClr val="bg1"/>
                  </a:solidFill>
                </a:rPr>
                <a:t>, over 200 in the first week, </a:t>
              </a:r>
              <a:r>
                <a:rPr lang="en-US" sz="1400" dirty="0" err="1" smtClean="0">
                  <a:solidFill>
                    <a:schemeClr val="bg1"/>
                  </a:solidFill>
                </a:rPr>
                <a:t>ver</a:t>
              </a:r>
              <a:r>
                <a:rPr lang="en-US" sz="1400" dirty="0" smtClean="0">
                  <a:solidFill>
                    <a:schemeClr val="bg1"/>
                  </a:solidFill>
                </a:rPr>
                <a:t> </a:t>
              </a:r>
              <a:r>
                <a:rPr lang="en-US" sz="1400" dirty="0">
                  <a:solidFill>
                    <a:schemeClr val="bg1"/>
                  </a:solidFill>
                </a:rPr>
                <a:t>225 in the </a:t>
              </a:r>
              <a:r>
                <a:rPr lang="en-US" sz="1400" dirty="0" err="1" smtClean="0">
                  <a:solidFill>
                    <a:schemeClr val="bg1"/>
                  </a:solidFill>
                </a:rPr>
                <a:t>firstmonth</a:t>
              </a:r>
              <a:r>
                <a:rPr lang="en-US" sz="1400" dirty="0">
                  <a:solidFill>
                    <a:schemeClr val="bg1"/>
                  </a:solidFill>
                </a:rPr>
                <a:t>.</a:t>
              </a:r>
            </a:p>
          </p:txBody>
        </p:sp>
        <p:sp>
          <p:nvSpPr>
            <p:cNvPr id="554005" name="Text Box 21"/>
            <p:cNvSpPr txBox="1">
              <a:spLocks noChangeArrowheads="1"/>
            </p:cNvSpPr>
            <p:nvPr/>
          </p:nvSpPr>
          <p:spPr bwMode="auto">
            <a:xfrm>
              <a:off x="3500506" y="6047940"/>
              <a:ext cx="4495800" cy="877163"/>
            </a:xfrm>
            <a:prstGeom prst="rect">
              <a:avLst/>
            </a:prstGeom>
            <a:noFill/>
            <a:ln w="9525">
              <a:noFill/>
              <a:miter lim="800000"/>
              <a:headEnd/>
              <a:tailEnd/>
            </a:ln>
            <a:effectLst/>
          </p:spPr>
          <p:txBody>
            <a:bodyPr wrap="square">
              <a:spAutoFit/>
            </a:bodyPr>
            <a:lstStyle/>
            <a:p>
              <a:pPr>
                <a:spcBef>
                  <a:spcPts val="0"/>
                </a:spcBef>
              </a:pPr>
              <a:r>
                <a:rPr lang="en-US" sz="1500" b="1" dirty="0" smtClean="0"/>
                <a:t>Reception/Poster Session</a:t>
              </a:r>
            </a:p>
            <a:p>
              <a:pPr>
                <a:spcBef>
                  <a:spcPts val="0"/>
                </a:spcBef>
              </a:pPr>
              <a:r>
                <a:rPr lang="en-US" sz="1500" b="1" dirty="0" smtClean="0"/>
                <a:t>Tue Sep 22 2015 </a:t>
              </a:r>
              <a:r>
                <a:rPr lang="en-US" sz="1500" b="1" dirty="0"/>
                <a:t>@ </a:t>
              </a:r>
              <a:r>
                <a:rPr lang="en-US" sz="1500" b="1" dirty="0" smtClean="0"/>
                <a:t>OU</a:t>
              </a:r>
              <a:endParaRPr lang="en-US" sz="1500" b="1" dirty="0"/>
            </a:p>
            <a:p>
              <a:pPr>
                <a:lnSpc>
                  <a:spcPct val="20000"/>
                </a:lnSpc>
                <a:spcBef>
                  <a:spcPct val="50000"/>
                </a:spcBef>
              </a:pPr>
              <a:r>
                <a:rPr lang="en-US" sz="1500" b="1" dirty="0" smtClean="0"/>
                <a:t>Symposium</a:t>
              </a:r>
            </a:p>
            <a:p>
              <a:pPr>
                <a:lnSpc>
                  <a:spcPct val="20000"/>
                </a:lnSpc>
                <a:spcBef>
                  <a:spcPct val="50000"/>
                </a:spcBef>
              </a:pPr>
              <a:r>
                <a:rPr lang="en-US" sz="1500" b="1" dirty="0" smtClean="0"/>
                <a:t>Wed Sep 23 2015 </a:t>
              </a:r>
              <a:r>
                <a:rPr lang="en-US" sz="1500" b="1" dirty="0"/>
                <a:t>@ </a:t>
              </a:r>
              <a:r>
                <a:rPr lang="en-US" sz="1500" b="1" dirty="0" smtClean="0"/>
                <a:t>OU</a:t>
              </a:r>
            </a:p>
          </p:txBody>
        </p:sp>
      </p:grpSp>
      <p:pic>
        <p:nvPicPr>
          <p:cNvPr id="554006" name="Picture 22" descr="post_douglass"/>
          <p:cNvPicPr>
            <a:picLocks noChangeAspect="1" noChangeArrowheads="1"/>
          </p:cNvPicPr>
          <p:nvPr/>
        </p:nvPicPr>
        <p:blipFill>
          <a:blip r:embed="rId11" cstate="print"/>
          <a:srcRect/>
          <a:stretch>
            <a:fillRect/>
          </a:stretch>
        </p:blipFill>
        <p:spPr bwMode="auto">
          <a:xfrm>
            <a:off x="7162800" y="1420420"/>
            <a:ext cx="943654" cy="1178340"/>
          </a:xfrm>
          <a:prstGeom prst="rect">
            <a:avLst/>
          </a:prstGeom>
          <a:noFill/>
        </p:spPr>
      </p:pic>
      <p:pic>
        <p:nvPicPr>
          <p:cNvPr id="79874" name="Picture 2"/>
          <p:cNvPicPr>
            <a:picLocks noChangeAspect="1" noChangeArrowheads="1"/>
          </p:cNvPicPr>
          <p:nvPr/>
        </p:nvPicPr>
        <p:blipFill>
          <a:blip r:embed="rId12" cstate="print"/>
          <a:srcRect/>
          <a:stretch>
            <a:fillRect/>
          </a:stretch>
        </p:blipFill>
        <p:spPr bwMode="auto">
          <a:xfrm>
            <a:off x="434454" y="3583477"/>
            <a:ext cx="937146" cy="1199547"/>
          </a:xfrm>
          <a:prstGeom prst="rect">
            <a:avLst/>
          </a:prstGeom>
          <a:noFill/>
          <a:ln w="9525">
            <a:noFill/>
            <a:miter lim="800000"/>
            <a:headEnd/>
            <a:tailEnd/>
          </a:ln>
        </p:spPr>
      </p:pic>
      <p:sp>
        <p:nvSpPr>
          <p:cNvPr id="27" name="Text Box 19"/>
          <p:cNvSpPr txBox="1">
            <a:spLocks noChangeArrowheads="1"/>
          </p:cNvSpPr>
          <p:nvPr/>
        </p:nvSpPr>
        <p:spPr bwMode="auto">
          <a:xfrm>
            <a:off x="258735" y="4769149"/>
            <a:ext cx="1447800" cy="854080"/>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smtClean="0"/>
              <a:t>2010 </a:t>
            </a:r>
            <a:r>
              <a:rPr lang="en-US" sz="1100" dirty="0"/>
              <a:t>Keynote</a:t>
            </a:r>
            <a:r>
              <a:rPr lang="en-US" sz="1100" dirty="0" smtClean="0"/>
              <a:t>:    Horst Simon     Deputy Director         Lawrence Berkeley National Laboratory</a:t>
            </a:r>
            <a:endParaRPr lang="en-US" sz="1100" dirty="0"/>
          </a:p>
        </p:txBody>
      </p:sp>
      <p:sp>
        <p:nvSpPr>
          <p:cNvPr id="31" name="Footer Placeholder 3"/>
          <p:cNvSpPr>
            <a:spLocks noGrp="1"/>
          </p:cNvSpPr>
          <p:nvPr>
            <p:ph type="ftr" sz="quarter" idx="10"/>
          </p:nvPr>
        </p:nvSpPr>
        <p:spPr>
          <a:xfrm>
            <a:off x="2633663" y="6172200"/>
            <a:ext cx="3995737" cy="457200"/>
          </a:xfrm>
          <a:noFill/>
        </p:spPr>
        <p:txBody>
          <a:bodyPr/>
          <a:lstStyle/>
          <a:p>
            <a:pPr>
              <a:defRPr/>
            </a:pPr>
            <a:r>
              <a:rPr lang="en-US" dirty="0" smtClean="0"/>
              <a:t>Write a CI Proposal</a:t>
            </a:r>
            <a:endParaRPr lang="en-US" dirty="0"/>
          </a:p>
          <a:p>
            <a:pPr>
              <a:defRPr/>
            </a:pPr>
            <a:r>
              <a:rPr lang="en-US" dirty="0" smtClean="0"/>
              <a:t>ACI-REF </a:t>
            </a:r>
            <a:r>
              <a:rPr lang="en-US" dirty="0" err="1" smtClean="0"/>
              <a:t>Virt</a:t>
            </a:r>
            <a:r>
              <a:rPr lang="en-US" dirty="0" smtClean="0"/>
              <a:t> Res 2015, Thu June 4 2015</a:t>
            </a:r>
            <a:endParaRPr lang="en-US" dirty="0"/>
          </a:p>
        </p:txBody>
      </p:sp>
      <p:pic>
        <p:nvPicPr>
          <p:cNvPr id="33" name="Picture 32" descr="schneider_barry_cropped.png"/>
          <p:cNvPicPr>
            <a:picLocks noChangeAspect="1"/>
          </p:cNvPicPr>
          <p:nvPr/>
        </p:nvPicPr>
        <p:blipFill>
          <a:blip r:embed="rId13" cstate="print"/>
          <a:stretch>
            <a:fillRect/>
          </a:stretch>
        </p:blipFill>
        <p:spPr>
          <a:xfrm>
            <a:off x="1464901" y="3599148"/>
            <a:ext cx="911016" cy="1170001"/>
          </a:xfrm>
          <a:prstGeom prst="rect">
            <a:avLst/>
          </a:prstGeom>
        </p:spPr>
      </p:pic>
      <p:sp>
        <p:nvSpPr>
          <p:cNvPr id="34" name="Text Box 19"/>
          <p:cNvSpPr txBox="1">
            <a:spLocks noChangeArrowheads="1"/>
          </p:cNvSpPr>
          <p:nvPr/>
        </p:nvSpPr>
        <p:spPr bwMode="auto">
          <a:xfrm>
            <a:off x="1314773" y="4755501"/>
            <a:ext cx="1447800" cy="854080"/>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smtClean="0"/>
              <a:t>2011 </a:t>
            </a:r>
            <a:r>
              <a:rPr lang="en-US" sz="1100" dirty="0"/>
              <a:t>Keynote: </a:t>
            </a:r>
            <a:r>
              <a:rPr lang="en-US" sz="1100" dirty="0" smtClean="0"/>
              <a:t>   Barry Schneider  Program Manager         National Science Foundation</a:t>
            </a:r>
            <a:endParaRPr lang="en-US" sz="1100" dirty="0"/>
          </a:p>
        </p:txBody>
      </p:sp>
      <p:sp>
        <p:nvSpPr>
          <p:cNvPr id="32" name="Text Box 19"/>
          <p:cNvSpPr txBox="1">
            <a:spLocks noChangeArrowheads="1"/>
          </p:cNvSpPr>
          <p:nvPr/>
        </p:nvSpPr>
        <p:spPr bwMode="auto">
          <a:xfrm>
            <a:off x="2371453" y="4706622"/>
            <a:ext cx="1447800" cy="1006429"/>
          </a:xfrm>
          <a:prstGeom prst="rect">
            <a:avLst/>
          </a:prstGeom>
          <a:noFill/>
          <a:ln w="9525">
            <a:noFill/>
            <a:miter lim="800000"/>
            <a:headEnd/>
            <a:tailEnd/>
          </a:ln>
          <a:effectLst/>
        </p:spPr>
        <p:txBody>
          <a:bodyPr wrap="square">
            <a:spAutoFit/>
          </a:bodyPr>
          <a:lstStyle/>
          <a:p>
            <a:pPr>
              <a:lnSpc>
                <a:spcPct val="90000"/>
              </a:lnSpc>
              <a:spcBef>
                <a:spcPct val="50000"/>
              </a:spcBef>
            </a:pPr>
            <a:r>
              <a:rPr lang="en-US" sz="1100" dirty="0" smtClean="0"/>
              <a:t>2012 </a:t>
            </a:r>
            <a:r>
              <a:rPr lang="en-US" sz="1100" dirty="0"/>
              <a:t>Keynote: </a:t>
            </a:r>
            <a:r>
              <a:rPr lang="en-US" sz="1100" dirty="0" smtClean="0"/>
              <a:t>   Thom Dunning  Director          National Center for Supercomputing Applications</a:t>
            </a:r>
            <a:endParaRPr lang="en-US" sz="1100" dirty="0"/>
          </a:p>
        </p:txBody>
      </p:sp>
      <p:sp>
        <p:nvSpPr>
          <p:cNvPr id="4" name="TextBox 3"/>
          <p:cNvSpPr txBox="1"/>
          <p:nvPr/>
        </p:nvSpPr>
        <p:spPr>
          <a:xfrm>
            <a:off x="3293421" y="4792844"/>
            <a:ext cx="1572769" cy="1107996"/>
          </a:xfrm>
          <a:prstGeom prst="rect">
            <a:avLst/>
          </a:prstGeom>
          <a:noFill/>
        </p:spPr>
        <p:txBody>
          <a:bodyPr wrap="square" rtlCol="0">
            <a:spAutoFit/>
          </a:bodyPr>
          <a:lstStyle/>
          <a:p>
            <a:r>
              <a:rPr lang="en-US" sz="1100" dirty="0"/>
              <a:t>2013 Keynote:      </a:t>
            </a:r>
            <a:r>
              <a:rPr lang="en-US" sz="1100" dirty="0" smtClean="0"/>
              <a:t>       John </a:t>
            </a:r>
            <a:r>
              <a:rPr lang="en-US" sz="1100" dirty="0" err="1"/>
              <a:t>Shalf</a:t>
            </a:r>
            <a:r>
              <a:rPr lang="en-US" sz="1100" dirty="0"/>
              <a:t>           </a:t>
            </a:r>
            <a:r>
              <a:rPr lang="en-US" sz="1100" dirty="0" smtClean="0"/>
              <a:t>        </a:t>
            </a:r>
            <a:r>
              <a:rPr lang="en-US" sz="1100" dirty="0" err="1" smtClean="0"/>
              <a:t>Dept</a:t>
            </a:r>
            <a:r>
              <a:rPr lang="en-US" sz="1100" dirty="0" smtClean="0"/>
              <a:t> </a:t>
            </a:r>
            <a:r>
              <a:rPr lang="en-US" sz="1100" dirty="0"/>
              <a:t>Head </a:t>
            </a:r>
            <a:r>
              <a:rPr lang="en-US" sz="1100" dirty="0" smtClean="0"/>
              <a:t>CS Lawrence           Berkeley </a:t>
            </a:r>
            <a:r>
              <a:rPr lang="en-US" sz="1100" dirty="0"/>
              <a:t>Lab      </a:t>
            </a:r>
            <a:r>
              <a:rPr lang="en-US" sz="1100" dirty="0" smtClean="0"/>
              <a:t>    </a:t>
            </a:r>
            <a:r>
              <a:rPr lang="en-US" sz="1100" dirty="0"/>
              <a:t>CTO, </a:t>
            </a:r>
            <a:r>
              <a:rPr lang="en-US" sz="1100" dirty="0" smtClean="0"/>
              <a:t>NERSC</a:t>
            </a:r>
            <a:endParaRPr lang="en-US" sz="1100" dirty="0"/>
          </a:p>
        </p:txBody>
      </p:sp>
      <p:pic>
        <p:nvPicPr>
          <p:cNvPr id="2050" name="Picture 2" descr="http://151.1.219.218/0363ab79-79e0-4d83-a130-9d6d3eb28b6b.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675405" y="3612795"/>
            <a:ext cx="850249" cy="1134883"/>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4331631" y="4755599"/>
            <a:ext cx="1472198" cy="1107996"/>
          </a:xfrm>
          <a:prstGeom prst="rect">
            <a:avLst/>
          </a:prstGeom>
          <a:noFill/>
        </p:spPr>
        <p:txBody>
          <a:bodyPr wrap="square" rtlCol="0">
            <a:spAutoFit/>
          </a:bodyPr>
          <a:lstStyle/>
          <a:p>
            <a:r>
              <a:rPr lang="en-US" sz="1100" dirty="0" smtClean="0"/>
              <a:t>2014 </a:t>
            </a:r>
            <a:r>
              <a:rPr lang="en-US" sz="1100" dirty="0"/>
              <a:t>Keynote:      </a:t>
            </a:r>
            <a:r>
              <a:rPr lang="en-US" sz="1100" dirty="0" smtClean="0"/>
              <a:t>       Irene </a:t>
            </a:r>
            <a:r>
              <a:rPr lang="en-US" sz="1100" dirty="0" err="1" smtClean="0"/>
              <a:t>Qualters</a:t>
            </a:r>
            <a:r>
              <a:rPr lang="en-US" sz="1100" dirty="0" smtClean="0"/>
              <a:t>                   Division Director Advanced           </a:t>
            </a:r>
            <a:r>
              <a:rPr lang="en-US" sz="1100" dirty="0" err="1" smtClean="0"/>
              <a:t>Cyberinfarstructure</a:t>
            </a:r>
            <a:r>
              <a:rPr lang="en-US" sz="1100" dirty="0" smtClean="0"/>
              <a:t>          Division, NSF</a:t>
            </a:r>
            <a:endParaRPr lang="en-US" sz="1100" dirty="0"/>
          </a:p>
        </p:txBody>
      </p:sp>
      <p:pic>
        <p:nvPicPr>
          <p:cNvPr id="3074" name="Picture 2" descr="https://conferences.xsede.org/documents/527334/925274/Kurose_Headshot.jpg/94410e30-19c4-42b7-b4c6-9a8ca131dce5?t=1429210072375"/>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574534" y="3549976"/>
            <a:ext cx="886088" cy="1240323"/>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10"/>
          <p:cNvSpPr>
            <a:spLocks noChangeArrowheads="1"/>
          </p:cNvSpPr>
          <p:nvPr/>
        </p:nvSpPr>
        <p:spPr bwMode="auto">
          <a:xfrm>
            <a:off x="5334000" y="4845263"/>
            <a:ext cx="1828800" cy="1149925"/>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100" dirty="0" smtClean="0"/>
              <a:t>2015 </a:t>
            </a:r>
            <a:r>
              <a:rPr lang="en-US" sz="1100" dirty="0"/>
              <a:t>Keynote:</a:t>
            </a:r>
          </a:p>
          <a:p>
            <a:pPr marL="342900" indent="-342900">
              <a:lnSpc>
                <a:spcPct val="60000"/>
              </a:lnSpc>
              <a:spcBef>
                <a:spcPct val="20000"/>
              </a:spcBef>
              <a:buClr>
                <a:srgbClr val="333399"/>
              </a:buClr>
              <a:buSzPct val="60000"/>
              <a:buFont typeface="Wingdings" pitchFamily="2" charset="2"/>
              <a:buNone/>
            </a:pPr>
            <a:r>
              <a:rPr lang="en-US" sz="1100" dirty="0" smtClean="0"/>
              <a:t>Jim Kurose</a:t>
            </a:r>
            <a:endParaRPr lang="en-US" sz="1100" dirty="0"/>
          </a:p>
          <a:p>
            <a:pPr marL="342900" indent="-342900">
              <a:lnSpc>
                <a:spcPct val="70000"/>
              </a:lnSpc>
              <a:spcBef>
                <a:spcPct val="20000"/>
              </a:spcBef>
              <a:buClr>
                <a:srgbClr val="333399"/>
              </a:buClr>
              <a:buSzPct val="60000"/>
              <a:buFont typeface="Wingdings" pitchFamily="2" charset="2"/>
              <a:buNone/>
            </a:pPr>
            <a:r>
              <a:rPr lang="en-US" sz="1100" dirty="0" smtClean="0"/>
              <a:t>NSF</a:t>
            </a:r>
          </a:p>
          <a:p>
            <a:pPr marL="342900" indent="-342900">
              <a:lnSpc>
                <a:spcPct val="70000"/>
              </a:lnSpc>
              <a:spcBef>
                <a:spcPct val="20000"/>
              </a:spcBef>
              <a:buClr>
                <a:srgbClr val="333399"/>
              </a:buClr>
              <a:buSzPct val="60000"/>
              <a:buFont typeface="Wingdings" pitchFamily="2" charset="2"/>
              <a:buNone/>
            </a:pPr>
            <a:r>
              <a:rPr lang="en-US" sz="1100" dirty="0" smtClean="0"/>
              <a:t>Computer &amp; </a:t>
            </a:r>
            <a:r>
              <a:rPr lang="en-US" sz="1100" dirty="0"/>
              <a:t>Information</a:t>
            </a:r>
          </a:p>
          <a:p>
            <a:pPr marL="342900" indent="-342900">
              <a:lnSpc>
                <a:spcPct val="70000"/>
              </a:lnSpc>
              <a:spcBef>
                <a:spcPct val="20000"/>
              </a:spcBef>
              <a:buClr>
                <a:srgbClr val="333399"/>
              </a:buClr>
              <a:buSzPct val="60000"/>
              <a:buFont typeface="Wingdings" pitchFamily="2" charset="2"/>
              <a:buNone/>
            </a:pPr>
            <a:r>
              <a:rPr lang="en-US" sz="1100" dirty="0"/>
              <a:t>Science </a:t>
            </a:r>
            <a:r>
              <a:rPr lang="en-US" sz="1100" dirty="0" smtClean="0"/>
              <a:t>&amp; </a:t>
            </a:r>
            <a:r>
              <a:rPr lang="en-US" sz="1100" dirty="0"/>
              <a:t>Engineering</a:t>
            </a:r>
          </a:p>
          <a:p>
            <a:pPr marL="342900" indent="-342900">
              <a:lnSpc>
                <a:spcPct val="70000"/>
              </a:lnSpc>
              <a:spcBef>
                <a:spcPct val="20000"/>
              </a:spcBef>
              <a:buClr>
                <a:srgbClr val="333399"/>
              </a:buClr>
              <a:buSzPct val="60000"/>
              <a:buFont typeface="Wingdings" pitchFamily="2" charset="2"/>
              <a:buNone/>
            </a:pPr>
            <a:r>
              <a:rPr lang="en-US" sz="1100" dirty="0"/>
              <a:t>Assistant Director</a:t>
            </a:r>
          </a:p>
        </p:txBody>
      </p:sp>
    </p:spTree>
    <p:custDataLst>
      <p:tags r:id="rId1"/>
    </p:custDataLst>
    <p:extLst>
      <p:ext uri="{BB962C8B-B14F-4D97-AF65-F5344CB8AC3E}">
        <p14:creationId xmlns:p14="http://schemas.microsoft.com/office/powerpoint/2010/main" val="12719639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PWI" val="98"/>
</p:tagLst>
</file>

<file path=ppt/tags/tag2.xml><?xml version="1.0" encoding="utf-8"?>
<p:tagLst xmlns:a="http://schemas.openxmlformats.org/drawingml/2006/main" xmlns:r="http://schemas.openxmlformats.org/officeDocument/2006/relationships" xmlns:p="http://schemas.openxmlformats.org/presentationml/2006/main">
  <p:tag name="SWI" val="1"/>
  <p:tag name="NBP" val="1"/>
  <p:tag name="BSN" val="1"/>
  <p:tag name="SVT" val="TRUE"/>
  <p:tag name="CVB" val="1"/>
  <p:tag name="SPT" val="FALSE"/>
  <p:tag name="CII" val="1"/>
</p:tagLst>
</file>

<file path=ppt/tags/tag3.xml><?xml version="1.0" encoding="utf-8"?>
<p:tagLst xmlns:a="http://schemas.openxmlformats.org/drawingml/2006/main" xmlns:r="http://schemas.openxmlformats.org/officeDocument/2006/relationships" xmlns:p="http://schemas.openxmlformats.org/presentationml/2006/main">
  <p:tag name="DUMMACSH" val="TRUE"/>
</p:tagLst>
</file>

<file path=ppt/tags/tag4.xml><?xml version="1.0" encoding="utf-8"?>
<p:tagLst xmlns:a="http://schemas.openxmlformats.org/drawingml/2006/main" xmlns:r="http://schemas.openxmlformats.org/officeDocument/2006/relationships" xmlns:p="http://schemas.openxmlformats.org/presentationml/2006/main">
  <p:tag name="SWI" val="75"/>
  <p:tag name="NBP" val="1"/>
  <p:tag name="CVB" val="75"/>
  <p:tag name="SPT" val="FALSE"/>
  <p:tag name="BSN" val="75"/>
  <p:tag name="LFXCI" val="0"/>
  <p:tag name="SVT" val="TRUE"/>
  <p:tag name="CII" val="75"/>
</p:tagLst>
</file>

<file path=ppt/tags/tag5.xml><?xml version="1.0" encoding="utf-8"?>
<p:tagLst xmlns:a="http://schemas.openxmlformats.org/drawingml/2006/main" xmlns:r="http://schemas.openxmlformats.org/officeDocument/2006/relationships" xmlns:p="http://schemas.openxmlformats.org/presentationml/2006/main">
  <p:tag name="SWI" val="56"/>
  <p:tag name="NBP" val="1"/>
  <p:tag name="BSN" val="56"/>
  <p:tag name="SVT" val="TRUE"/>
  <p:tag name="CVB" val="56"/>
  <p:tag name="SPT" val="FALSE"/>
  <p:tag name="CII" val="56"/>
</p:tagLst>
</file>

<file path=ppt/tags/tag6.xml><?xml version="1.0" encoding="utf-8"?>
<p:tagLst xmlns:a="http://schemas.openxmlformats.org/drawingml/2006/main" xmlns:r="http://schemas.openxmlformats.org/officeDocument/2006/relationships" xmlns:p="http://schemas.openxmlformats.org/presentationml/2006/main">
  <p:tag name="DUMMACSH" val="TRUE"/>
</p:tagLst>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22619</TotalTime>
  <Words>871</Words>
  <Application>Microsoft Macintosh PowerPoint</Application>
  <PresentationFormat>On-screen Show (4:3)</PresentationFormat>
  <Paragraphs>107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Blends</vt:lpstr>
      <vt:lpstr>Introduction to Research Consulting</vt:lpstr>
      <vt:lpstr>Lore vs Data</vt:lpstr>
      <vt:lpstr>Some History at OU</vt:lpstr>
      <vt:lpstr>History at OU (cont’d)</vt:lpstr>
      <vt:lpstr>Goal</vt:lpstr>
      <vt:lpstr>What Are We Asked to Do?</vt:lpstr>
      <vt:lpstr>What Don’t We Do?</vt:lpstr>
      <vt:lpstr>Lore vs Data</vt:lpstr>
      <vt:lpstr>OK Supercomputing Symposium 2015</vt:lpstr>
      <vt:lpstr>Thanks for your attention!   Questions? hneeman@ou.edu</vt:lpstr>
    </vt:vector>
  </TitlesOfParts>
  <Company>University of Oklahoma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Supercomputing in Plain English: Overview</dc:title>
  <dc:creator>Henry Neeman</dc:creator>
  <cp:lastModifiedBy>Debi Gentis</cp:lastModifiedBy>
  <cp:revision>678</cp:revision>
  <cp:lastPrinted>1601-01-01T00:00:00Z</cp:lastPrinted>
  <dcterms:created xsi:type="dcterms:W3CDTF">2001-08-18T12:37:15Z</dcterms:created>
  <dcterms:modified xsi:type="dcterms:W3CDTF">2015-07-17T22:01:06Z</dcterms:modified>
</cp:coreProperties>
</file>