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5" r:id="rId1"/>
  </p:sldMasterIdLst>
  <p:notesMasterIdLst>
    <p:notesMasterId r:id="rId23"/>
  </p:notesMasterIdLst>
  <p:sldIdLst>
    <p:sldId id="256" r:id="rId2"/>
    <p:sldId id="262" r:id="rId3"/>
    <p:sldId id="263" r:id="rId4"/>
    <p:sldId id="264" r:id="rId5"/>
    <p:sldId id="265" r:id="rId6"/>
    <p:sldId id="257" r:id="rId7"/>
    <p:sldId id="259" r:id="rId8"/>
    <p:sldId id="260" r:id="rId9"/>
    <p:sldId id="261" r:id="rId10"/>
    <p:sldId id="275" r:id="rId11"/>
    <p:sldId id="266" r:id="rId12"/>
    <p:sldId id="267" r:id="rId13"/>
    <p:sldId id="268" r:id="rId14"/>
    <p:sldId id="276" r:id="rId15"/>
    <p:sldId id="269" r:id="rId16"/>
    <p:sldId id="270" r:id="rId17"/>
    <p:sldId id="272" r:id="rId18"/>
    <p:sldId id="271" r:id="rId19"/>
    <p:sldId id="273" r:id="rId20"/>
    <p:sldId id="277" r:id="rId21"/>
    <p:sldId id="274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0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-47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B91D9-0DC3-2841-BE19-EC53E3DB8DB2}" type="datetimeFigureOut">
              <a:t>13/03/15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9B3A3-1CEE-9245-8A00-C48F5EFEB38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20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9B3A3-1CEE-9245-8A00-C48F5EFEB388}" type="slidenum"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440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Cliquez pour 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BC372-9778-354E-A531-74F94208F48A}" type="datetimeFigureOut">
              <a:rPr lang="fr-FR" smtClean="0"/>
              <a:t>13/03/15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0A9BA-C5EC-2D42-86EA-28FDA1DCBB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942945"/>
            <a:ext cx="7772400" cy="1674208"/>
          </a:xfrm>
        </p:spPr>
        <p:txBody>
          <a:bodyPr/>
          <a:lstStyle/>
          <a:p>
            <a:r>
              <a:rPr lang="fr-FR">
                <a:solidFill>
                  <a:srgbClr val="FD5F5F"/>
                </a:solidFill>
              </a:rPr>
              <a:t>The neuroscience </a:t>
            </a:r>
            <a:br>
              <a:rPr lang="fr-FR">
                <a:solidFill>
                  <a:srgbClr val="FD5F5F"/>
                </a:solidFill>
              </a:rPr>
            </a:br>
            <a:r>
              <a:rPr lang="fr-FR">
                <a:solidFill>
                  <a:srgbClr val="FD5F5F"/>
                </a:solidFill>
              </a:rPr>
              <a:t>of habituated motivation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/>
              <a:t>Alberto Masala (PI), SND, Univ. Paris Sorbonne</a:t>
            </a:r>
          </a:p>
          <a:p>
            <a:r>
              <a:rPr lang="fr-FR"/>
              <a:t>Daniel Andler, SND, Univ. Paris Sorbonne</a:t>
            </a:r>
          </a:p>
          <a:p>
            <a:r>
              <a:rPr lang="fr-FR"/>
              <a:t>Jean Denizeau, MBB, ICM, Univ. P. &amp; M. Curie</a:t>
            </a:r>
          </a:p>
          <a:p>
            <a:r>
              <a:rPr lang="fr-FR"/>
              <a:t>Mathias Pessiglione, MBB, ICM, Univ. P. &amp; M. Curie</a:t>
            </a:r>
          </a:p>
        </p:txBody>
      </p:sp>
    </p:spTree>
    <p:extLst>
      <p:ext uri="{BB962C8B-B14F-4D97-AF65-F5344CB8AC3E}">
        <p14:creationId xmlns:p14="http://schemas.microsoft.com/office/powerpoint/2010/main" val="2092958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49433" y="683635"/>
            <a:ext cx="35481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Cognitive </a:t>
            </a:r>
            <a:r>
              <a:rPr lang="fr-FR" sz="2400" dirty="0" err="1" smtClean="0"/>
              <a:t>learning</a:t>
            </a:r>
            <a:r>
              <a:rPr lang="fr-FR" sz="2400" dirty="0" smtClean="0"/>
              <a:t> sciences &amp; </a:t>
            </a:r>
            <a:r>
              <a:rPr lang="fr-FR" sz="2400" dirty="0" err="1" smtClean="0"/>
              <a:t>psychology</a:t>
            </a:r>
            <a:r>
              <a:rPr lang="fr-FR" sz="2400" dirty="0" smtClean="0"/>
              <a:t> of expertise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 rot="10800000" flipV="1">
            <a:off x="5107715" y="682025"/>
            <a:ext cx="40362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Our </a:t>
            </a:r>
            <a:r>
              <a:rPr lang="fr-FR" sz="2400" b="1" dirty="0" err="1" smtClean="0"/>
              <a:t>project</a:t>
            </a:r>
            <a:r>
              <a:rPr lang="fr-FR" sz="2400" dirty="0" smtClean="0"/>
              <a:t>: </a:t>
            </a:r>
            <a:r>
              <a:rPr lang="fr-FR" sz="2400" dirty="0" err="1" smtClean="0"/>
              <a:t>computational</a:t>
            </a:r>
            <a:r>
              <a:rPr lang="fr-FR" sz="2400" dirty="0" smtClean="0"/>
              <a:t> neurosciences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249433" y="3837024"/>
            <a:ext cx="42403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More </a:t>
            </a:r>
            <a:r>
              <a:rPr lang="fr-FR" sz="2400" dirty="0" err="1" smtClean="0"/>
              <a:t>specific</a:t>
            </a:r>
            <a:r>
              <a:rPr lang="fr-FR" sz="2400" dirty="0" smtClean="0"/>
              <a:t> </a:t>
            </a:r>
            <a:r>
              <a:rPr lang="fr-FR" sz="2400" dirty="0" err="1" smtClean="0"/>
              <a:t>definition</a:t>
            </a:r>
            <a:r>
              <a:rPr lang="fr-FR" sz="2400" dirty="0" smtClean="0"/>
              <a:t> of the</a:t>
            </a:r>
            <a:r>
              <a:rPr lang="fr-FR" sz="2400" i="1" dirty="0" smtClean="0"/>
              <a:t> right </a:t>
            </a:r>
            <a:r>
              <a:rPr lang="fr-FR" sz="2400" dirty="0" err="1" smtClean="0"/>
              <a:t>apprenticeship</a:t>
            </a:r>
            <a:r>
              <a:rPr lang="fr-FR" sz="2400" dirty="0" smtClean="0"/>
              <a:t> conditions:</a:t>
            </a:r>
          </a:p>
          <a:p>
            <a:r>
              <a:rPr lang="fr-FR" sz="2400" b="1" dirty="0" err="1" smtClean="0"/>
              <a:t>Improvement</a:t>
            </a:r>
            <a:r>
              <a:rPr lang="fr-FR" sz="2400" b="1" dirty="0" smtClean="0"/>
              <a:t> over </a:t>
            </a:r>
            <a:r>
              <a:rPr lang="fr-FR" sz="2400" b="1" dirty="0" err="1" smtClean="0"/>
              <a:t>common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sense</a:t>
            </a:r>
            <a:r>
              <a:rPr lang="fr-FR" sz="2400" b="1" dirty="0" smtClean="0"/>
              <a:t> &amp; </a:t>
            </a:r>
            <a:r>
              <a:rPr lang="fr-FR" sz="2400" b="1" dirty="0" err="1" smtClean="0"/>
              <a:t>phenomenology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 rot="10800000" flipV="1">
            <a:off x="5107715" y="3814344"/>
            <a:ext cx="3786851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B</a:t>
            </a:r>
            <a:r>
              <a:rPr lang="fr-FR" sz="2400" dirty="0" smtClean="0"/>
              <a:t>asic obstacles and </a:t>
            </a:r>
            <a:r>
              <a:rPr lang="fr-FR" sz="2400" b="1" dirty="0" err="1" smtClean="0"/>
              <a:t>biases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that</a:t>
            </a:r>
            <a:r>
              <a:rPr lang="fr-FR" sz="2400" b="1" dirty="0" smtClean="0"/>
              <a:t> stop the </a:t>
            </a:r>
            <a:r>
              <a:rPr lang="fr-FR" sz="2400" b="1" dirty="0" err="1" smtClean="0"/>
              <a:t>apprenticeship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process</a:t>
            </a:r>
            <a:endParaRPr lang="fr-FR" sz="2400" b="1" dirty="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1541952" y="1513022"/>
            <a:ext cx="22676" cy="2301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6592316" y="1513022"/>
            <a:ext cx="22676" cy="2301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3797550" y="1138050"/>
            <a:ext cx="1310165" cy="72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541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8845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/>
              <a:t>The search for neurocognitive mechanisms &amp; the promise of predictive Bayesianism</a:t>
            </a:r>
            <a:r>
              <a:rPr lang="fr-FR" sz="3200">
                <a:effectLst/>
              </a:rPr>
              <a:t> </a:t>
            </a:r>
            <a:endParaRPr lang="en-US" sz="320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The Bayesian tsunami in cognitive science</a:t>
            </a:r>
          </a:p>
          <a:p>
            <a:r>
              <a:rPr lang="en-US"/>
              <a:t>Combining the best of 2 worlds:</a:t>
            </a:r>
          </a:p>
          <a:p>
            <a:pPr lvl="1"/>
            <a:r>
              <a:rPr lang="en-US"/>
              <a:t>classicism’s ability to deal with complex structured representations</a:t>
            </a:r>
          </a:p>
          <a:p>
            <a:pPr lvl="1"/>
            <a:r>
              <a:rPr lang="en-US"/>
              <a:t>connectionism’s ability to account for learning</a:t>
            </a:r>
          </a:p>
          <a:p>
            <a:r>
              <a:rPr lang="en-US"/>
              <a:t>HBM: </a:t>
            </a:r>
            <a:r>
              <a:rPr lang="en-US">
                <a:effectLst/>
                <a:ea typeface="ＭＳ 明朝"/>
                <a:cs typeface="Times New Roman"/>
              </a:rPr>
              <a:t>Hierarchical Bayesian Model</a:t>
            </a:r>
          </a:p>
          <a:p>
            <a:r>
              <a:rPr lang="en-US">
                <a:ea typeface="ＭＳ 明朝"/>
                <a:cs typeface="Times New Roman"/>
              </a:rPr>
              <a:t>Predictive coding: </a:t>
            </a:r>
            <a:r>
              <a:rPr lang="fr-FR">
                <a:effectLst/>
              </a:rPr>
              <a:t> </a:t>
            </a:r>
            <a:r>
              <a:rPr lang="en-US">
                <a:effectLst/>
                <a:ea typeface="ＭＳ 明朝"/>
                <a:cs typeface="Times New Roman"/>
              </a:rPr>
              <a:t>“Let me guess and if I’m wrong I’ll make the necessary adjustments”</a:t>
            </a:r>
            <a:r>
              <a:rPr lang="fr-FR">
                <a:effectLst/>
              </a:rPr>
              <a:t> </a:t>
            </a:r>
          </a:p>
          <a:p>
            <a:pPr marL="0" indent="0">
              <a:buNone/>
            </a:pPr>
            <a:endParaRPr lang="fr-FR" sz="2000"/>
          </a:p>
          <a:p>
            <a:pPr marL="0" indent="0">
              <a:buNone/>
            </a:pPr>
            <a:r>
              <a:rPr lang="fr-FR" sz="2000"/>
              <a:t>Friston, K. (2008). Hierarchical Models in the Brain. </a:t>
            </a:r>
            <a:r>
              <a:rPr lang="fr-FR" sz="2000" i="1"/>
              <a:t>PLoS Computational Biology</a:t>
            </a:r>
            <a:r>
              <a:rPr lang="fr-FR" sz="2000"/>
              <a:t>, </a:t>
            </a:r>
            <a:r>
              <a:rPr lang="fr-FR" sz="2000" i="1"/>
              <a:t>4</a:t>
            </a:r>
            <a:r>
              <a:rPr lang="fr-FR" sz="2000"/>
              <a:t>(11)</a:t>
            </a:r>
            <a:r>
              <a:rPr lang="fr-FR" sz="2000">
                <a:effectLst/>
              </a:rPr>
              <a:t> </a:t>
            </a:r>
          </a:p>
          <a:p>
            <a:pPr marL="0" indent="0">
              <a:buNone/>
            </a:pPr>
            <a:r>
              <a:rPr lang="fr-FR" sz="2000">
                <a:ea typeface="ＭＳ 明朝"/>
                <a:cs typeface="Helvetica"/>
              </a:rPr>
              <a:t>Tenenbaum, J. B., Kemp, C., Griffiths, T. L., &amp; Goodman, N. D. (2011). How to Grow a Mind: Statistics, Structure, and Abstraction. </a:t>
            </a:r>
            <a:r>
              <a:rPr lang="fr-FR" sz="2000" i="1">
                <a:ea typeface="ＭＳ 明朝"/>
                <a:cs typeface="Helvetica"/>
              </a:rPr>
              <a:t>Science</a:t>
            </a:r>
            <a:r>
              <a:rPr lang="fr-FR" sz="2000">
                <a:ea typeface="ＭＳ 明朝"/>
                <a:cs typeface="Helvetica"/>
              </a:rPr>
              <a:t>, </a:t>
            </a:r>
            <a:r>
              <a:rPr lang="fr-FR" sz="2000" i="1">
                <a:ea typeface="ＭＳ 明朝"/>
                <a:cs typeface="Helvetica"/>
              </a:rPr>
              <a:t>331</a:t>
            </a:r>
            <a:r>
              <a:rPr lang="fr-FR" sz="2000">
                <a:ea typeface="ＭＳ 明朝"/>
                <a:cs typeface="Helvetica"/>
              </a:rPr>
              <a:t>(6022), 1279–1285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263662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HBMs at work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/>
              <a:t>Starting with the highest (deepest) layer, each layer issues a prediction on the input of the next one below. </a:t>
            </a:r>
          </a:p>
          <a:p>
            <a:r>
              <a:rPr lang="en-US" sz="2800"/>
              <a:t>When the last prediction hits the last layer, the error is ‘lazily’ retropropagated upward</a:t>
            </a:r>
          </a:p>
          <a:p>
            <a:r>
              <a:rPr lang="en-US" sz="2800">
                <a:effectLst/>
                <a:ea typeface="ＭＳ 明朝"/>
                <a:cs typeface="Times New Roman"/>
              </a:rPr>
              <a:t>These ideas have been highly productive in the field of visual perception, and are now being extended to </a:t>
            </a:r>
            <a:r>
              <a:rPr lang="en-US" sz="2800"/>
              <a:t>a wide variety of higher cognitive tasks, such as categorization, predictions about everyday events and, importantly, causal reasoning</a:t>
            </a:r>
            <a:r>
              <a:rPr lang="en-US" sz="2800">
                <a:effectLst/>
                <a:ea typeface="ＭＳ 明朝"/>
                <a:cs typeface="Times New Roman"/>
              </a:rPr>
              <a:t>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fr-FR" sz="1900">
                <a:ea typeface="ＭＳ 明朝"/>
                <a:cs typeface="Helvetica"/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r>
              <a:rPr lang="fr-FR" sz="1900">
                <a:ea typeface="ＭＳ 明朝"/>
                <a:cs typeface="Helvetica"/>
              </a:rPr>
              <a:t>Mathys, C., Daunizeau, J., Friston, K. J., &amp; Stephan, K. E. (2011). A Bayesian foundation for for individual learning under uncertainty. </a:t>
            </a:r>
            <a:r>
              <a:rPr lang="fr-FR" sz="1900" i="1">
                <a:ea typeface="ＭＳ 明朝"/>
                <a:cs typeface="Helvetica"/>
              </a:rPr>
              <a:t>Frontiers in Human Neuroscience</a:t>
            </a:r>
            <a:r>
              <a:rPr lang="fr-FR" sz="1900">
                <a:ea typeface="ＭＳ 明朝"/>
                <a:cs typeface="Helvetica"/>
              </a:rPr>
              <a:t>, </a:t>
            </a:r>
            <a:r>
              <a:rPr lang="fr-FR" sz="1900" i="1">
                <a:ea typeface="ＭＳ 明朝"/>
                <a:cs typeface="Helvetica"/>
              </a:rPr>
              <a:t>5, 39</a:t>
            </a:r>
            <a:endParaRPr lang="fr-FR" sz="1900">
              <a:ea typeface="ＭＳ 明朝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30189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Understanding Aristotelian apprenticeship: HBMs’ advantage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200"/>
              <a:t>HBMs embody conservatism: deep learning is costly.</a:t>
            </a:r>
          </a:p>
          <a:p>
            <a:r>
              <a:rPr lang="en-US" sz="11200"/>
              <a:t>An HBM, exposed in the right conditions to the right learning regimen, will undergo deep change.</a:t>
            </a:r>
          </a:p>
          <a:p>
            <a:r>
              <a:rPr lang="en-US" sz="11200"/>
              <a:t>HBMs can account for i</a:t>
            </a:r>
            <a:r>
              <a:rPr lang="en-US" sz="11200">
                <a:effectLst/>
                <a:ea typeface="ＭＳ 明朝"/>
                <a:cs typeface="Times New Roman"/>
              </a:rPr>
              <a:t>nter-individual differences, as well as temporal intra-individual differences in the capacity for deep learning</a:t>
            </a:r>
            <a:r>
              <a:rPr lang="fr-FR" sz="11200"/>
              <a:t>.</a:t>
            </a:r>
          </a:p>
          <a:p>
            <a:r>
              <a:rPr lang="fr-FR" sz="11200"/>
              <a:t>HBMs seem to be able </a:t>
            </a:r>
            <a:r>
              <a:rPr lang="en-US" sz="11200">
                <a:effectLst/>
                <a:ea typeface="ＭＳ 明朝"/>
                <a:cs typeface="Times New Roman"/>
              </a:rPr>
              <a:t>to handle in an integrated manner the motivation and the knowledge dimensions.</a:t>
            </a:r>
            <a:r>
              <a:rPr lang="fr-FR" sz="11200">
                <a:effectLst/>
              </a:rPr>
              <a:t> </a:t>
            </a:r>
            <a:endParaRPr lang="fr-FR" sz="7200"/>
          </a:p>
          <a:p>
            <a:pPr marL="0" indent="0">
              <a:buNone/>
            </a:pPr>
            <a:endParaRPr lang="fr-FR" sz="7200"/>
          </a:p>
          <a:p>
            <a:pPr marL="0" indent="0">
              <a:buNone/>
            </a:pPr>
            <a:r>
              <a:rPr lang="fr-FR" sz="7200"/>
              <a:t>Clark, A. (2013). Whatever next? Predictive brains, situated agents, and the future of cognitive science. </a:t>
            </a:r>
            <a:r>
              <a:rPr lang="fr-FR" sz="7200" i="1"/>
              <a:t>Behavioral and Brain Sciences</a:t>
            </a:r>
            <a:r>
              <a:rPr lang="fr-FR" sz="7200"/>
              <a:t>, </a:t>
            </a:r>
            <a:r>
              <a:rPr lang="fr-FR" sz="7200" i="1"/>
              <a:t>36</a:t>
            </a:r>
            <a:r>
              <a:rPr lang="fr-FR" sz="7200"/>
              <a:t>(03), 181–204 </a:t>
            </a:r>
            <a:endParaRPr lang="en-US" sz="7000"/>
          </a:p>
        </p:txBody>
      </p:sp>
    </p:spTree>
    <p:extLst>
      <p:ext uri="{BB962C8B-B14F-4D97-AF65-F5344CB8AC3E}">
        <p14:creationId xmlns:p14="http://schemas.microsoft.com/office/powerpoint/2010/main" val="160744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Applying this framework </a:t>
            </a:r>
            <a:br>
              <a:rPr lang="en-US"/>
            </a:br>
            <a:r>
              <a:rPr lang="en-US"/>
              <a:t>to our problem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By no means a trivial task.</a:t>
            </a:r>
          </a:p>
          <a:p>
            <a:r>
              <a:rPr lang="en-US"/>
              <a:t>Establishing a conceptual common ground, between philosophy and neuroscience, from which to attack this problem, requires a considerable effort.</a:t>
            </a:r>
          </a:p>
          <a:p>
            <a:r>
              <a:rPr lang="en-US"/>
              <a:t>At the same time, we want to provide an ‘existence proof’, showing on a special case that it can be done and that it is profitable.</a:t>
            </a:r>
          </a:p>
        </p:txBody>
      </p:sp>
    </p:spTree>
    <p:extLst>
      <p:ext uri="{BB962C8B-B14F-4D97-AF65-F5344CB8AC3E}">
        <p14:creationId xmlns:p14="http://schemas.microsoft.com/office/powerpoint/2010/main" val="53110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Applying this framework </a:t>
            </a:r>
            <a:br>
              <a:rPr lang="en-US"/>
            </a:br>
            <a:r>
              <a:rPr lang="en-US"/>
              <a:t>to our problem, #1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400"/>
              <a:t>Our long-term goal: </a:t>
            </a:r>
            <a:r>
              <a:rPr lang="en-US" sz="3400">
                <a:ea typeface="ＭＳ 明朝"/>
                <a:cs typeface="Times New Roman"/>
              </a:rPr>
              <a:t> identify the subtle factors that mediate the development of sophisticated skills, in their interconnected cognitive and motivational dimensions</a:t>
            </a:r>
            <a:r>
              <a:rPr lang="fr-FR" sz="3400"/>
              <a:t>.</a:t>
            </a:r>
          </a:p>
          <a:p>
            <a:r>
              <a:rPr lang="fr-FR" sz="3400"/>
              <a:t>First step: Focus on motivation, and </a:t>
            </a:r>
            <a:r>
              <a:rPr lang="en-US" sz="3400">
                <a:ea typeface="ＭＳ 明朝"/>
                <a:cs typeface="Times New Roman"/>
              </a:rPr>
              <a:t>examine what neuroscience and Bayesian modeling can tell us about akrasia in normal subjects.</a:t>
            </a:r>
          </a:p>
          <a:p>
            <a:r>
              <a:rPr lang="en-US" sz="3400">
                <a:effectLst/>
                <a:ea typeface="ＭＳ 明朝"/>
                <a:cs typeface="Times New Roman"/>
              </a:rPr>
              <a:t>Two-pronged attack:</a:t>
            </a:r>
            <a:r>
              <a:rPr lang="fr-FR" sz="3400">
                <a:effectLst/>
              </a:rPr>
              <a:t> </a:t>
            </a:r>
          </a:p>
          <a:p>
            <a:pPr lvl="1"/>
            <a:r>
              <a:rPr lang="fr-FR" sz="3400"/>
              <a:t>HBM modeling</a:t>
            </a:r>
          </a:p>
          <a:p>
            <a:pPr lvl="1"/>
            <a:r>
              <a:rPr lang="fr-FR" sz="3400"/>
              <a:t>Psychological and neuropsychological evidence:</a:t>
            </a:r>
          </a:p>
          <a:p>
            <a:pPr lvl="2"/>
            <a:r>
              <a:rPr lang="en-US" sz="2600">
                <a:ea typeface="ＭＳ 明朝"/>
                <a:cs typeface="Times New Roman"/>
              </a:rPr>
              <a:t>What role do errors in expectations of effort / reward / delay play in akrasia ?</a:t>
            </a:r>
            <a:r>
              <a:rPr lang="fr-FR" sz="2600">
                <a:effectLst/>
              </a:rPr>
              <a:t> </a:t>
            </a:r>
          </a:p>
          <a:p>
            <a:pPr lvl="2"/>
            <a:r>
              <a:rPr lang="en-US" sz="2600">
                <a:ea typeface="ＭＳ 明朝"/>
                <a:cs typeface="Times New Roman"/>
              </a:rPr>
              <a:t>Is there a correlation between types/magnitudes of errors and proneness to akrasia?</a:t>
            </a:r>
            <a:r>
              <a:rPr lang="fr-FR" sz="2600">
                <a:effectLst/>
              </a:rPr>
              <a:t> </a:t>
            </a:r>
          </a:p>
          <a:p>
            <a:pPr lvl="2"/>
            <a:r>
              <a:rPr lang="en-US" sz="2600"/>
              <a:t>What can we learn from motivation diminution disorders such as aboulia, apathy, auto-activation deficit, athymormia or apraxia ?</a:t>
            </a:r>
            <a:r>
              <a:rPr lang="fr-FR" sz="2600">
                <a:effectLst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654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Putting this intuition to work, #2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behavioral experiment along the following lines, aiming at testing hypotheses bearing on the conditions under which an akratic bias can be overcome.</a:t>
            </a:r>
          </a:p>
        </p:txBody>
      </p:sp>
    </p:spTree>
    <p:extLst>
      <p:ext uri="{BB962C8B-B14F-4D97-AF65-F5344CB8AC3E}">
        <p14:creationId xmlns:p14="http://schemas.microsoft.com/office/powerpoint/2010/main" val="3984447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37658" y="297918"/>
            <a:ext cx="3151211" cy="7526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Evaluation </a:t>
            </a:r>
            <a:r>
              <a:rPr lang="fr-FR" dirty="0" err="1" smtClean="0"/>
              <a:t>task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37658" y="1326192"/>
            <a:ext cx="3151211" cy="6943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Choice</a:t>
            </a:r>
            <a:r>
              <a:rPr lang="fr-FR" dirty="0" smtClean="0"/>
              <a:t> </a:t>
            </a:r>
            <a:r>
              <a:rPr lang="fr-FR" dirty="0" err="1" smtClean="0"/>
              <a:t>task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1691214" y="3397920"/>
            <a:ext cx="2434562" cy="86745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Redundant</a:t>
            </a:r>
            <a:r>
              <a:rPr lang="fr-FR" dirty="0" smtClean="0"/>
              <a:t> information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 rot="16200000">
            <a:off x="3164785" y="3496236"/>
            <a:ext cx="2434562" cy="6708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Uncertainty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4613312" y="3496237"/>
            <a:ext cx="2434562" cy="6708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/>
              <a:t>volatility</a:t>
            </a:r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837658" y="5781487"/>
            <a:ext cx="3151211" cy="7526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Choice</a:t>
            </a:r>
            <a:r>
              <a:rPr lang="fr-FR" dirty="0" smtClean="0"/>
              <a:t> </a:t>
            </a:r>
            <a:r>
              <a:rPr lang="fr-FR" dirty="0" err="1" smtClean="0"/>
              <a:t>task</a:t>
            </a:r>
            <a:endParaRPr lang="fr-FR" dirty="0"/>
          </a:p>
        </p:txBody>
      </p:sp>
      <p:cxnSp>
        <p:nvCxnSpPr>
          <p:cNvPr id="11" name="Connecteur droit avec flèche 10"/>
          <p:cNvCxnSpPr>
            <a:stCxn id="4" idx="2"/>
            <a:endCxn id="5" idx="0"/>
          </p:cNvCxnSpPr>
          <p:nvPr/>
        </p:nvCxnSpPr>
        <p:spPr>
          <a:xfrm>
            <a:off x="4413264" y="1050554"/>
            <a:ext cx="0" cy="275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2998968" y="2020508"/>
            <a:ext cx="1406458" cy="5938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5" idx="2"/>
            <a:endCxn id="7" idx="3"/>
          </p:cNvCxnSpPr>
          <p:nvPr/>
        </p:nvCxnSpPr>
        <p:spPr>
          <a:xfrm flipH="1">
            <a:off x="4382067" y="2020508"/>
            <a:ext cx="31197" cy="593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5" idx="2"/>
          </p:cNvCxnSpPr>
          <p:nvPr/>
        </p:nvCxnSpPr>
        <p:spPr>
          <a:xfrm>
            <a:off x="4413264" y="2020508"/>
            <a:ext cx="1371796" cy="5938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3151211" y="5048934"/>
            <a:ext cx="15678" cy="732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4366389" y="5048934"/>
            <a:ext cx="15678" cy="732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5812038" y="5048932"/>
            <a:ext cx="15678" cy="732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5988869" y="536610"/>
            <a:ext cx="2972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Determination</a:t>
            </a:r>
            <a:r>
              <a:rPr lang="fr-FR" dirty="0" smtClean="0"/>
              <a:t> of </a:t>
            </a:r>
            <a:r>
              <a:rPr lang="fr-FR" dirty="0" err="1" smtClean="0"/>
              <a:t>preferences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6145646" y="1426872"/>
            <a:ext cx="2808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Akratic</a:t>
            </a:r>
            <a:r>
              <a:rPr lang="fr-FR" dirty="0" smtClean="0"/>
              <a:t> </a:t>
            </a:r>
            <a:r>
              <a:rPr lang="fr-FR" dirty="0" err="1" smtClean="0"/>
              <a:t>bias</a:t>
            </a:r>
            <a:r>
              <a:rPr lang="fr-FR" dirty="0" smtClean="0"/>
              <a:t> (</a:t>
            </a:r>
            <a:r>
              <a:rPr lang="fr-FR" dirty="0" err="1" smtClean="0"/>
              <a:t>e.g</a:t>
            </a:r>
            <a:r>
              <a:rPr lang="fr-FR" dirty="0" smtClean="0"/>
              <a:t>. effort </a:t>
            </a:r>
            <a:r>
              <a:rPr lang="fr-FR" dirty="0" err="1" smtClean="0"/>
              <a:t>bias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6568944" y="2806704"/>
            <a:ext cx="238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Variation of </a:t>
            </a:r>
            <a:r>
              <a:rPr lang="fr-FR" dirty="0" err="1" smtClean="0"/>
              <a:t>statistical</a:t>
            </a:r>
            <a:r>
              <a:rPr lang="fr-FR" dirty="0" smtClean="0"/>
              <a:t> structure in Learning conditions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6145646" y="5977538"/>
            <a:ext cx="2960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Has </a:t>
            </a:r>
            <a:r>
              <a:rPr lang="fr-FR" dirty="0" err="1" smtClean="0"/>
              <a:t>akratic</a:t>
            </a:r>
            <a:r>
              <a:rPr lang="fr-FR" dirty="0" smtClean="0"/>
              <a:t> </a:t>
            </a:r>
            <a:r>
              <a:rPr lang="fr-FR" dirty="0" err="1" smtClean="0"/>
              <a:t>bias</a:t>
            </a:r>
            <a:r>
              <a:rPr lang="fr-FR" dirty="0" smtClean="0"/>
              <a:t> </a:t>
            </a:r>
            <a:r>
              <a:rPr lang="fr-FR" dirty="0" err="1" smtClean="0"/>
              <a:t>disappeared</a:t>
            </a:r>
            <a:r>
              <a:rPr lang="fr-FR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0661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Potential hurdles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/>
              <a:t>The matter of levels: bridging the subpersonal account of cognitive neuroscience and the personal account of virtue theory, psychology and phenomenology.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The blending of learning and motivation: despite its being on the computational neuroscientist’s horizon as a theoretical possibility, it is not as yet part of the experimentalist’s mindset.</a:t>
            </a:r>
          </a:p>
        </p:txBody>
      </p:sp>
    </p:spTree>
    <p:extLst>
      <p:ext uri="{BB962C8B-B14F-4D97-AF65-F5344CB8AC3E}">
        <p14:creationId xmlns:p14="http://schemas.microsoft.com/office/powerpoint/2010/main" val="3175179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Help: ideas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/>
              <a:t>Levels: </a:t>
            </a:r>
          </a:p>
          <a:p>
            <a:pPr marL="1371600" lvl="2" indent="-514350"/>
            <a:r>
              <a:rPr lang="en-US"/>
              <a:t>a nagging problem for the entire field of cognitive science</a:t>
            </a:r>
          </a:p>
          <a:p>
            <a:pPr marL="1371600" lvl="2" indent="-514350"/>
            <a:r>
              <a:rPr lang="en-US"/>
              <a:t>yet the neurocomputational tradition, from Helmholz to contemporary frameworks, provides hints, both negative (e.g. McCulloch &amp; Pitts’ ‘logical calculus of the ideas immanent in nervous activity’) and positive (e.g. Smolensky’s dual system in “The proper treatment of connectionism”) </a:t>
            </a:r>
          </a:p>
          <a:p>
            <a:pPr marL="1371600" lvl="2" indent="-514350"/>
            <a:r>
              <a:rPr lang="en-US"/>
              <a:t>neuroscientists’ interest in consciousness puts the (distinct yet connected) problem on their agenda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/>
              <a:t>Learning/motivation: pragmatism and Friston’s “action-oriented predictive processing”:</a:t>
            </a:r>
          </a:p>
          <a:p>
            <a:pPr marL="1371600" lvl="2" indent="-514350"/>
            <a:r>
              <a:rPr lang="en-US"/>
              <a:t>inquiry as the activity of an engaged agent facing a problem and seeking to restore a state of harmony around her.</a:t>
            </a:r>
            <a:endParaRPr lang="en-US"/>
          </a:p>
          <a:p>
            <a:pPr marL="1371600" lvl="2" indent="-514350"/>
            <a:endParaRPr lang="en-US"/>
          </a:p>
          <a:p>
            <a:pPr marL="457200" lvl="1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57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interlocked aims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to buttress the Aristotelian theory of cultivation and motivational habituation (apprenticeship) by providing a neuroscientific account of its enabling mechanisms;</a:t>
            </a:r>
          </a:p>
          <a:p>
            <a:r>
              <a:rPr lang="en-US"/>
              <a:t>to contribute to the integration of </a:t>
            </a:r>
            <a:r>
              <a:rPr lang="en-US">
                <a:ea typeface="ＭＳ 明朝"/>
                <a:cs typeface="Times New Roman"/>
              </a:rPr>
              <a:t>moral philosophy and cognitive neuroscience</a:t>
            </a:r>
            <a:r>
              <a:rPr lang="fr-FR">
                <a:effectLst/>
              </a:rPr>
              <a:t> in a novel way, based on a recent turn in cognitive science.</a:t>
            </a:r>
          </a:p>
        </p:txBody>
      </p:sp>
    </p:spTree>
    <p:extLst>
      <p:ext uri="{BB962C8B-B14F-4D97-AF65-F5344CB8AC3E}">
        <p14:creationId xmlns:p14="http://schemas.microsoft.com/office/powerpoint/2010/main" val="226492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Help: people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thriving cogsci community in Paris</a:t>
            </a:r>
          </a:p>
          <a:p>
            <a:pPr lvl="1"/>
            <a:r>
              <a:rPr lang="en-US"/>
              <a:t>with a particularly strong interdisciplinary tradition (Institute of Cognitive Studies, Ecole normale supérieure; ICM Pitié, UPMC; etc.)</a:t>
            </a:r>
          </a:p>
          <a:p>
            <a:pPr lvl="1"/>
            <a:r>
              <a:rPr lang="en-US"/>
              <a:t>a strong neurocomputational school, straddling physics and neuroscience</a:t>
            </a:r>
          </a:p>
          <a:p>
            <a:pPr lvl="1"/>
            <a:r>
              <a:rPr lang="en-US"/>
              <a:t>a strong school in philosophy of mind and philosophy of cognitive science.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075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00363" y="2967335"/>
            <a:ext cx="1143274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fr-CA" sz="54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67575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One question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Given that</a:t>
            </a:r>
          </a:p>
          <a:p>
            <a:pPr lvl="1"/>
            <a:r>
              <a:rPr lang="en-US"/>
              <a:t>the virtuous apprenticeship path is often either not taken or soon abandoned</a:t>
            </a:r>
          </a:p>
          <a:p>
            <a:pPr lvl="1"/>
            <a:r>
              <a:rPr lang="en-US"/>
              <a:t>the virtuous apprenticeship path is sometimes taken</a:t>
            </a:r>
          </a:p>
          <a:p>
            <a:r>
              <a:rPr lang="en-US"/>
              <a:t>What are the conditions under which apprenticeship gets underway?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37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we propose to answer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Recently developed models of cognitive architecture—predictive HBMs—seem precisely poised to provide at least the beginnings of very different kind of answer, a naturalistic answer.</a:t>
            </a:r>
            <a:r>
              <a:rPr lang="fr-FR">
                <a:effectLst/>
              </a:rPr>
              <a:t> </a:t>
            </a:r>
          </a:p>
          <a:p>
            <a:r>
              <a:rPr lang="fr-FR"/>
              <a:t>Our team combines the necessary competencies:</a:t>
            </a:r>
          </a:p>
          <a:p>
            <a:pPr lvl="1"/>
            <a:r>
              <a:rPr lang="fr-FR"/>
              <a:t>Alberto Masala, philosophy (virtue theory)</a:t>
            </a:r>
          </a:p>
          <a:p>
            <a:pPr lvl="1"/>
            <a:r>
              <a:rPr lang="fr-FR"/>
              <a:t>Jean Daunizeau, theoretical neuroscience (Bayesian models)</a:t>
            </a:r>
          </a:p>
          <a:p>
            <a:pPr lvl="1"/>
            <a:r>
              <a:rPr lang="fr-FR"/>
              <a:t>Mathias Pessiglione, biological neuroscience (motivation, advanced skills acquisition)</a:t>
            </a:r>
          </a:p>
          <a:p>
            <a:pPr lvl="1"/>
            <a:r>
              <a:rPr lang="fr-FR"/>
              <a:t>Daniel Andler, philosophy (models in cognitive science)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72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Overcoming the fragility of virtue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We want to discover, model and test factors that would unlock our ability to cultivate complex motivational habits</a:t>
            </a:r>
            <a:r>
              <a:rPr lang="fr-FR"/>
              <a:t>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24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Virtue as </a:t>
            </a:r>
            <a:r>
              <a:rPr lang="fr-FR" dirty="0" err="1" smtClean="0"/>
              <a:t>Skill</a:t>
            </a:r>
            <a:r>
              <a:rPr lang="fr-FR" dirty="0" smtClean="0"/>
              <a:t> (</a:t>
            </a:r>
            <a:r>
              <a:rPr lang="fr-FR" dirty="0" err="1" smtClean="0"/>
              <a:t>MacIntyre</a:t>
            </a:r>
            <a:r>
              <a:rPr lang="fr-FR" dirty="0" smtClean="0"/>
              <a:t>, </a:t>
            </a:r>
            <a:r>
              <a:rPr lang="fr-FR" dirty="0" err="1" smtClean="0"/>
              <a:t>Annas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865818" y="2001353"/>
            <a:ext cx="2924541" cy="10776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Basic </a:t>
            </a:r>
            <a:r>
              <a:rPr lang="fr-FR" dirty="0" err="1" smtClean="0"/>
              <a:t>movements</a:t>
            </a:r>
            <a:r>
              <a:rPr lang="fr-FR" dirty="0" smtClean="0"/>
              <a:t> &amp; </a:t>
            </a:r>
            <a:r>
              <a:rPr lang="fr-FR" dirty="0" err="1" smtClean="0"/>
              <a:t>stereotypical</a:t>
            </a:r>
            <a:r>
              <a:rPr lang="fr-FR" dirty="0" smtClean="0"/>
              <a:t> attitudes 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865818" y="3366110"/>
            <a:ext cx="2924541" cy="10776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Good technique &amp; </a:t>
            </a:r>
            <a:r>
              <a:rPr lang="fr-FR" dirty="0" err="1" smtClean="0"/>
              <a:t>grasp</a:t>
            </a:r>
            <a:r>
              <a:rPr lang="fr-FR" dirty="0" smtClean="0"/>
              <a:t> of major </a:t>
            </a:r>
            <a:r>
              <a:rPr lang="fr-FR" dirty="0" err="1" smtClean="0"/>
              <a:t>priorities</a:t>
            </a:r>
            <a:r>
              <a:rPr lang="fr-FR" dirty="0" smtClean="0"/>
              <a:t> in a match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865818" y="4732418"/>
            <a:ext cx="2924541" cy="10776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Superior technique &amp; </a:t>
            </a:r>
            <a:r>
              <a:rPr lang="fr-FR" dirty="0" err="1" smtClean="0"/>
              <a:t>deep</a:t>
            </a:r>
            <a:r>
              <a:rPr lang="fr-FR" dirty="0" smtClean="0"/>
              <a:t> </a:t>
            </a:r>
            <a:r>
              <a:rPr lang="fr-FR" dirty="0" err="1" smtClean="0"/>
              <a:t>understanding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5520471" y="2001353"/>
            <a:ext cx="2924541" cy="10776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Awkard</a:t>
            </a:r>
            <a:r>
              <a:rPr lang="fr-FR" dirty="0" smtClean="0"/>
              <a:t> Interventions &amp; basic </a:t>
            </a:r>
            <a:r>
              <a:rPr lang="fr-FR" dirty="0" err="1" smtClean="0"/>
              <a:t>emphaty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520471" y="3366110"/>
            <a:ext cx="2924541" cy="10776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Decent</a:t>
            </a:r>
            <a:r>
              <a:rPr lang="fr-FR" dirty="0" smtClean="0"/>
              <a:t> </a:t>
            </a:r>
            <a:r>
              <a:rPr lang="fr-FR" dirty="0" err="1" smtClean="0"/>
              <a:t>coping</a:t>
            </a:r>
            <a:r>
              <a:rPr lang="fr-FR" dirty="0" smtClean="0"/>
              <a:t> </a:t>
            </a:r>
            <a:r>
              <a:rPr lang="fr-FR" dirty="0" err="1" smtClean="0"/>
              <a:t>strategies</a:t>
            </a:r>
            <a:r>
              <a:rPr lang="fr-FR" dirty="0" smtClean="0"/>
              <a:t> &amp; good </a:t>
            </a:r>
            <a:r>
              <a:rPr lang="fr-FR" dirty="0" err="1" smtClean="0"/>
              <a:t>emphaty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520471" y="4732418"/>
            <a:ext cx="2924541" cy="10776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Resolute</a:t>
            </a:r>
            <a:r>
              <a:rPr lang="fr-FR" dirty="0" smtClean="0"/>
              <a:t> action &amp; </a:t>
            </a:r>
            <a:r>
              <a:rPr lang="fr-FR" dirty="0" err="1" smtClean="0"/>
              <a:t>subtle</a:t>
            </a:r>
            <a:r>
              <a:rPr lang="fr-FR" dirty="0" smtClean="0"/>
              <a:t> moral </a:t>
            </a:r>
            <a:r>
              <a:rPr lang="fr-FR" dirty="0" err="1" smtClean="0"/>
              <a:t>sensitivity</a:t>
            </a:r>
            <a:endParaRPr lang="fr-FR" dirty="0"/>
          </a:p>
        </p:txBody>
      </p:sp>
      <p:sp>
        <p:nvSpPr>
          <p:cNvPr id="11" name="Flèche vers le bas 10"/>
          <p:cNvSpPr/>
          <p:nvPr/>
        </p:nvSpPr>
        <p:spPr>
          <a:xfrm>
            <a:off x="1943280" y="3079004"/>
            <a:ext cx="538732" cy="2871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e bas 11"/>
          <p:cNvSpPr/>
          <p:nvPr/>
        </p:nvSpPr>
        <p:spPr>
          <a:xfrm>
            <a:off x="1943280" y="4463006"/>
            <a:ext cx="538732" cy="2871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vers le bas 12"/>
          <p:cNvSpPr/>
          <p:nvPr/>
        </p:nvSpPr>
        <p:spPr>
          <a:xfrm>
            <a:off x="6751856" y="3096698"/>
            <a:ext cx="538732" cy="2871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bas 13"/>
          <p:cNvSpPr/>
          <p:nvPr/>
        </p:nvSpPr>
        <p:spPr>
          <a:xfrm>
            <a:off x="6751856" y="4440661"/>
            <a:ext cx="538732" cy="2871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4117445" y="2413244"/>
            <a:ext cx="1304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B</a:t>
            </a:r>
            <a:r>
              <a:rPr lang="fr-FR" sz="2400" dirty="0" err="1" smtClean="0"/>
              <a:t>eginner</a:t>
            </a:r>
            <a:endParaRPr lang="fr-FR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3790359" y="3875770"/>
            <a:ext cx="1822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I</a:t>
            </a:r>
            <a:r>
              <a:rPr lang="fr-FR" sz="2400" dirty="0" err="1" smtClean="0"/>
              <a:t>ntermediate</a:t>
            </a:r>
            <a:endParaRPr lang="fr-FR" sz="2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4117445" y="5195819"/>
            <a:ext cx="1079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Master</a:t>
            </a:r>
            <a:endParaRPr lang="fr-FR" sz="2400" dirty="0"/>
          </a:p>
        </p:txBody>
      </p:sp>
      <p:sp>
        <p:nvSpPr>
          <p:cNvPr id="18" name="ZoneTexte 17"/>
          <p:cNvSpPr txBox="1"/>
          <p:nvPr/>
        </p:nvSpPr>
        <p:spPr>
          <a:xfrm>
            <a:off x="1500751" y="1417638"/>
            <a:ext cx="1848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Tennis </a:t>
            </a:r>
            <a:r>
              <a:rPr lang="fr-FR" sz="2400" dirty="0"/>
              <a:t>P</a:t>
            </a:r>
            <a:r>
              <a:rPr lang="fr-FR" sz="2400" dirty="0" smtClean="0"/>
              <a:t>layer</a:t>
            </a:r>
            <a:endParaRPr lang="fr-FR" sz="2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5509278" y="1417638"/>
            <a:ext cx="3177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Compassionate</a:t>
            </a:r>
            <a:r>
              <a:rPr lang="fr-FR" sz="2400" dirty="0" smtClean="0"/>
              <a:t> </a:t>
            </a:r>
            <a:r>
              <a:rPr lang="fr-FR" sz="2400" dirty="0" err="1" smtClean="0"/>
              <a:t>Teacher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938509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Fragility</a:t>
            </a:r>
            <a:r>
              <a:rPr lang="fr-FR" dirty="0" smtClean="0"/>
              <a:t> of </a:t>
            </a:r>
            <a:r>
              <a:rPr lang="fr-FR" dirty="0" err="1" smtClean="0"/>
              <a:t>motivational</a:t>
            </a:r>
            <a:r>
              <a:rPr lang="fr-FR" dirty="0" smtClean="0"/>
              <a:t> habituation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err="1" smtClean="0"/>
              <a:t>Losing</a:t>
            </a:r>
            <a:r>
              <a:rPr lang="fr-FR" dirty="0" smtClean="0"/>
              <a:t> out to the forces of </a:t>
            </a:r>
            <a:r>
              <a:rPr lang="fr-FR" dirty="0" err="1" smtClean="0"/>
              <a:t>evil</a:t>
            </a:r>
            <a:r>
              <a:rPr lang="fr-FR" dirty="0" smtClean="0"/>
              <a:t>…</a:t>
            </a:r>
          </a:p>
          <a:p>
            <a:pPr marL="0" indent="0">
              <a:buNone/>
            </a:pPr>
            <a:r>
              <a:rPr lang="fr-FR" dirty="0" err="1" smtClean="0"/>
              <a:t>Egoism</a:t>
            </a:r>
            <a:r>
              <a:rPr lang="fr-FR" dirty="0" smtClean="0"/>
              <a:t>, </a:t>
            </a:r>
            <a:r>
              <a:rPr lang="fr-FR" dirty="0" err="1" smtClean="0"/>
              <a:t>hedonsim</a:t>
            </a:r>
            <a:r>
              <a:rPr lang="fr-FR" dirty="0" smtClean="0"/>
              <a:t>, social pressure, </a:t>
            </a:r>
            <a:r>
              <a:rPr lang="fr-FR" dirty="0" err="1" smtClean="0"/>
              <a:t>situationist</a:t>
            </a:r>
            <a:r>
              <a:rPr lang="fr-FR" dirty="0" smtClean="0"/>
              <a:t> scenarios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….and </a:t>
            </a:r>
            <a:r>
              <a:rPr lang="fr-FR" dirty="0" err="1" smtClean="0"/>
              <a:t>laziness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within</a:t>
            </a:r>
            <a:r>
              <a:rPr lang="fr-FR" dirty="0" smtClean="0"/>
              <a:t> non-moral </a:t>
            </a:r>
            <a:r>
              <a:rPr lang="fr-FR" dirty="0" err="1" smtClean="0"/>
              <a:t>mastery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u="sng" dirty="0" smtClean="0"/>
              <a:t>Stagnation of </a:t>
            </a:r>
            <a:r>
              <a:rPr lang="fr-FR" u="sng" dirty="0" err="1" smtClean="0"/>
              <a:t>professionals</a:t>
            </a:r>
            <a:r>
              <a:rPr lang="fr-FR" u="sng" dirty="0" smtClean="0"/>
              <a:t> </a:t>
            </a:r>
          </a:p>
          <a:p>
            <a:pPr marL="0" indent="0">
              <a:buNone/>
            </a:pPr>
            <a:r>
              <a:rPr lang="en-US" sz="2100" dirty="0" smtClean="0"/>
              <a:t>K</a:t>
            </a:r>
            <a:r>
              <a:rPr lang="en-US" sz="2100" dirty="0"/>
              <a:t>. A. ERICSSON, The Influence of Experience and Deliberate Practice on the Development of Superior Expert </a:t>
            </a:r>
            <a:r>
              <a:rPr lang="en-US" sz="2100" dirty="0" smtClean="0"/>
              <a:t>Performance, 2006</a:t>
            </a:r>
            <a:r>
              <a:rPr lang="fr-FR" sz="2100" dirty="0" smtClean="0">
                <a:effectLst/>
              </a:rPr>
              <a:t> </a:t>
            </a:r>
            <a:endParaRPr lang="fr-FR" sz="2100" dirty="0" smtClean="0"/>
          </a:p>
          <a:p>
            <a:pPr marL="0" indent="0">
              <a:buNone/>
            </a:pPr>
            <a:r>
              <a:rPr lang="fr-FR" u="sng" dirty="0" err="1" smtClean="0"/>
              <a:t>Routinized</a:t>
            </a:r>
            <a:r>
              <a:rPr lang="fr-FR" u="sng" dirty="0" smtClean="0"/>
              <a:t> </a:t>
            </a:r>
            <a:r>
              <a:rPr lang="fr-FR" u="sng" dirty="0" err="1" smtClean="0"/>
              <a:t>reactions</a:t>
            </a:r>
            <a:r>
              <a:rPr lang="fr-FR" u="sng" dirty="0" smtClean="0"/>
              <a:t> of experts  </a:t>
            </a:r>
            <a:endParaRPr lang="fr-FR" sz="2100" dirty="0" smtClean="0"/>
          </a:p>
          <a:p>
            <a:pPr marL="0" indent="0">
              <a:buNone/>
            </a:pPr>
            <a:r>
              <a:rPr lang="en-US" sz="2100" dirty="0" smtClean="0"/>
              <a:t>M</a:t>
            </a:r>
            <a:r>
              <a:rPr lang="en-US" sz="2100" dirty="0"/>
              <a:t>. </a:t>
            </a:r>
            <a:r>
              <a:rPr lang="en-US" sz="2100" dirty="0" smtClean="0"/>
              <a:t>BILALIC</a:t>
            </a:r>
            <a:r>
              <a:rPr lang="en-US" sz="2100" dirty="0"/>
              <a:t> </a:t>
            </a:r>
            <a:r>
              <a:rPr lang="en-US" sz="2100" dirty="0" smtClean="0"/>
              <a:t>&amp; al. “Inflexibility </a:t>
            </a:r>
            <a:r>
              <a:rPr lang="en-US" sz="2100" dirty="0"/>
              <a:t>of </a:t>
            </a:r>
            <a:r>
              <a:rPr lang="en-US" sz="2100" dirty="0" smtClean="0"/>
              <a:t>experts”, 2008</a:t>
            </a:r>
            <a:r>
              <a:rPr lang="fr-FR" i="1" dirty="0" smtClean="0">
                <a:effectLst/>
              </a:rPr>
              <a:t> </a:t>
            </a:r>
            <a:endParaRPr lang="fr-FR" i="1" dirty="0" smtClean="0"/>
          </a:p>
          <a:p>
            <a:pPr marL="0" indent="0">
              <a:buNone/>
            </a:pPr>
            <a:r>
              <a:rPr lang="fr-FR" u="sng" dirty="0" err="1" smtClean="0"/>
              <a:t>Failure</a:t>
            </a:r>
            <a:r>
              <a:rPr lang="fr-FR" u="sng" dirty="0" smtClean="0"/>
              <a:t> to </a:t>
            </a:r>
            <a:r>
              <a:rPr lang="fr-FR" u="sng" dirty="0" err="1" smtClean="0"/>
              <a:t>transfer</a:t>
            </a:r>
            <a:r>
              <a:rPr lang="fr-FR" u="sng" dirty="0" smtClean="0"/>
              <a:t> </a:t>
            </a:r>
            <a:r>
              <a:rPr lang="fr-FR" u="sng" dirty="0" err="1" smtClean="0"/>
              <a:t>knowledge</a:t>
            </a:r>
            <a:r>
              <a:rPr lang="fr-FR" u="sng" dirty="0" smtClean="0"/>
              <a:t> </a:t>
            </a:r>
          </a:p>
          <a:p>
            <a:pPr marL="0" indent="0">
              <a:buNone/>
            </a:pPr>
            <a:r>
              <a:rPr lang="en-US" sz="2100" dirty="0" smtClean="0"/>
              <a:t>D</a:t>
            </a:r>
            <a:r>
              <a:rPr lang="en-US" sz="2100" dirty="0"/>
              <a:t>. BRANSFORD, L. SCHWARTZ, </a:t>
            </a:r>
            <a:r>
              <a:rPr lang="en-US" sz="2100" dirty="0" smtClean="0"/>
              <a:t>“Rethinking Transfer”, 1999</a:t>
            </a:r>
            <a:r>
              <a:rPr lang="fr-FR" sz="2100" dirty="0" smtClean="0">
                <a:effectLst/>
              </a:rPr>
              <a:t> </a:t>
            </a:r>
            <a:r>
              <a:rPr lang="fr-FR" sz="2100" dirty="0" smtClean="0"/>
              <a:t> </a:t>
            </a:r>
            <a:endParaRPr lang="fr-FR" sz="2100" dirty="0"/>
          </a:p>
        </p:txBody>
      </p:sp>
    </p:spTree>
    <p:extLst>
      <p:ext uri="{BB962C8B-B14F-4D97-AF65-F5344CB8AC3E}">
        <p14:creationId xmlns:p14="http://schemas.microsoft.com/office/powerpoint/2010/main" val="2140437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541794"/>
            <a:ext cx="8229600" cy="2941330"/>
          </a:xfrm>
        </p:spPr>
        <p:txBody>
          <a:bodyPr/>
          <a:lstStyle/>
          <a:p>
            <a:pPr marL="0" indent="0">
              <a:buNone/>
            </a:pPr>
            <a:r>
              <a:rPr lang="fr-FR" b="1" dirty="0" smtClean="0"/>
              <a:t>Default </a:t>
            </a:r>
            <a:r>
              <a:rPr lang="fr-FR" b="1" dirty="0" err="1" smtClean="0"/>
              <a:t>conservatism</a:t>
            </a:r>
            <a:r>
              <a:rPr lang="fr-FR" dirty="0" smtClean="0"/>
              <a:t>: </a:t>
            </a:r>
            <a:r>
              <a:rPr lang="fr-FR" dirty="0" err="1" smtClean="0"/>
              <a:t>narrow</a:t>
            </a:r>
            <a:r>
              <a:rPr lang="fr-FR" dirty="0" smtClean="0"/>
              <a:t>, </a:t>
            </a:r>
            <a:r>
              <a:rPr lang="fr-FR" dirty="0" err="1" smtClean="0"/>
              <a:t>stagnating</a:t>
            </a:r>
            <a:r>
              <a:rPr lang="fr-FR" dirty="0" smtClean="0"/>
              <a:t> </a:t>
            </a:r>
            <a:r>
              <a:rPr lang="fr-FR" dirty="0" err="1" smtClean="0"/>
              <a:t>context</a:t>
            </a:r>
            <a:r>
              <a:rPr lang="fr-FR" dirty="0" smtClean="0"/>
              <a:t> </a:t>
            </a:r>
            <a:r>
              <a:rPr lang="fr-FR" dirty="0" err="1" smtClean="0"/>
              <a:t>locked</a:t>
            </a:r>
            <a:r>
              <a:rPr lang="fr-FR" dirty="0" smtClean="0"/>
              <a:t> </a:t>
            </a:r>
            <a:r>
              <a:rPr lang="fr-FR" dirty="0" err="1" smtClean="0"/>
              <a:t>skills</a:t>
            </a:r>
            <a:r>
              <a:rPr lang="fr-FR" dirty="0" smtClean="0"/>
              <a:t> </a:t>
            </a:r>
            <a:r>
              <a:rPr lang="fr-FR" dirty="0" err="1" smtClean="0"/>
              <a:t>built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minimal </a:t>
            </a:r>
            <a:r>
              <a:rPr lang="fr-FR" dirty="0" err="1" smtClean="0"/>
              <a:t>cost</a:t>
            </a:r>
            <a:r>
              <a:rPr lang="fr-FR" dirty="0" smtClean="0"/>
              <a:t> for </a:t>
            </a:r>
            <a:r>
              <a:rPr lang="fr-FR" dirty="0" err="1" smtClean="0"/>
              <a:t>specific</a:t>
            </a:r>
            <a:r>
              <a:rPr lang="fr-FR" dirty="0" smtClean="0"/>
              <a:t> goals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34933" y="4964894"/>
            <a:ext cx="805186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 smtClean="0"/>
              <a:t>Investment</a:t>
            </a:r>
            <a:r>
              <a:rPr lang="fr-FR" sz="3200" b="1" dirty="0" smtClean="0"/>
              <a:t> in </a:t>
            </a:r>
            <a:r>
              <a:rPr lang="fr-FR" sz="3200" b="1" dirty="0" err="1" smtClean="0"/>
              <a:t>complexity</a:t>
            </a:r>
            <a:r>
              <a:rPr lang="fr-FR" sz="3200" dirty="0" smtClean="0"/>
              <a:t>: </a:t>
            </a:r>
            <a:r>
              <a:rPr lang="fr-FR" sz="3200" dirty="0" err="1" smtClean="0"/>
              <a:t>subtle</a:t>
            </a:r>
            <a:r>
              <a:rPr lang="fr-FR" sz="3200" dirty="0" smtClean="0"/>
              <a:t>, flexible </a:t>
            </a:r>
            <a:r>
              <a:rPr lang="fr-FR" sz="3200" dirty="0" err="1" smtClean="0"/>
              <a:t>mastery</a:t>
            </a:r>
            <a:r>
              <a:rPr lang="fr-FR" sz="3200" dirty="0" smtClean="0"/>
              <a:t> and </a:t>
            </a:r>
            <a:r>
              <a:rPr lang="fr-FR" sz="3200" dirty="0" err="1" smtClean="0"/>
              <a:t>motivational</a:t>
            </a:r>
            <a:r>
              <a:rPr lang="fr-FR" sz="3200" dirty="0" smtClean="0"/>
              <a:t> habituation.</a:t>
            </a:r>
          </a:p>
          <a:p>
            <a:endParaRPr lang="fr-FR" dirty="0"/>
          </a:p>
        </p:txBody>
      </p:sp>
      <p:sp>
        <p:nvSpPr>
          <p:cNvPr id="5" name="Flèche vers le bas 4"/>
          <p:cNvSpPr/>
          <p:nvPr/>
        </p:nvSpPr>
        <p:spPr>
          <a:xfrm>
            <a:off x="3386310" y="2347740"/>
            <a:ext cx="1019742" cy="219379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406052" y="3059760"/>
            <a:ext cx="3606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>
                <a:solidFill>
                  <a:srgbClr val="FF0000"/>
                </a:solidFill>
              </a:rPr>
              <a:t>Right Conditions</a:t>
            </a:r>
            <a:endParaRPr lang="fr-FR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244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 smtClean="0"/>
              <a:t>Motivational</a:t>
            </a:r>
            <a:r>
              <a:rPr lang="fr-FR" sz="3200" dirty="0" smtClean="0"/>
              <a:t> habituation in </a:t>
            </a:r>
            <a:r>
              <a:rPr lang="fr-FR" sz="3200" dirty="0"/>
              <a:t>L</a:t>
            </a:r>
            <a:r>
              <a:rPr lang="fr-FR" sz="3200" dirty="0" smtClean="0"/>
              <a:t>earning </a:t>
            </a:r>
            <a:r>
              <a:rPr lang="fr-FR" sz="3200" dirty="0"/>
              <a:t>S</a:t>
            </a:r>
            <a:r>
              <a:rPr lang="fr-FR" sz="3200" dirty="0" smtClean="0"/>
              <a:t>ciences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19541"/>
            <a:ext cx="8229600" cy="10746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err="1" smtClean="0"/>
              <a:t>A.Masala</a:t>
            </a:r>
            <a:r>
              <a:rPr lang="fr-FR" sz="2400" dirty="0" smtClean="0"/>
              <a:t> « </a:t>
            </a:r>
            <a:r>
              <a:rPr lang="fr-FR" sz="2400" dirty="0" err="1" smtClean="0"/>
              <a:t>Mastering</a:t>
            </a:r>
            <a:r>
              <a:rPr lang="fr-FR" sz="2400" dirty="0" smtClean="0"/>
              <a:t> </a:t>
            </a:r>
            <a:r>
              <a:rPr lang="fr-FR" sz="2400" dirty="0" err="1" smtClean="0"/>
              <a:t>Wisdom</a:t>
            </a:r>
            <a:r>
              <a:rPr lang="fr-FR" sz="2400" dirty="0" smtClean="0"/>
              <a:t> », in </a:t>
            </a:r>
            <a:r>
              <a:rPr lang="fr-FR" sz="2400" dirty="0" err="1" smtClean="0"/>
              <a:t>A. Masala</a:t>
            </a:r>
            <a:r>
              <a:rPr lang="fr-FR" sz="2400" dirty="0" smtClean="0"/>
              <a:t> &amp; </a:t>
            </a:r>
            <a:r>
              <a:rPr lang="fr-FR" sz="2400" dirty="0" err="1" smtClean="0"/>
              <a:t>J. Webber,</a:t>
            </a:r>
            <a:r>
              <a:rPr lang="fr-FR" sz="2400" dirty="0" smtClean="0"/>
              <a:t> </a:t>
            </a:r>
            <a:r>
              <a:rPr lang="fr-FR" sz="2400" dirty="0" err="1" smtClean="0"/>
              <a:t>eds</a:t>
            </a:r>
            <a:r>
              <a:rPr lang="fr-FR" sz="2400" dirty="0" smtClean="0"/>
              <a:t>. </a:t>
            </a:r>
            <a:r>
              <a:rPr lang="fr-FR" sz="2400" i="1" dirty="0" err="1" smtClean="0"/>
              <a:t>From</a:t>
            </a:r>
            <a:r>
              <a:rPr lang="fr-FR" sz="2400" i="1" dirty="0" smtClean="0"/>
              <a:t> </a:t>
            </a:r>
            <a:r>
              <a:rPr lang="fr-FR" sz="2400" i="1" dirty="0" err="1"/>
              <a:t>P</a:t>
            </a:r>
            <a:r>
              <a:rPr lang="fr-FR" sz="2400" i="1" dirty="0" err="1" smtClean="0"/>
              <a:t>ersonality</a:t>
            </a:r>
            <a:r>
              <a:rPr lang="fr-FR" sz="2400" i="1" dirty="0" smtClean="0"/>
              <a:t> to </a:t>
            </a:r>
            <a:r>
              <a:rPr lang="fr-FR" sz="2400" i="1" dirty="0"/>
              <a:t>V</a:t>
            </a:r>
            <a:r>
              <a:rPr lang="fr-FR" sz="2400" i="1" dirty="0" smtClean="0"/>
              <a:t>irtue</a:t>
            </a:r>
            <a:r>
              <a:rPr lang="fr-FR" sz="2400" dirty="0" smtClean="0"/>
              <a:t> (OUP </a:t>
            </a:r>
            <a:r>
              <a:rPr lang="fr-FR" sz="2400" dirty="0" err="1" smtClean="0"/>
              <a:t>forthcoming</a:t>
            </a:r>
            <a:r>
              <a:rPr lang="fr-FR" sz="2400" dirty="0" smtClean="0"/>
              <a:t>)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 descr="surpassing ourselv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7910"/>
            <a:ext cx="3462731" cy="346273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713398" y="3813872"/>
            <a:ext cx="52141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Knowledge</a:t>
            </a:r>
            <a:r>
              <a:rPr lang="fr-FR" sz="2400" b="1" dirty="0" smtClean="0"/>
              <a:t>-Building </a:t>
            </a:r>
            <a:r>
              <a:rPr lang="fr-FR" sz="2400" b="1" dirty="0" err="1"/>
              <a:t>C</a:t>
            </a:r>
            <a:r>
              <a:rPr lang="fr-FR" sz="2400" b="1" dirty="0" err="1" smtClean="0"/>
              <a:t>ommunities</a:t>
            </a:r>
            <a:endParaRPr lang="fr-FR" sz="2400" b="1" dirty="0" smtClean="0"/>
          </a:p>
          <a:p>
            <a:endParaRPr lang="fr-FR" sz="2400" dirty="0"/>
          </a:p>
          <a:p>
            <a:r>
              <a:rPr lang="fr-FR" sz="2400" dirty="0" err="1" smtClean="0"/>
              <a:t>Interest</a:t>
            </a:r>
            <a:r>
              <a:rPr lang="fr-FR" sz="2400" dirty="0" smtClean="0"/>
              <a:t> in </a:t>
            </a:r>
            <a:r>
              <a:rPr lang="fr-FR" sz="2400" dirty="0" err="1" smtClean="0"/>
              <a:t>learning</a:t>
            </a:r>
            <a:r>
              <a:rPr lang="fr-FR" sz="2400" dirty="0" smtClean="0"/>
              <a:t> and </a:t>
            </a:r>
            <a:r>
              <a:rPr lang="fr-FR" sz="2400" dirty="0" err="1" smtClean="0"/>
              <a:t>understanding</a:t>
            </a:r>
            <a:r>
              <a:rPr lang="fr-FR" sz="2400" dirty="0" smtClean="0"/>
              <a:t> 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instilled</a:t>
            </a:r>
            <a:r>
              <a:rPr lang="fr-FR" sz="2400" dirty="0" smtClean="0"/>
              <a:t> </a:t>
            </a:r>
            <a:r>
              <a:rPr lang="fr-FR" sz="2400" dirty="0" err="1" smtClean="0"/>
              <a:t>through</a:t>
            </a:r>
            <a:r>
              <a:rPr lang="fr-FR" sz="2400" dirty="0" smtClean="0"/>
              <a:t> </a:t>
            </a:r>
            <a:r>
              <a:rPr lang="fr-FR" sz="2400" dirty="0" err="1" smtClean="0"/>
              <a:t>gradual</a:t>
            </a:r>
            <a:r>
              <a:rPr lang="fr-FR" sz="2400" dirty="0" smtClean="0"/>
              <a:t> </a:t>
            </a:r>
            <a:r>
              <a:rPr lang="fr-FR" sz="2400" dirty="0" err="1" smtClean="0"/>
              <a:t>motivational</a:t>
            </a:r>
            <a:r>
              <a:rPr lang="fr-FR" sz="2400" dirty="0" smtClean="0"/>
              <a:t> habituation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3405551" y="2867322"/>
            <a:ext cx="5521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Carl Bereiter</a:t>
            </a:r>
            <a:r>
              <a:rPr lang="fr-FR" sz="2800" dirty="0" smtClean="0"/>
              <a:t> &amp; </a:t>
            </a:r>
            <a:r>
              <a:rPr lang="fr-FR" sz="2800" dirty="0" err="1" smtClean="0"/>
              <a:t>Marlene Scardamalia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499501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oir">
  <a:themeElements>
    <a:clrScheme name="Personnalisée 69">
      <a:dk1>
        <a:srgbClr val="06255F"/>
      </a:dk1>
      <a:lt1>
        <a:srgbClr val="FAFFFD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Noir .thmx</Template>
  <TotalTime>1883</TotalTime>
  <Words>1337</Words>
  <Application>Microsoft Macintosh PowerPoint</Application>
  <PresentationFormat>Présentation à l'écran (4:3)</PresentationFormat>
  <Paragraphs>126</Paragraphs>
  <Slides>21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Noir</vt:lpstr>
      <vt:lpstr>The neuroscience  of habituated motivation</vt:lpstr>
      <vt:lpstr>Two interlocked aims</vt:lpstr>
      <vt:lpstr>One question</vt:lpstr>
      <vt:lpstr>How we propose to answer</vt:lpstr>
      <vt:lpstr>Overcoming the fragility of virtue</vt:lpstr>
      <vt:lpstr>Virtue as Skill (MacIntyre, Annas)</vt:lpstr>
      <vt:lpstr>Fragility of motivational habituation</vt:lpstr>
      <vt:lpstr>Présentation PowerPoint</vt:lpstr>
      <vt:lpstr>Motivational habituation in Learning Sciences</vt:lpstr>
      <vt:lpstr>Présentation PowerPoint</vt:lpstr>
      <vt:lpstr>The search for neurocognitive mechanisms &amp; the promise of predictive Bayesianism </vt:lpstr>
      <vt:lpstr>HBMs at work</vt:lpstr>
      <vt:lpstr>Understanding Aristotelian apprenticeship: HBMs’ advantage</vt:lpstr>
      <vt:lpstr>Applying this framework  to our problem</vt:lpstr>
      <vt:lpstr>Applying this framework  to our problem, #1</vt:lpstr>
      <vt:lpstr>Putting this intuition to work, #2</vt:lpstr>
      <vt:lpstr>Présentation PowerPoint</vt:lpstr>
      <vt:lpstr>Potential hurdles</vt:lpstr>
      <vt:lpstr>Help: ideas</vt:lpstr>
      <vt:lpstr>Help: people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</dc:creator>
  <cp:lastModifiedBy>Daniel Andler</cp:lastModifiedBy>
  <cp:revision>68</cp:revision>
  <dcterms:created xsi:type="dcterms:W3CDTF">2015-03-11T13:51:35Z</dcterms:created>
  <dcterms:modified xsi:type="dcterms:W3CDTF">2015-03-14T13:34:45Z</dcterms:modified>
</cp:coreProperties>
</file>