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89" r:id="rId1"/>
  </p:sldMasterIdLst>
  <p:notesMasterIdLst>
    <p:notesMasterId r:id="rId19"/>
  </p:notesMasterIdLst>
  <p:sldIdLst>
    <p:sldId id="256" r:id="rId2"/>
    <p:sldId id="258" r:id="rId3"/>
    <p:sldId id="273" r:id="rId4"/>
    <p:sldId id="270" r:id="rId5"/>
    <p:sldId id="281" r:id="rId6"/>
    <p:sldId id="259" r:id="rId7"/>
    <p:sldId id="260" r:id="rId8"/>
    <p:sldId id="261" r:id="rId9"/>
    <p:sldId id="274" r:id="rId10"/>
    <p:sldId id="266" r:id="rId11"/>
    <p:sldId id="267" r:id="rId12"/>
    <p:sldId id="268" r:id="rId13"/>
    <p:sldId id="262" r:id="rId14"/>
    <p:sldId id="286" r:id="rId15"/>
    <p:sldId id="263" r:id="rId16"/>
    <p:sldId id="264" r:id="rId17"/>
    <p:sldId id="283" r:id="rId18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1" autoAdjust="0"/>
    <p:restoredTop sz="58967" autoAdjust="0"/>
  </p:normalViewPr>
  <p:slideViewPr>
    <p:cSldViewPr snapToGrid="0">
      <p:cViewPr varScale="1">
        <p:scale>
          <a:sx n="59" d="100"/>
          <a:sy n="59" d="100"/>
        </p:scale>
        <p:origin x="-1312" y="-10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80" d="100"/>
          <a:sy n="80" d="100"/>
        </p:scale>
        <p:origin x="-2274" y="-72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C1E17-A4C6-434A-8702-90E358274C64}" type="datetimeFigureOut">
              <a:rPr lang="en-US" smtClean="0"/>
              <a:t>3/13/15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382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154D2A-3AFB-4907-8A3A-B7D311B015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635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54D2A-3AFB-4907-8A3A-B7D311B015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484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54D2A-3AFB-4907-8A3A-B7D311B0159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9001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54D2A-3AFB-4907-8A3A-B7D311B0159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2138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6369"/>
            <a:ext cx="5486400" cy="4857008"/>
          </a:xfrm>
        </p:spPr>
        <p:txBody>
          <a:bodyPr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008913" y="8930244"/>
            <a:ext cx="847499" cy="366156"/>
          </a:xfrm>
        </p:spPr>
        <p:txBody>
          <a:bodyPr/>
          <a:lstStyle/>
          <a:p>
            <a:fld id="{AE154D2A-3AFB-4907-8A3A-B7D311B0159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5145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73891"/>
            <a:ext cx="5486400" cy="3874461"/>
          </a:xfrm>
        </p:spPr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54D2A-3AFB-4907-8A3A-B7D311B0159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7187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54D2A-3AFB-4907-8A3A-B7D311B0159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4610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54D2A-3AFB-4907-8A3A-B7D311B0159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2598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19667" y="4473891"/>
            <a:ext cx="5486400" cy="383883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54D2A-3AFB-4907-8A3A-B7D311B0159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1549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54D2A-3AFB-4907-8A3A-B7D311B0159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8323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54D2A-3AFB-4907-8A3A-B7D311B0159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007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73891"/>
            <a:ext cx="5486400" cy="4515730"/>
          </a:xfrm>
        </p:spPr>
        <p:txBody>
          <a:bodyPr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54D2A-3AFB-4907-8A3A-B7D311B0159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764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54D2A-3AFB-4907-8A3A-B7D311B0159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882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64823" y="4473891"/>
            <a:ext cx="5486400" cy="4444477"/>
          </a:xfrm>
        </p:spPr>
        <p:txBody>
          <a:bodyPr/>
          <a:lstStyle/>
          <a:p>
            <a:endParaRPr lang="en-US" sz="11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54D2A-3AFB-4907-8A3A-B7D311B0159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0686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54D2A-3AFB-4907-8A3A-B7D311B0159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3423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73892"/>
            <a:ext cx="5486400" cy="3933838"/>
          </a:xfrm>
        </p:spPr>
        <p:txBody>
          <a:bodyPr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54D2A-3AFB-4907-8A3A-B7D311B0159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8090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54D2A-3AFB-4907-8A3A-B7D311B0159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8960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54D2A-3AFB-4907-8A3A-B7D311B0159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170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1F39-AF8E-4D56-82A1-B2D4284D0BC7}" type="datetimeFigureOut">
              <a:rPr lang="en-US" smtClean="0"/>
              <a:t>3/13/15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6E950-CF80-4238-9005-DA09A5EF3E3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9806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91440" rIns="45720" bIns="9144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1F39-AF8E-4D56-82A1-B2D4284D0BC7}" type="datetimeFigureOut">
              <a:rPr lang="en-US" smtClean="0"/>
              <a:t>3/13/15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6E950-CF80-4238-9005-DA09A5EF3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760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91440" rIns="45720" bIns="9144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1F39-AF8E-4D56-82A1-B2D4284D0BC7}" type="datetimeFigureOut">
              <a:rPr lang="en-US" smtClean="0"/>
              <a:t>3/13/15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6E950-CF80-4238-9005-DA09A5EF3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163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1F39-AF8E-4D56-82A1-B2D4284D0BC7}" type="datetimeFigureOut">
              <a:rPr lang="en-US" smtClean="0"/>
              <a:t>3/13/15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6E950-CF80-4238-9005-DA09A5EF3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450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1F39-AF8E-4D56-82A1-B2D4284D0BC7}" type="datetimeFigureOut">
              <a:rPr lang="en-US" smtClean="0"/>
              <a:t>3/13/15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6E950-CF80-4238-9005-DA09A5EF3E30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9058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1F39-AF8E-4D56-82A1-B2D4284D0BC7}" type="datetimeFigureOut">
              <a:rPr lang="en-US" smtClean="0"/>
              <a:t>3/13/15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6E950-CF80-4238-9005-DA09A5EF3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865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1F39-AF8E-4D56-82A1-B2D4284D0BC7}" type="datetimeFigureOut">
              <a:rPr lang="en-US" smtClean="0"/>
              <a:t>3/13/15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6E950-CF80-4238-9005-DA09A5EF3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585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1F39-AF8E-4D56-82A1-B2D4284D0BC7}" type="datetimeFigureOut">
              <a:rPr lang="en-US" smtClean="0"/>
              <a:t>3/13/15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6E950-CF80-4238-9005-DA09A5EF3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353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1F39-AF8E-4D56-82A1-B2D4284D0BC7}" type="datetimeFigureOut">
              <a:rPr lang="en-US" smtClean="0"/>
              <a:t>3/13/15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6E950-CF80-4238-9005-DA09A5EF3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84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303809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7D0E1F39-AF8E-4D56-82A1-B2D4284D0BC7}" type="datetimeFigureOut">
              <a:rPr lang="en-US" smtClean="0"/>
              <a:t>3/13/15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E6E950-CF80-4238-9005-DA09A5EF3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780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1">
              <a:lumMod val="50000"/>
              <a:lumOff val="5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3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D0E1F39-AF8E-4D56-82A1-B2D4284D0BC7}" type="datetimeFigureOut">
              <a:rPr lang="en-US" smtClean="0"/>
              <a:t>3/13/15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E6E950-CF80-4238-9005-DA09A5EF3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486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" y="6400800"/>
            <a:ext cx="914398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D0E1F39-AF8E-4D56-82A1-B2D4284D0BC7}" type="datetimeFigureOut">
              <a:rPr lang="en-US" smtClean="0"/>
              <a:t>3/13/15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0E6E950-CF80-4238-9005-DA09A5EF3E30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8229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90" r:id="rId1"/>
    <p:sldLayoutId id="2147484391" r:id="rId2"/>
    <p:sldLayoutId id="2147484392" r:id="rId3"/>
    <p:sldLayoutId id="2147484393" r:id="rId4"/>
    <p:sldLayoutId id="2147484394" r:id="rId5"/>
    <p:sldLayoutId id="2147484395" r:id="rId6"/>
    <p:sldLayoutId id="2147484396" r:id="rId7"/>
    <p:sldLayoutId id="2147484397" r:id="rId8"/>
    <p:sldLayoutId id="2147484398" r:id="rId9"/>
    <p:sldLayoutId id="2147484399" r:id="rId10"/>
    <p:sldLayoutId id="2147484400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3.jpg"/><Relationship Id="rId5" Type="http://schemas.openxmlformats.org/officeDocument/2006/relationships/image" Target="../media/image10.jpeg"/><Relationship Id="rId6" Type="http://schemas.openxmlformats.org/officeDocument/2006/relationships/image" Target="../media/image11.jpeg"/><Relationship Id="rId7" Type="http://schemas.openxmlformats.org/officeDocument/2006/relationships/image" Target="../media/image6.jpg"/><Relationship Id="rId8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179516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Understanding the Virtue-Relevant Self through Courage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4649637"/>
            <a:ext cx="5217687" cy="1570008"/>
          </a:xfrm>
        </p:spPr>
        <p:txBody>
          <a:bodyPr>
            <a:normAutofit/>
          </a:bodyPr>
          <a:lstStyle/>
          <a:p>
            <a:r>
              <a:rPr lang="en-US" dirty="0" smtClean="0"/>
              <a:t>Cynthia Pury, Charles Starkey, &amp; Emily Sullivan</a:t>
            </a:r>
          </a:p>
          <a:p>
            <a:r>
              <a:rPr lang="en-US" dirty="0" smtClean="0"/>
              <a:t>Clemson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738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Methodology – Study 2A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4400" dirty="0" smtClean="0"/>
              <a:t>Perceived Courageousness of Actions of Others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4434296"/>
          </a:xfrm>
        </p:spPr>
        <p:txBody>
          <a:bodyPr>
            <a:normAutofit fontScale="70000" lnSpcReduction="20000"/>
          </a:bodyPr>
          <a:lstStyle/>
          <a:p>
            <a:pPr lvl="1"/>
            <a:r>
              <a:rPr lang="en-US" sz="3300" dirty="0" smtClean="0"/>
              <a:t>100 online participants </a:t>
            </a:r>
          </a:p>
          <a:p>
            <a:pPr lvl="2"/>
            <a:r>
              <a:rPr lang="en-US" sz="3300" dirty="0" smtClean="0"/>
              <a:t>Recruited from Amazon Mechanical Turk</a:t>
            </a:r>
          </a:p>
          <a:p>
            <a:pPr lvl="1"/>
            <a:endParaRPr lang="en-US" sz="3300" dirty="0" smtClean="0"/>
          </a:p>
          <a:p>
            <a:pPr lvl="1"/>
            <a:r>
              <a:rPr lang="en-US" sz="3300" dirty="0" smtClean="0"/>
              <a:t>VRSA </a:t>
            </a:r>
          </a:p>
          <a:p>
            <a:pPr lvl="1"/>
            <a:r>
              <a:rPr lang="en-US" sz="3300" dirty="0" smtClean="0"/>
              <a:t>Rate courageousness of a variety of courage narratives </a:t>
            </a:r>
          </a:p>
          <a:p>
            <a:pPr lvl="2"/>
            <a:r>
              <a:rPr lang="en-US" sz="2800" dirty="0" smtClean="0"/>
              <a:t>Adapted from 1000+ narratives in our samples and 1000+ news stories</a:t>
            </a:r>
          </a:p>
          <a:p>
            <a:pPr lvl="2"/>
            <a:r>
              <a:rPr lang="en-US" sz="2800" dirty="0" smtClean="0"/>
              <a:t>Varied type and amount of risk</a:t>
            </a:r>
          </a:p>
          <a:p>
            <a:pPr lvl="2"/>
            <a:r>
              <a:rPr lang="en-US" sz="2800" dirty="0" smtClean="0"/>
              <a:t>Varied type and value of goal</a:t>
            </a:r>
          </a:p>
          <a:p>
            <a:pPr lvl="1"/>
            <a:r>
              <a:rPr lang="en-US" sz="3300" dirty="0" smtClean="0"/>
              <a:t>Counterbalanced </a:t>
            </a:r>
          </a:p>
          <a:p>
            <a:pPr lvl="1"/>
            <a:endParaRPr lang="en-US" sz="3300" dirty="0"/>
          </a:p>
          <a:p>
            <a:pPr lvl="1"/>
            <a:r>
              <a:rPr lang="en-US" sz="3300" dirty="0" smtClean="0"/>
              <a:t>VRSA content match with type of goals and risks should predict higher ratings for courage</a:t>
            </a:r>
          </a:p>
          <a:p>
            <a:pPr marL="384048" lvl="2" indent="0">
              <a:buNone/>
            </a:pPr>
            <a:endParaRPr lang="en-US" dirty="0" smtClean="0"/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07518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200" dirty="0" smtClean="0"/>
              <a:t>Methodology – Study 2B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4900" dirty="0" smtClean="0"/>
              <a:t>Perceived Courageousness of Past Actions</a:t>
            </a: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45733"/>
            <a:ext cx="7543801" cy="4460175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2200" dirty="0"/>
              <a:t>100 online participants </a:t>
            </a:r>
          </a:p>
          <a:p>
            <a:pPr lvl="2"/>
            <a:r>
              <a:rPr lang="en-US" sz="2200" dirty="0"/>
              <a:t>Recruited from Amazon Mechanical Turk</a:t>
            </a:r>
          </a:p>
          <a:p>
            <a:pPr lvl="1"/>
            <a:endParaRPr lang="en-US" sz="1400" dirty="0"/>
          </a:p>
          <a:p>
            <a:pPr lvl="1"/>
            <a:r>
              <a:rPr lang="en-US" sz="2200" dirty="0" smtClean="0"/>
              <a:t>VRSA </a:t>
            </a:r>
            <a:endParaRPr lang="en-US" sz="2200" dirty="0"/>
          </a:p>
          <a:p>
            <a:pPr lvl="1"/>
            <a:r>
              <a:rPr lang="en-US" sz="2200" dirty="0" smtClean="0"/>
              <a:t>Narrative / quantitative rating task describing a past personal courageous action (e.g., Pury et al. 2007)</a:t>
            </a:r>
          </a:p>
          <a:p>
            <a:pPr lvl="2"/>
            <a:r>
              <a:rPr lang="en-US" sz="1900" dirty="0" smtClean="0"/>
              <a:t>Includes coding for types of goals and types of risk</a:t>
            </a:r>
            <a:endParaRPr lang="en-US" sz="1900" dirty="0"/>
          </a:p>
          <a:p>
            <a:pPr lvl="1"/>
            <a:r>
              <a:rPr lang="en-US" sz="2200" dirty="0" smtClean="0"/>
              <a:t>Counterbalanced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2200" dirty="0" smtClean="0"/>
              <a:t>VRSA </a:t>
            </a:r>
            <a:r>
              <a:rPr lang="en-US" sz="2200" dirty="0"/>
              <a:t>content </a:t>
            </a:r>
            <a:r>
              <a:rPr lang="en-US" sz="2200" dirty="0" smtClean="0"/>
              <a:t>should match type </a:t>
            </a:r>
            <a:r>
              <a:rPr lang="en-US" sz="2200" dirty="0"/>
              <a:t>of goals </a:t>
            </a:r>
            <a:r>
              <a:rPr lang="en-US" sz="2200" dirty="0" smtClean="0"/>
              <a:t>pursued</a:t>
            </a:r>
          </a:p>
          <a:p>
            <a:pPr lvl="1"/>
            <a:r>
              <a:rPr lang="en-US" sz="2200" dirty="0" smtClean="0"/>
              <a:t>Greater matches should predict</a:t>
            </a:r>
          </a:p>
          <a:p>
            <a:pPr lvl="2"/>
            <a:r>
              <a:rPr lang="en-US" sz="1600" dirty="0" smtClean="0"/>
              <a:t>Faster reported action</a:t>
            </a:r>
          </a:p>
          <a:p>
            <a:pPr lvl="2"/>
            <a:r>
              <a:rPr lang="en-US" sz="1600" dirty="0" smtClean="0"/>
              <a:t>Greater risk assumed</a:t>
            </a:r>
            <a:endParaRPr lang="en-US" sz="1600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0663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159488"/>
            <a:ext cx="7543800" cy="1577873"/>
          </a:xfrm>
        </p:spPr>
        <p:txBody>
          <a:bodyPr>
            <a:normAutofit fontScale="90000"/>
          </a:bodyPr>
          <a:lstStyle/>
          <a:p>
            <a:r>
              <a:rPr lang="en-US" sz="2200" dirty="0" smtClean="0"/>
              <a:t>Methodology – Study 2C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4900" dirty="0" smtClean="0"/>
              <a:t>Performance in a Laboratory Courage Task</a:t>
            </a: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2255" y="1845734"/>
            <a:ext cx="4454505" cy="4131732"/>
          </a:xfrm>
        </p:spPr>
        <p:txBody>
          <a:bodyPr>
            <a:noAutofit/>
          </a:bodyPr>
          <a:lstStyle/>
          <a:p>
            <a:pPr lvl="2"/>
            <a:r>
              <a:rPr lang="en-US" sz="1600" dirty="0" smtClean="0"/>
              <a:t>50 - 100 in-person participants</a:t>
            </a:r>
          </a:p>
          <a:p>
            <a:pPr lvl="2"/>
            <a:endParaRPr lang="en-US" sz="1050" dirty="0" smtClean="0"/>
          </a:p>
          <a:p>
            <a:pPr lvl="2"/>
            <a:r>
              <a:rPr lang="en-US" sz="1600" dirty="0" smtClean="0"/>
              <a:t>VRSA </a:t>
            </a:r>
          </a:p>
          <a:p>
            <a:pPr lvl="2"/>
            <a:r>
              <a:rPr lang="en-US" sz="1600" dirty="0" smtClean="0"/>
              <a:t>In-person laboratory cold </a:t>
            </a:r>
            <a:r>
              <a:rPr lang="en-US" sz="1600" dirty="0" err="1" smtClean="0"/>
              <a:t>pressor</a:t>
            </a:r>
            <a:r>
              <a:rPr lang="en-US" sz="1600" dirty="0" smtClean="0"/>
              <a:t> performance task to…</a:t>
            </a:r>
          </a:p>
          <a:p>
            <a:pPr lvl="3"/>
            <a:r>
              <a:rPr lang="en-US" sz="1600" dirty="0" smtClean="0"/>
              <a:t>…help people with terminal cancer cope with pain (other-regarding) OR</a:t>
            </a:r>
          </a:p>
          <a:p>
            <a:pPr lvl="3"/>
            <a:r>
              <a:rPr lang="en-US" sz="1600" dirty="0" smtClean="0"/>
              <a:t>…measure likelihood of future personal success (self-regarding)</a:t>
            </a:r>
            <a:endParaRPr lang="en-US" sz="1600" dirty="0"/>
          </a:p>
          <a:p>
            <a:pPr lvl="2"/>
            <a:endParaRPr lang="en-US" sz="1050" dirty="0" smtClean="0"/>
          </a:p>
          <a:p>
            <a:pPr lvl="2"/>
            <a:r>
              <a:rPr lang="en-US" sz="1600" dirty="0" smtClean="0"/>
              <a:t>VRSA concordance with goal of task should predict </a:t>
            </a:r>
          </a:p>
          <a:p>
            <a:pPr lvl="3"/>
            <a:r>
              <a:rPr lang="en-US" sz="1600" dirty="0" smtClean="0"/>
              <a:t>Greater persistence</a:t>
            </a:r>
          </a:p>
          <a:p>
            <a:pPr lvl="3"/>
            <a:r>
              <a:rPr lang="en-US" sz="1600" dirty="0" smtClean="0"/>
              <a:t>Better task performance</a:t>
            </a:r>
          </a:p>
          <a:p>
            <a:pPr lvl="3"/>
            <a:r>
              <a:rPr lang="en-US" sz="1600" dirty="0" smtClean="0"/>
              <a:t>Greater willingness to sign up for similar studies in the future</a:t>
            </a:r>
            <a:endParaRPr lang="en-US" sz="1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424" y="1845733"/>
            <a:ext cx="3018831" cy="4131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491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Deep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45733"/>
            <a:ext cx="7543801" cy="4348237"/>
          </a:xfrm>
        </p:spPr>
        <p:txBody>
          <a:bodyPr>
            <a:normAutofit fontScale="92500" lnSpcReduction="20000"/>
          </a:bodyPr>
          <a:lstStyle/>
          <a:p>
            <a:pPr marL="201168" lvl="1" indent="0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Virtue-relevant self</a:t>
            </a:r>
          </a:p>
          <a:p>
            <a:pPr lvl="2"/>
            <a:r>
              <a:rPr lang="en-US" sz="2800" dirty="0">
                <a:solidFill>
                  <a:schemeClr val="tx1"/>
                </a:solidFill>
              </a:rPr>
              <a:t>P</a:t>
            </a:r>
            <a:r>
              <a:rPr lang="en-US" sz="2800" dirty="0" smtClean="0">
                <a:solidFill>
                  <a:schemeClr val="tx1"/>
                </a:solidFill>
              </a:rPr>
              <a:t>hilosophical issue of sources of moral agency</a:t>
            </a:r>
          </a:p>
          <a:p>
            <a:pPr lvl="2"/>
            <a:r>
              <a:rPr lang="en-US" sz="2800" dirty="0" smtClean="0">
                <a:solidFill>
                  <a:schemeClr val="tx1"/>
                </a:solidFill>
              </a:rPr>
              <a:t>Measurement and validation from psychology</a:t>
            </a:r>
          </a:p>
          <a:p>
            <a:pPr lvl="2"/>
            <a:r>
              <a:rPr lang="en-US" sz="2800" dirty="0" smtClean="0">
                <a:solidFill>
                  <a:schemeClr val="tx1"/>
                </a:solidFill>
              </a:rPr>
              <a:t>Joint development of each of these aspects</a:t>
            </a:r>
          </a:p>
          <a:p>
            <a:pPr lvl="1"/>
            <a:endParaRPr lang="en-US" sz="1000" dirty="0">
              <a:solidFill>
                <a:schemeClr val="tx1"/>
              </a:solidFill>
            </a:endParaRPr>
          </a:p>
          <a:p>
            <a:pPr marL="201168" lvl="1" indent="0"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Courage</a:t>
            </a:r>
          </a:p>
          <a:p>
            <a:pPr lvl="2"/>
            <a:r>
              <a:rPr lang="en-US" sz="2800" dirty="0" smtClean="0">
                <a:solidFill>
                  <a:schemeClr val="tx1"/>
                </a:solidFill>
              </a:rPr>
              <a:t>5+ year history of collaboration. Topics include:</a:t>
            </a:r>
          </a:p>
          <a:p>
            <a:pPr lvl="3"/>
            <a:r>
              <a:rPr lang="en-US" sz="2400" dirty="0" smtClean="0">
                <a:solidFill>
                  <a:schemeClr val="tx1"/>
                </a:solidFill>
              </a:rPr>
              <a:t>Process vs. Accolade Courage (2010)</a:t>
            </a:r>
          </a:p>
          <a:p>
            <a:pPr lvl="3"/>
            <a:r>
              <a:rPr lang="en-US" sz="2400" dirty="0" smtClean="0">
                <a:solidFill>
                  <a:schemeClr val="tx1"/>
                </a:solidFill>
              </a:rPr>
              <a:t>Courage as a </a:t>
            </a:r>
            <a:r>
              <a:rPr lang="en-US" sz="2400" dirty="0" err="1" smtClean="0">
                <a:solidFill>
                  <a:schemeClr val="tx1"/>
                </a:solidFill>
              </a:rPr>
              <a:t>Eudaimonic</a:t>
            </a:r>
            <a:r>
              <a:rPr lang="en-US" sz="2400" dirty="0" smtClean="0">
                <a:solidFill>
                  <a:schemeClr val="tx1"/>
                </a:solidFill>
              </a:rPr>
              <a:t> Virtue (2011) </a:t>
            </a:r>
          </a:p>
          <a:p>
            <a:pPr lvl="3"/>
            <a:r>
              <a:rPr lang="en-US" sz="2400" dirty="0" smtClean="0">
                <a:solidFill>
                  <a:schemeClr val="tx1"/>
                </a:solidFill>
              </a:rPr>
              <a:t>A Cognitive Appraisal Model of Courage (2013) </a:t>
            </a:r>
          </a:p>
          <a:p>
            <a:pPr lvl="3"/>
            <a:r>
              <a:rPr lang="en-US" sz="2400" dirty="0" smtClean="0">
                <a:solidFill>
                  <a:schemeClr val="tx1"/>
                </a:solidFill>
              </a:rPr>
              <a:t>Courage Interventions (2014)</a:t>
            </a:r>
          </a:p>
          <a:p>
            <a:pPr lvl="3"/>
            <a:r>
              <a:rPr lang="en-US" sz="2400" dirty="0" smtClean="0">
                <a:solidFill>
                  <a:schemeClr val="tx1"/>
                </a:solidFill>
              </a:rPr>
              <a:t>Bad Courage (2015)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955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Innovation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45733"/>
            <a:ext cx="7543801" cy="4501904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Model of the central components of the moral self (VRS)</a:t>
            </a:r>
          </a:p>
          <a:p>
            <a:endParaRPr lang="en-US" sz="100" dirty="0" smtClean="0">
              <a:solidFill>
                <a:schemeClr val="tx1"/>
              </a:solidFill>
            </a:endParaRPr>
          </a:p>
          <a:p>
            <a:r>
              <a:rPr lang="en-US" sz="3200" dirty="0" smtClean="0">
                <a:solidFill>
                  <a:schemeClr val="tx1"/>
                </a:solidFill>
              </a:rPr>
              <a:t>Relationship of moral self to courage</a:t>
            </a:r>
          </a:p>
          <a:p>
            <a:endParaRPr lang="en-US" sz="100" dirty="0" smtClean="0">
              <a:solidFill>
                <a:schemeClr val="tx1"/>
              </a:solidFill>
            </a:endParaRPr>
          </a:p>
          <a:p>
            <a:r>
              <a:rPr lang="en-US" sz="3000" dirty="0" smtClean="0"/>
              <a:t>Assessment tool of VRS</a:t>
            </a:r>
          </a:p>
          <a:p>
            <a:pPr lvl="1"/>
            <a:r>
              <a:rPr lang="en-US" sz="2800" dirty="0" smtClean="0"/>
              <a:t>Measures both scope and strength of contents</a:t>
            </a:r>
          </a:p>
          <a:p>
            <a:pPr lvl="1"/>
            <a:r>
              <a:rPr lang="en-US" sz="2800" dirty="0" smtClean="0"/>
              <a:t>Validation of online assessment procedure</a:t>
            </a:r>
          </a:p>
          <a:p>
            <a:pPr lvl="1"/>
            <a:r>
              <a:rPr lang="en-US" sz="2800" dirty="0" smtClean="0"/>
              <a:t>Can be used to study other virtues</a:t>
            </a:r>
          </a:p>
          <a:p>
            <a:pPr marL="566928" lvl="3" indent="0">
              <a:buNone/>
            </a:pPr>
            <a:endParaRPr lang="en-US" sz="2400" dirty="0" smtClean="0"/>
          </a:p>
          <a:p>
            <a:pPr marL="0" lvl="2" indent="0">
              <a:spcBef>
                <a:spcPts val="1200"/>
              </a:spcBef>
              <a:spcAft>
                <a:spcPts val="200"/>
              </a:spcAft>
              <a:buSzPct val="100000"/>
              <a:buNone/>
            </a:pPr>
            <a:endParaRPr lang="en-US" sz="3200" dirty="0" smtClean="0">
              <a:solidFill>
                <a:schemeClr val="tx1"/>
              </a:solidFill>
            </a:endParaRPr>
          </a:p>
          <a:p>
            <a:pPr marL="0" lvl="2" indent="0">
              <a:spcBef>
                <a:spcPts val="1200"/>
              </a:spcBef>
              <a:spcAft>
                <a:spcPts val="200"/>
              </a:spcAft>
              <a:buSzPct val="100000"/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949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Anticipated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2147582"/>
            <a:ext cx="7543801" cy="3721511"/>
          </a:xfrm>
        </p:spPr>
        <p:txBody>
          <a:bodyPr/>
          <a:lstStyle/>
          <a:p>
            <a:r>
              <a:rPr lang="en-US" sz="2400" dirty="0" smtClean="0"/>
              <a:t>Online measure might not be validated</a:t>
            </a:r>
          </a:p>
          <a:p>
            <a:endParaRPr lang="en-US" sz="500" dirty="0" smtClean="0"/>
          </a:p>
          <a:p>
            <a:r>
              <a:rPr lang="en-US" sz="2400" dirty="0" smtClean="0"/>
              <a:t>Transcribing and scoring interviews is time-intensive</a:t>
            </a:r>
          </a:p>
          <a:p>
            <a:endParaRPr lang="en-US" sz="900" dirty="0"/>
          </a:p>
          <a:p>
            <a:r>
              <a:rPr lang="en-US" sz="2400" dirty="0" smtClean="0"/>
              <a:t>Technical challenges of courage tasks</a:t>
            </a:r>
            <a:endParaRPr lang="en-US" dirty="0" smtClean="0"/>
          </a:p>
          <a:p>
            <a:pPr lvl="1"/>
            <a:r>
              <a:rPr lang="en-US" sz="2000" dirty="0" smtClean="0"/>
              <a:t>Assessment of past courageous actions</a:t>
            </a:r>
          </a:p>
          <a:p>
            <a:pPr lvl="1"/>
            <a:r>
              <a:rPr lang="en-US" sz="2000" dirty="0" smtClean="0"/>
              <a:t>Development of scenarios for rating task</a:t>
            </a:r>
          </a:p>
          <a:p>
            <a:pPr lvl="1"/>
            <a:r>
              <a:rPr lang="en-US" sz="2000" dirty="0" smtClean="0"/>
              <a:t>Development of cold </a:t>
            </a:r>
            <a:r>
              <a:rPr lang="en-US" sz="2000" dirty="0" err="1" smtClean="0"/>
              <a:t>pressor</a:t>
            </a:r>
            <a:r>
              <a:rPr lang="en-US" sz="2000" dirty="0" smtClean="0"/>
              <a:t> task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201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Responses to Challenges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22959" y="2041450"/>
            <a:ext cx="7543801" cy="4093535"/>
          </a:xfrm>
        </p:spPr>
        <p:txBody>
          <a:bodyPr>
            <a:normAutofit/>
          </a:bodyPr>
          <a:lstStyle/>
          <a:p>
            <a:r>
              <a:rPr lang="en-US" sz="2400" dirty="0"/>
              <a:t>Online measure might not be </a:t>
            </a:r>
            <a:r>
              <a:rPr lang="en-US" sz="2400" dirty="0" smtClean="0"/>
              <a:t>validated</a:t>
            </a:r>
            <a:endParaRPr lang="en-US" sz="2400" dirty="0"/>
          </a:p>
          <a:p>
            <a:pPr lvl="1"/>
            <a:r>
              <a:rPr lang="en-US" sz="2000" dirty="0" smtClean="0"/>
              <a:t>In person interview measure of VRS</a:t>
            </a:r>
            <a:endParaRPr lang="en-US" sz="2000" dirty="0"/>
          </a:p>
          <a:p>
            <a:r>
              <a:rPr lang="en-US" sz="2400" dirty="0" smtClean="0"/>
              <a:t>Transcribing </a:t>
            </a:r>
            <a:r>
              <a:rPr lang="en-US" sz="2400" dirty="0"/>
              <a:t>and scoring interviews is </a:t>
            </a:r>
            <a:r>
              <a:rPr lang="en-US" sz="2400" dirty="0" smtClean="0"/>
              <a:t>time-intensive</a:t>
            </a:r>
            <a:endParaRPr lang="en-US" sz="2400" dirty="0"/>
          </a:p>
          <a:p>
            <a:pPr lvl="1"/>
            <a:r>
              <a:rPr lang="en-US" sz="2000" dirty="0" smtClean="0"/>
              <a:t>Funded grad student + undergraduate research team</a:t>
            </a:r>
            <a:endParaRPr lang="en-US" sz="2000" dirty="0"/>
          </a:p>
          <a:p>
            <a:r>
              <a:rPr lang="en-US" sz="2400" dirty="0" smtClean="0"/>
              <a:t>Technical </a:t>
            </a:r>
            <a:r>
              <a:rPr lang="en-US" sz="2400" dirty="0"/>
              <a:t>challenges of courage tasks</a:t>
            </a:r>
          </a:p>
          <a:p>
            <a:pPr lvl="1"/>
            <a:r>
              <a:rPr lang="en-US" sz="2000" dirty="0"/>
              <a:t>Assessment of past courageous </a:t>
            </a:r>
            <a:r>
              <a:rPr lang="en-US" sz="2000" dirty="0" smtClean="0"/>
              <a:t>actions</a:t>
            </a:r>
          </a:p>
          <a:p>
            <a:pPr lvl="2"/>
            <a:r>
              <a:rPr lang="en-US" sz="1600" dirty="0" smtClean="0"/>
              <a:t>Used in multiple published and in progress studies</a:t>
            </a:r>
            <a:endParaRPr lang="en-US" sz="1600" dirty="0"/>
          </a:p>
          <a:p>
            <a:pPr lvl="1"/>
            <a:r>
              <a:rPr lang="en-US" sz="2000" dirty="0"/>
              <a:t>Development of scenarios for rating </a:t>
            </a:r>
            <a:r>
              <a:rPr lang="en-US" sz="2000" dirty="0" smtClean="0"/>
              <a:t>task</a:t>
            </a:r>
          </a:p>
          <a:p>
            <a:pPr lvl="2"/>
            <a:r>
              <a:rPr lang="en-US" sz="1600" dirty="0" smtClean="0"/>
              <a:t>Bank of 2000+ courageous actions</a:t>
            </a:r>
            <a:endParaRPr lang="en-US" sz="1600" dirty="0"/>
          </a:p>
          <a:p>
            <a:pPr lvl="1"/>
            <a:r>
              <a:rPr lang="en-US" sz="2000" dirty="0"/>
              <a:t>Development of cold </a:t>
            </a:r>
            <a:r>
              <a:rPr lang="en-US" sz="2000" dirty="0" err="1"/>
              <a:t>pressor</a:t>
            </a:r>
            <a:r>
              <a:rPr lang="en-US" sz="2000" dirty="0"/>
              <a:t> </a:t>
            </a:r>
            <a:r>
              <a:rPr lang="en-US" sz="2000" dirty="0" smtClean="0"/>
              <a:t>task</a:t>
            </a:r>
          </a:p>
          <a:p>
            <a:pPr lvl="2"/>
            <a:r>
              <a:rPr lang="en-US" sz="1600" dirty="0" smtClean="0"/>
              <a:t>Pilot testing is complete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592" y="4228051"/>
            <a:ext cx="2565168" cy="1442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212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pic>
        <p:nvPicPr>
          <p:cNvPr id="8" name="Picture Placeholder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3" r="7433"/>
          <a:stretch>
            <a:fillRect/>
          </a:stretch>
        </p:blipFill>
        <p:spPr>
          <a:xfrm>
            <a:off x="761208" y="2337948"/>
            <a:ext cx="1888167" cy="1397970"/>
          </a:xfrm>
          <a:prstGeom prst="rect">
            <a:avLst/>
          </a:prstGeom>
        </p:spPr>
      </p:pic>
      <p:pic>
        <p:nvPicPr>
          <p:cNvPr id="4" name="Picture Placeholder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" r="4991"/>
          <a:stretch>
            <a:fillRect/>
          </a:stretch>
        </p:blipFill>
        <p:spPr>
          <a:xfrm>
            <a:off x="6164242" y="1486793"/>
            <a:ext cx="1729798" cy="1280717"/>
          </a:xfrm>
          <a:prstGeom prst="rect">
            <a:avLst/>
          </a:prstGeom>
        </p:spPr>
      </p:pic>
      <p:pic>
        <p:nvPicPr>
          <p:cNvPr id="7" name="Picture Placeholder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0" b="3870"/>
          <a:stretch>
            <a:fillRect/>
          </a:stretch>
        </p:blipFill>
        <p:spPr>
          <a:xfrm>
            <a:off x="6803070" y="3218579"/>
            <a:ext cx="1787653" cy="1323551"/>
          </a:xfrm>
          <a:prstGeom prst="rect">
            <a:avLst/>
          </a:prstGeom>
        </p:spPr>
      </p:pic>
      <p:pic>
        <p:nvPicPr>
          <p:cNvPr id="6" name="Picture Placeholder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2" r="11112"/>
          <a:stretch>
            <a:fillRect/>
          </a:stretch>
        </p:blipFill>
        <p:spPr>
          <a:xfrm>
            <a:off x="5931618" y="4905422"/>
            <a:ext cx="1765279" cy="1306985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629" y="5078377"/>
            <a:ext cx="1652269" cy="1134030"/>
          </a:xfrm>
        </p:spPr>
      </p:pic>
      <p:pic>
        <p:nvPicPr>
          <p:cNvPr id="9" name="Picture 2" descr="http://4.bp.blogspot.com/-zeOo_9nUhHk/TqYFwFfLAUI/AAAAAAAABQY/DReC-RTLdX0/s1600/picasso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698" y="2337948"/>
            <a:ext cx="2470566" cy="3482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1271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Overview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01168" lvl="1" indent="0">
              <a:buNone/>
            </a:pPr>
            <a:endParaRPr lang="en-US" sz="4400" dirty="0" smtClean="0"/>
          </a:p>
          <a:p>
            <a:pPr marL="201168" lvl="1" indent="0">
              <a:buNone/>
            </a:pPr>
            <a:r>
              <a:rPr lang="en-US" sz="4400" dirty="0" smtClean="0"/>
              <a:t>Do </a:t>
            </a:r>
            <a:r>
              <a:rPr lang="en-US" sz="4400" dirty="0"/>
              <a:t>differences in who we are predict differences in courage?</a:t>
            </a:r>
          </a:p>
          <a:p>
            <a:pPr marL="201168" lvl="1" indent="0">
              <a:buNone/>
            </a:pPr>
            <a:endParaRPr lang="en-US" sz="3600" dirty="0" smtClean="0"/>
          </a:p>
          <a:p>
            <a:pPr marL="201168" lvl="1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679253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Who We Are: </a:t>
            </a:r>
            <a:br>
              <a:rPr lang="en-US" dirty="0" smtClean="0"/>
            </a:br>
            <a:r>
              <a:rPr lang="en-US" dirty="0" smtClean="0"/>
              <a:t>The Virtue-Relevant Self (VRS)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658679"/>
            <a:ext cx="7543801" cy="4210415"/>
          </a:xfrm>
        </p:spPr>
        <p:txBody>
          <a:bodyPr>
            <a:normAutofit/>
          </a:bodyPr>
          <a:lstStyle/>
          <a:p>
            <a:pPr lvl="1"/>
            <a:endParaRPr lang="en-US" sz="3200" dirty="0" smtClean="0">
              <a:solidFill>
                <a:schemeClr val="tx1"/>
              </a:solidFill>
            </a:endParaRPr>
          </a:p>
          <a:p>
            <a:pPr lvl="1">
              <a:lnSpc>
                <a:spcPct val="110000"/>
              </a:lnSpc>
            </a:pPr>
            <a:r>
              <a:rPr lang="en-US" sz="4000" dirty="0" smtClean="0">
                <a:solidFill>
                  <a:schemeClr val="tx1"/>
                </a:solidFill>
              </a:rPr>
              <a:t>Fundamental Values</a:t>
            </a:r>
          </a:p>
          <a:p>
            <a:pPr lvl="1">
              <a:lnSpc>
                <a:spcPct val="110000"/>
              </a:lnSpc>
            </a:pPr>
            <a:r>
              <a:rPr lang="en-US" sz="4000" dirty="0" smtClean="0">
                <a:solidFill>
                  <a:schemeClr val="tx1"/>
                </a:solidFill>
              </a:rPr>
              <a:t>Self-Conception</a:t>
            </a:r>
          </a:p>
          <a:p>
            <a:pPr lvl="1">
              <a:lnSpc>
                <a:spcPct val="110000"/>
              </a:lnSpc>
            </a:pPr>
            <a:r>
              <a:rPr lang="en-US" sz="4000" dirty="0" smtClean="0">
                <a:solidFill>
                  <a:schemeClr val="tx1"/>
                </a:solidFill>
              </a:rPr>
              <a:t>Social Roles</a:t>
            </a:r>
          </a:p>
          <a:p>
            <a:pPr lvl="1">
              <a:lnSpc>
                <a:spcPct val="110000"/>
              </a:lnSpc>
            </a:pPr>
            <a:r>
              <a:rPr lang="en-US" sz="4000" dirty="0" smtClean="0">
                <a:solidFill>
                  <a:schemeClr val="tx1"/>
                </a:solidFill>
              </a:rPr>
              <a:t>Personality Traits </a:t>
            </a:r>
            <a:endParaRPr lang="en-US" sz="4000" dirty="0">
              <a:solidFill>
                <a:schemeClr val="tx1"/>
              </a:solidFill>
            </a:endParaRPr>
          </a:p>
          <a:p>
            <a:pPr marL="201168" lvl="1" indent="0">
              <a:buNone/>
            </a:pPr>
            <a:endParaRPr lang="en-US" sz="3200" dirty="0"/>
          </a:p>
        </p:txBody>
      </p:sp>
      <p:pic>
        <p:nvPicPr>
          <p:cNvPr id="1026" name="Picture 2" descr="http://4.bp.blogspot.com/-zeOo_9nUhHk/TqYFwFfLAUI/AAAAAAAABQY/DReC-RTLdX0/s1600/picass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195" y="2022743"/>
            <a:ext cx="2470566" cy="3482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9537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2751589"/>
            <a:ext cx="6786694" cy="3355597"/>
          </a:xfrm>
        </p:spPr>
        <p:txBody>
          <a:bodyPr>
            <a:normAutofit fontScale="92500" lnSpcReduction="20000"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The </a:t>
            </a:r>
            <a:r>
              <a:rPr lang="en-US" sz="4000" i="1" dirty="0" smtClean="0">
                <a:solidFill>
                  <a:schemeClr val="tx1"/>
                </a:solidFill>
              </a:rPr>
              <a:t>voluntary assumption</a:t>
            </a:r>
          </a:p>
          <a:p>
            <a:r>
              <a:rPr lang="en-US" sz="4000" dirty="0" smtClean="0">
                <a:solidFill>
                  <a:schemeClr val="tx1"/>
                </a:solidFill>
              </a:rPr>
              <a:t>of </a:t>
            </a:r>
            <a:r>
              <a:rPr lang="en-US" sz="4000" i="1" dirty="0" smtClean="0">
                <a:solidFill>
                  <a:schemeClr val="tx1"/>
                </a:solidFill>
              </a:rPr>
              <a:t>personal risk </a:t>
            </a:r>
          </a:p>
          <a:p>
            <a:r>
              <a:rPr lang="en-US" sz="4000" dirty="0" smtClean="0">
                <a:solidFill>
                  <a:schemeClr val="tx1"/>
                </a:solidFill>
              </a:rPr>
              <a:t>in </a:t>
            </a:r>
            <a:r>
              <a:rPr lang="en-US" sz="4000" i="1" dirty="0" smtClean="0">
                <a:solidFill>
                  <a:schemeClr val="tx1"/>
                </a:solidFill>
              </a:rPr>
              <a:t>pursuit of a worthwhile or noble   goal</a:t>
            </a:r>
          </a:p>
          <a:p>
            <a:pPr algn="r"/>
            <a:endParaRPr lang="en-US" sz="4000" dirty="0" smtClean="0">
              <a:solidFill>
                <a:schemeClr val="tx1"/>
              </a:solidFill>
            </a:endParaRPr>
          </a:p>
          <a:p>
            <a:pPr algn="r"/>
            <a:r>
              <a:rPr lang="en-US" sz="3200" dirty="0" smtClean="0">
                <a:solidFill>
                  <a:schemeClr val="tx1"/>
                </a:solidFill>
              </a:rPr>
              <a:t>Rate, 2010</a:t>
            </a:r>
          </a:p>
        </p:txBody>
      </p:sp>
    </p:spTree>
    <p:extLst>
      <p:ext uri="{BB962C8B-B14F-4D97-AF65-F5344CB8AC3E}">
        <p14:creationId xmlns:p14="http://schemas.microsoft.com/office/powerpoint/2010/main" val="804877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Courage: Types of Courage</a:t>
            </a:r>
            <a:endParaRPr lang="en-US" dirty="0"/>
          </a:p>
        </p:txBody>
      </p:sp>
      <p:pic>
        <p:nvPicPr>
          <p:cNvPr id="8" name="Picture Placeholder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3" r="7433"/>
          <a:stretch>
            <a:fillRect/>
          </a:stretch>
        </p:blipFill>
        <p:spPr>
          <a:xfrm>
            <a:off x="291571" y="2295577"/>
            <a:ext cx="2949809" cy="2183993"/>
          </a:xfrm>
          <a:prstGeom prst="rect">
            <a:avLst/>
          </a:prstGeom>
        </p:spPr>
      </p:pic>
      <p:pic>
        <p:nvPicPr>
          <p:cNvPr id="4" name="Picture Placeholder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1" r="4991"/>
          <a:stretch>
            <a:fillRect/>
          </a:stretch>
        </p:blipFill>
        <p:spPr>
          <a:xfrm>
            <a:off x="3160984" y="2031262"/>
            <a:ext cx="2702396" cy="2000814"/>
          </a:xfrm>
          <a:prstGeom prst="rect">
            <a:avLst/>
          </a:prstGeom>
        </p:spPr>
      </p:pic>
      <p:pic>
        <p:nvPicPr>
          <p:cNvPr id="7" name="Picture Placeholder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0" b="3870"/>
          <a:stretch>
            <a:fillRect/>
          </a:stretch>
        </p:blipFill>
        <p:spPr>
          <a:xfrm>
            <a:off x="5782983" y="2228465"/>
            <a:ext cx="2792780" cy="2067731"/>
          </a:xfrm>
          <a:prstGeom prst="rect">
            <a:avLst/>
          </a:prstGeom>
        </p:spPr>
      </p:pic>
      <p:pic>
        <p:nvPicPr>
          <p:cNvPr id="6" name="Picture Placeholder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2" r="11112"/>
          <a:stretch>
            <a:fillRect/>
          </a:stretch>
        </p:blipFill>
        <p:spPr>
          <a:xfrm>
            <a:off x="4255371" y="4229279"/>
            <a:ext cx="2757826" cy="2041852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476" y="4412458"/>
            <a:ext cx="2581275" cy="1771650"/>
          </a:xfrm>
        </p:spPr>
      </p:pic>
    </p:spTree>
    <p:extLst>
      <p:ext uri="{BB962C8B-B14F-4D97-AF65-F5344CB8AC3E}">
        <p14:creationId xmlns:p14="http://schemas.microsoft.com/office/powerpoint/2010/main" val="3348746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2372264"/>
            <a:ext cx="7543801" cy="349682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How do we measure the Virtue-Relevant Self? 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How do aspects of </a:t>
            </a:r>
            <a:r>
              <a:rPr lang="en-US" sz="3200" dirty="0"/>
              <a:t>the Virtue-Relevant Self </a:t>
            </a:r>
            <a:r>
              <a:rPr lang="en-US" sz="3200" dirty="0" smtClean="0"/>
              <a:t>predict courage?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489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597" y="2190307"/>
            <a:ext cx="7543801" cy="3859619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Develop and validate </a:t>
            </a:r>
            <a:r>
              <a:rPr lang="en-US" sz="2800" dirty="0" smtClean="0">
                <a:solidFill>
                  <a:schemeClr val="tx1"/>
                </a:solidFill>
              </a:rPr>
              <a:t>an online </a:t>
            </a:r>
            <a:r>
              <a:rPr lang="en-US" sz="2800" dirty="0" smtClean="0"/>
              <a:t>measure of the Virtue-Relevant Self</a:t>
            </a:r>
          </a:p>
          <a:p>
            <a:pPr marL="384048" lvl="2" indent="0">
              <a:buNone/>
            </a:pPr>
            <a:endParaRPr lang="en-US" sz="1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Use this measure to predict </a:t>
            </a:r>
          </a:p>
          <a:p>
            <a:pPr marL="715518" lvl="1" indent="-514350">
              <a:buFont typeface="+mj-lt"/>
              <a:buAutoNum type="alphaUcPeriod"/>
            </a:pPr>
            <a:r>
              <a:rPr lang="en-US" sz="2400" dirty="0"/>
              <a:t>Perceived courageousness of a variety of actions taken by others</a:t>
            </a:r>
          </a:p>
          <a:p>
            <a:pPr marL="715518" lvl="1" indent="-514350">
              <a:buFont typeface="+mj-lt"/>
              <a:buAutoNum type="alphaUcPeriod"/>
            </a:pPr>
            <a:r>
              <a:rPr lang="en-US" sz="2400" dirty="0" smtClean="0"/>
              <a:t>Types of past personal actions reported as courageous</a:t>
            </a:r>
          </a:p>
          <a:p>
            <a:pPr marL="715518" lvl="1" indent="-514350">
              <a:buFont typeface="+mj-lt"/>
              <a:buAutoNum type="alphaUcPeriod"/>
            </a:pPr>
            <a:r>
              <a:rPr lang="en-US" sz="2400" dirty="0" smtClean="0"/>
              <a:t>Performance in a laboratory courage task </a:t>
            </a:r>
          </a:p>
        </p:txBody>
      </p:sp>
    </p:spTree>
    <p:extLst>
      <p:ext uri="{BB962C8B-B14F-4D97-AF65-F5344CB8AC3E}">
        <p14:creationId xmlns:p14="http://schemas.microsoft.com/office/powerpoint/2010/main" val="1205891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Methodology – Study 1</a:t>
            </a:r>
            <a:br>
              <a:rPr lang="en-US" sz="2000" dirty="0" smtClean="0"/>
            </a:br>
            <a:r>
              <a:rPr lang="en-US" sz="4400" dirty="0" smtClean="0"/>
              <a:t>Development of Virtue-Relevant </a:t>
            </a:r>
            <a:r>
              <a:rPr lang="en-US" sz="4400" dirty="0"/>
              <a:t>Self </a:t>
            </a:r>
            <a:r>
              <a:rPr lang="en-US" sz="4400" dirty="0" smtClean="0"/>
              <a:t>Assessment (VRSA)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874354"/>
            <a:ext cx="7543801" cy="4029738"/>
          </a:xfrm>
        </p:spPr>
        <p:txBody>
          <a:bodyPr>
            <a:noAutofit/>
          </a:bodyPr>
          <a:lstStyle/>
          <a:p>
            <a:pPr lvl="1"/>
            <a:r>
              <a:rPr lang="en-US" sz="2400" dirty="0" smtClean="0"/>
              <a:t>50 – 100 participants </a:t>
            </a:r>
          </a:p>
          <a:p>
            <a:pPr lvl="1"/>
            <a:r>
              <a:rPr lang="en-US" sz="2400" dirty="0" smtClean="0"/>
              <a:t>Online measure of Virtue-Relevant Self</a:t>
            </a:r>
          </a:p>
          <a:p>
            <a:pPr lvl="2"/>
            <a:r>
              <a:rPr lang="en-US" sz="1800" dirty="0" smtClean="0"/>
              <a:t>Written narratives coded for</a:t>
            </a:r>
          </a:p>
          <a:p>
            <a:pPr lvl="3"/>
            <a:r>
              <a:rPr lang="en-US" sz="1800" dirty="0" smtClean="0"/>
              <a:t>Values</a:t>
            </a:r>
          </a:p>
          <a:p>
            <a:pPr lvl="3"/>
            <a:r>
              <a:rPr lang="en-US" sz="1800" dirty="0" smtClean="0"/>
              <a:t>Self Conception</a:t>
            </a:r>
          </a:p>
          <a:p>
            <a:pPr lvl="3"/>
            <a:r>
              <a:rPr lang="en-US" sz="1800" dirty="0" smtClean="0"/>
              <a:t>Social Roles</a:t>
            </a:r>
          </a:p>
          <a:p>
            <a:pPr lvl="3"/>
            <a:r>
              <a:rPr lang="en-US" sz="1800" dirty="0" smtClean="0"/>
              <a:t>Personality Traits</a:t>
            </a:r>
          </a:p>
          <a:p>
            <a:pPr lvl="2"/>
            <a:r>
              <a:rPr lang="en-US" sz="1800" dirty="0" smtClean="0"/>
              <a:t>Self-report measures </a:t>
            </a:r>
          </a:p>
          <a:p>
            <a:pPr lvl="1"/>
            <a:r>
              <a:rPr lang="en-US" sz="2400" dirty="0" smtClean="0"/>
              <a:t>Validated with</a:t>
            </a:r>
          </a:p>
          <a:p>
            <a:pPr lvl="2"/>
            <a:r>
              <a:rPr lang="en-US" sz="1800" dirty="0" smtClean="0"/>
              <a:t>In-person Life Narrative Interview based on McAdams, 1995; </a:t>
            </a:r>
            <a:r>
              <a:rPr lang="en-US" sz="1800" dirty="0" err="1" smtClean="0"/>
              <a:t>Frimer</a:t>
            </a:r>
            <a:r>
              <a:rPr lang="en-US" sz="1800" dirty="0" smtClean="0"/>
              <a:t> and Walker, 2009</a:t>
            </a:r>
          </a:p>
        </p:txBody>
      </p:sp>
    </p:spTree>
    <p:extLst>
      <p:ext uri="{BB962C8B-B14F-4D97-AF65-F5344CB8AC3E}">
        <p14:creationId xmlns:p14="http://schemas.microsoft.com/office/powerpoint/2010/main" val="565165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Methodology – Study 1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dirty="0" smtClean="0"/>
              <a:t>VRSA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845734"/>
            <a:ext cx="7543801" cy="4288366"/>
          </a:xfrm>
        </p:spPr>
        <p:txBody>
          <a:bodyPr>
            <a:normAutofit lnSpcReduction="10000"/>
          </a:bodyPr>
          <a:lstStyle/>
          <a:p>
            <a:pPr lvl="2"/>
            <a:r>
              <a:rPr lang="en-US" sz="2000" b="1" dirty="0">
                <a:solidFill>
                  <a:schemeClr val="tx1"/>
                </a:solidFill>
              </a:rPr>
              <a:t>Written narratives </a:t>
            </a:r>
            <a:r>
              <a:rPr lang="en-US" sz="2000" dirty="0" smtClean="0">
                <a:solidFill>
                  <a:schemeClr val="tx1"/>
                </a:solidFill>
              </a:rPr>
              <a:t>(developed for this study)</a:t>
            </a:r>
          </a:p>
          <a:p>
            <a:pPr lvl="3"/>
            <a:r>
              <a:rPr lang="en-US" sz="1600" dirty="0" smtClean="0">
                <a:solidFill>
                  <a:schemeClr val="tx1"/>
                </a:solidFill>
              </a:rPr>
              <a:t>Recent Meaningful Actions</a:t>
            </a:r>
          </a:p>
          <a:p>
            <a:pPr lvl="3"/>
            <a:r>
              <a:rPr lang="en-US" sz="1600" dirty="0" smtClean="0">
                <a:solidFill>
                  <a:schemeClr val="tx1"/>
                </a:solidFill>
              </a:rPr>
              <a:t>Major Interpersonal Roles </a:t>
            </a:r>
          </a:p>
          <a:p>
            <a:pPr lvl="2"/>
            <a:endParaRPr lang="en-US" sz="2000" b="1" dirty="0" smtClean="0">
              <a:solidFill>
                <a:schemeClr val="tx1"/>
              </a:solidFill>
            </a:endParaRPr>
          </a:p>
          <a:p>
            <a:pPr lvl="2"/>
            <a:r>
              <a:rPr lang="en-US" sz="2000" b="1" dirty="0" smtClean="0">
                <a:solidFill>
                  <a:schemeClr val="tx1"/>
                </a:solidFill>
              </a:rPr>
              <a:t>Self-report </a:t>
            </a:r>
            <a:r>
              <a:rPr lang="en-US" sz="2000" b="1" dirty="0">
                <a:solidFill>
                  <a:schemeClr val="tx1"/>
                </a:solidFill>
              </a:rPr>
              <a:t>measures </a:t>
            </a:r>
            <a:r>
              <a:rPr lang="en-US" sz="2000" dirty="0" smtClean="0">
                <a:solidFill>
                  <a:schemeClr val="tx1"/>
                </a:solidFill>
              </a:rPr>
              <a:t>(adapted from)</a:t>
            </a:r>
            <a:endParaRPr lang="en-US" sz="2000" dirty="0">
              <a:solidFill>
                <a:schemeClr val="tx1"/>
              </a:solidFill>
            </a:endParaRPr>
          </a:p>
          <a:p>
            <a:pPr lvl="3"/>
            <a:r>
              <a:rPr lang="en-US" sz="1600" dirty="0">
                <a:solidFill>
                  <a:schemeClr val="tx1"/>
                </a:solidFill>
              </a:rPr>
              <a:t>Aspects of Identity Questionnaire (Cheek, Smith, and </a:t>
            </a:r>
            <a:r>
              <a:rPr lang="en-US" sz="1600" dirty="0" err="1">
                <a:solidFill>
                  <a:schemeClr val="tx1"/>
                </a:solidFill>
              </a:rPr>
              <a:t>Tropp</a:t>
            </a:r>
            <a:r>
              <a:rPr lang="en-US" sz="1600" dirty="0">
                <a:solidFill>
                  <a:schemeClr val="tx1"/>
                </a:solidFill>
              </a:rPr>
              <a:t>, 2002)</a:t>
            </a:r>
          </a:p>
          <a:p>
            <a:pPr lvl="3"/>
            <a:r>
              <a:rPr lang="en-US" sz="1600" dirty="0">
                <a:solidFill>
                  <a:schemeClr val="tx1"/>
                </a:solidFill>
              </a:rPr>
              <a:t>Interpersonal Reactivity Index (Davis, 1983)</a:t>
            </a:r>
          </a:p>
          <a:p>
            <a:pPr lvl="3"/>
            <a:r>
              <a:rPr lang="en-US" sz="1600" dirty="0">
                <a:solidFill>
                  <a:schemeClr val="tx1"/>
                </a:solidFill>
              </a:rPr>
              <a:t>Justice Sensitivity (Schmitt et al, 2005)</a:t>
            </a:r>
          </a:p>
          <a:p>
            <a:pPr lvl="3"/>
            <a:r>
              <a:rPr lang="en-US" sz="1600" dirty="0">
                <a:solidFill>
                  <a:schemeClr val="tx1"/>
                </a:solidFill>
              </a:rPr>
              <a:t>Adapted Good-Self Assessment (</a:t>
            </a:r>
            <a:r>
              <a:rPr lang="en-US" sz="1600" dirty="0" err="1">
                <a:solidFill>
                  <a:schemeClr val="tx1"/>
                </a:solidFill>
              </a:rPr>
              <a:t>Barriga</a:t>
            </a:r>
            <a:r>
              <a:rPr lang="en-US" sz="1600" dirty="0">
                <a:solidFill>
                  <a:schemeClr val="tx1"/>
                </a:solidFill>
              </a:rPr>
              <a:t> et al 2001)</a:t>
            </a:r>
          </a:p>
          <a:p>
            <a:pPr lvl="3"/>
            <a:r>
              <a:rPr lang="de-DE" sz="1600" dirty="0">
                <a:solidFill>
                  <a:schemeClr val="tx1"/>
                </a:solidFill>
              </a:rPr>
              <a:t>Schwartz Value Survey (Schwartz, 1992; 1994)</a:t>
            </a:r>
            <a:endParaRPr lang="en-US" sz="1600" dirty="0">
              <a:solidFill>
                <a:schemeClr val="tx1"/>
              </a:solidFill>
            </a:endParaRPr>
          </a:p>
          <a:p>
            <a:pPr lvl="3"/>
            <a:r>
              <a:rPr lang="en-US" sz="1600" dirty="0">
                <a:solidFill>
                  <a:schemeClr val="tx1"/>
                </a:solidFill>
              </a:rPr>
              <a:t>Moral Foundations (Graham, </a:t>
            </a:r>
            <a:r>
              <a:rPr lang="en-US" sz="1600" dirty="0" err="1">
                <a:solidFill>
                  <a:schemeClr val="tx1"/>
                </a:solidFill>
              </a:rPr>
              <a:t>Haidt</a:t>
            </a:r>
            <a:r>
              <a:rPr lang="en-US" sz="1600" dirty="0">
                <a:solidFill>
                  <a:schemeClr val="tx1"/>
                </a:solidFill>
              </a:rPr>
              <a:t>, &amp; </a:t>
            </a:r>
            <a:r>
              <a:rPr lang="en-US" sz="1600" dirty="0" err="1">
                <a:solidFill>
                  <a:schemeClr val="tx1"/>
                </a:solidFill>
              </a:rPr>
              <a:t>Nosek</a:t>
            </a:r>
            <a:r>
              <a:rPr lang="en-US" sz="1600" dirty="0">
                <a:solidFill>
                  <a:schemeClr val="tx1"/>
                </a:solidFill>
              </a:rPr>
              <a:t>, 2008)</a:t>
            </a:r>
          </a:p>
          <a:p>
            <a:pPr lvl="3"/>
            <a:r>
              <a:rPr lang="fr-FR" sz="1600" dirty="0">
                <a:solidFill>
                  <a:schemeClr val="tx1"/>
                </a:solidFill>
              </a:rPr>
              <a:t>Social </a:t>
            </a:r>
            <a:r>
              <a:rPr lang="fr-FR" sz="1600" dirty="0" err="1" smtClean="0">
                <a:solidFill>
                  <a:schemeClr val="tx1"/>
                </a:solidFill>
              </a:rPr>
              <a:t>Identities</a:t>
            </a:r>
            <a:r>
              <a:rPr lang="fr-FR" sz="1600" dirty="0" smtClean="0">
                <a:solidFill>
                  <a:schemeClr val="tx1"/>
                </a:solidFill>
              </a:rPr>
              <a:t> Questionnaire </a:t>
            </a:r>
            <a:r>
              <a:rPr lang="fr-FR" sz="1600" dirty="0">
                <a:solidFill>
                  <a:schemeClr val="tx1"/>
                </a:solidFill>
              </a:rPr>
              <a:t>(Jackson, 1981)</a:t>
            </a:r>
          </a:p>
          <a:p>
            <a:pPr lvl="3"/>
            <a:r>
              <a:rPr lang="en-US" sz="1600" dirty="0">
                <a:solidFill>
                  <a:schemeClr val="tx1"/>
                </a:solidFill>
              </a:rPr>
              <a:t>Fear Tolerance (revised Courage Measure, Norton &amp; Weiss 2009)</a:t>
            </a:r>
          </a:p>
          <a:p>
            <a:pPr lvl="3"/>
            <a:r>
              <a:rPr lang="en-US" sz="1600" dirty="0">
                <a:solidFill>
                  <a:schemeClr val="tx1"/>
                </a:solidFill>
              </a:rPr>
              <a:t>Sensation Seeking Scale (Zuckerman et al., 1964)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558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E3DA18C2-75F1-4980-A5F0-165F6F71DE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2195</TotalTime>
  <Words>739</Words>
  <Application>Microsoft Macintosh PowerPoint</Application>
  <PresentationFormat>On-screen Show (4:3)</PresentationFormat>
  <Paragraphs>161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Retrospect</vt:lpstr>
      <vt:lpstr>Understanding the Virtue-Relevant Self through Courage</vt:lpstr>
      <vt:lpstr>Overview</vt:lpstr>
      <vt:lpstr>Who We Are:  The Virtue-Relevant Self (VRS)</vt:lpstr>
      <vt:lpstr>Courage</vt:lpstr>
      <vt:lpstr>Courage: Types of Courage</vt:lpstr>
      <vt:lpstr>Research Questions</vt:lpstr>
      <vt:lpstr>Project Goals</vt:lpstr>
      <vt:lpstr>Methodology – Study 1 Development of Virtue-Relevant Self Assessment (VRSA) </vt:lpstr>
      <vt:lpstr>Methodology – Study 1 VRSA Content</vt:lpstr>
      <vt:lpstr>Methodology – Study 2A Perceived Courageousness of Actions of Others</vt:lpstr>
      <vt:lpstr>Methodology – Study 2B Perceived Courageousness of Past Actions</vt:lpstr>
      <vt:lpstr>Methodology – Study 2C Performance in a Laboratory Courage Task</vt:lpstr>
      <vt:lpstr>Deep Integration</vt:lpstr>
      <vt:lpstr>Innovation</vt:lpstr>
      <vt:lpstr>Anticipated Challenges</vt:lpstr>
      <vt:lpstr>Responses to Challenges</vt:lpstr>
      <vt:lpstr>Conclusion</vt:lpstr>
    </vt:vector>
  </TitlesOfParts>
  <Company>Clemson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Cynthia Pury</dc:creator>
  <cp:lastModifiedBy>Max G. Parish</cp:lastModifiedBy>
  <cp:revision>152</cp:revision>
  <cp:lastPrinted>2015-03-10T11:48:06Z</cp:lastPrinted>
  <dcterms:created xsi:type="dcterms:W3CDTF">2015-02-20T15:11:47Z</dcterms:created>
  <dcterms:modified xsi:type="dcterms:W3CDTF">2015-03-13T16:17:29Z</dcterms:modified>
</cp:coreProperties>
</file>