
<file path=[Content_Types].xml><?xml version="1.0" encoding="utf-8"?>
<Types xmlns="http://schemas.openxmlformats.org/package/2006/content-types">
  <Default Extension="xml" ContentType="application/xml"/>
  <Default Extension="png" ContentType="image/png"/>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oleObject"/>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7" r:id="rId3"/>
    <p:sldId id="258" r:id="rId4"/>
    <p:sldId id="263" r:id="rId5"/>
    <p:sldId id="278" r:id="rId6"/>
    <p:sldId id="272" r:id="rId7"/>
    <p:sldId id="273" r:id="rId8"/>
    <p:sldId id="275" r:id="rId9"/>
    <p:sldId id="276" r:id="rId10"/>
    <p:sldId id="280" r:id="rId11"/>
    <p:sldId id="281" r:id="rId12"/>
    <p:sldId id="282" r:id="rId13"/>
    <p:sldId id="283" r:id="rId14"/>
    <p:sldId id="284" r:id="rId15"/>
    <p:sldId id="259" r:id="rId16"/>
    <p:sldId id="260" r:id="rId17"/>
    <p:sldId id="285" r:id="rId18"/>
    <p:sldId id="286" r:id="rId19"/>
    <p:sldId id="287" r:id="rId20"/>
    <p:sldId id="288" r:id="rId21"/>
    <p:sldId id="289" r:id="rId22"/>
    <p:sldId id="290" r:id="rId23"/>
    <p:sldId id="264" r:id="rId24"/>
    <p:sldId id="297" r:id="rId25"/>
    <p:sldId id="262" r:id="rId26"/>
    <p:sldId id="265" r:id="rId27"/>
    <p:sldId id="266" r:id="rId28"/>
    <p:sldId id="268" r:id="rId29"/>
    <p:sldId id="293" r:id="rId30"/>
    <p:sldId id="294" r:id="rId31"/>
    <p:sldId id="295" r:id="rId32"/>
    <p:sldId id="296" r:id="rId33"/>
    <p:sldId id="307" r:id="rId34"/>
    <p:sldId id="308" r:id="rId35"/>
    <p:sldId id="267" r:id="rId36"/>
    <p:sldId id="300" r:id="rId37"/>
    <p:sldId id="309" r:id="rId38"/>
    <p:sldId id="270" r:id="rId39"/>
    <p:sldId id="298" r:id="rId40"/>
    <p:sldId id="299" r:id="rId41"/>
    <p:sldId id="301" r:id="rId42"/>
    <p:sldId id="269" r:id="rId43"/>
    <p:sldId id="305" r:id="rId44"/>
    <p:sldId id="302" r:id="rId45"/>
    <p:sldId id="303" r:id="rId46"/>
    <p:sldId id="304" r:id="rId47"/>
    <p:sldId id="310" r:id="rId48"/>
    <p:sldId id="306" r:id="rId49"/>
    <p:sldId id="311" r:id="rId50"/>
    <p:sldId id="292"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87084" autoAdjust="0"/>
  </p:normalViewPr>
  <p:slideViewPr>
    <p:cSldViewPr>
      <p:cViewPr varScale="1">
        <p:scale>
          <a:sx n="113" d="100"/>
          <a:sy n="113" d="100"/>
        </p:scale>
        <p:origin x="21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ohnshaw\Documents\Stampede%20Proposal\fig1.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potential</c:v>
          </c:tx>
          <c:marker>
            <c:symbol val="none"/>
          </c:marker>
          <c:xVal>
            <c:numRef>
              <c:f>[fig1.xlsx]Sheet1!$B$2:$B$62</c:f>
              <c:numCache>
                <c:formatCode>General</c:formatCode>
                <c:ptCount val="61"/>
                <c:pt idx="0">
                  <c:v>-30.0</c:v>
                </c:pt>
                <c:pt idx="1">
                  <c:v>-29.0</c:v>
                </c:pt>
                <c:pt idx="2">
                  <c:v>-28.0</c:v>
                </c:pt>
                <c:pt idx="3">
                  <c:v>-27.0</c:v>
                </c:pt>
                <c:pt idx="4">
                  <c:v>-26.0</c:v>
                </c:pt>
                <c:pt idx="5">
                  <c:v>-25.0</c:v>
                </c:pt>
                <c:pt idx="6">
                  <c:v>-24.0</c:v>
                </c:pt>
                <c:pt idx="7">
                  <c:v>-23.0</c:v>
                </c:pt>
                <c:pt idx="8">
                  <c:v>-22.0</c:v>
                </c:pt>
                <c:pt idx="9">
                  <c:v>-21.0</c:v>
                </c:pt>
                <c:pt idx="10">
                  <c:v>-20.0</c:v>
                </c:pt>
                <c:pt idx="11">
                  <c:v>-19.0</c:v>
                </c:pt>
                <c:pt idx="12">
                  <c:v>-18.0</c:v>
                </c:pt>
                <c:pt idx="13">
                  <c:v>-17.0</c:v>
                </c:pt>
                <c:pt idx="14">
                  <c:v>-16.0</c:v>
                </c:pt>
                <c:pt idx="15">
                  <c:v>-15.0</c:v>
                </c:pt>
                <c:pt idx="16">
                  <c:v>-14.0</c:v>
                </c:pt>
                <c:pt idx="17">
                  <c:v>-13.0</c:v>
                </c:pt>
                <c:pt idx="18">
                  <c:v>-12.0</c:v>
                </c:pt>
                <c:pt idx="19">
                  <c:v>-11.0</c:v>
                </c:pt>
                <c:pt idx="20">
                  <c:v>-10.0</c:v>
                </c:pt>
                <c:pt idx="21">
                  <c:v>-9.0</c:v>
                </c:pt>
                <c:pt idx="22">
                  <c:v>-8.0</c:v>
                </c:pt>
                <c:pt idx="23">
                  <c:v>-7.0</c:v>
                </c:pt>
                <c:pt idx="24">
                  <c:v>-6.0</c:v>
                </c:pt>
                <c:pt idx="25">
                  <c:v>-5.0</c:v>
                </c:pt>
                <c:pt idx="26">
                  <c:v>-4.0</c:v>
                </c:pt>
                <c:pt idx="27">
                  <c:v>-3.0</c:v>
                </c:pt>
                <c:pt idx="28">
                  <c:v>-2.0</c:v>
                </c:pt>
                <c:pt idx="29">
                  <c:v>-1.0</c:v>
                </c:pt>
                <c:pt idx="30">
                  <c:v>0.0</c:v>
                </c:pt>
                <c:pt idx="31">
                  <c:v>1.0</c:v>
                </c:pt>
                <c:pt idx="32">
                  <c:v>2.0</c:v>
                </c:pt>
                <c:pt idx="33">
                  <c:v>3.0</c:v>
                </c:pt>
                <c:pt idx="34">
                  <c:v>4.0</c:v>
                </c:pt>
                <c:pt idx="35">
                  <c:v>5.0</c:v>
                </c:pt>
                <c:pt idx="36">
                  <c:v>6.0</c:v>
                </c:pt>
                <c:pt idx="37">
                  <c:v>7.0</c:v>
                </c:pt>
                <c:pt idx="38">
                  <c:v>8.0</c:v>
                </c:pt>
                <c:pt idx="39">
                  <c:v>9.0</c:v>
                </c:pt>
                <c:pt idx="40">
                  <c:v>10.0</c:v>
                </c:pt>
                <c:pt idx="41">
                  <c:v>11.0</c:v>
                </c:pt>
                <c:pt idx="42">
                  <c:v>12.0</c:v>
                </c:pt>
                <c:pt idx="43">
                  <c:v>13.0</c:v>
                </c:pt>
                <c:pt idx="44">
                  <c:v>14.0</c:v>
                </c:pt>
                <c:pt idx="45">
                  <c:v>15.0</c:v>
                </c:pt>
                <c:pt idx="46">
                  <c:v>16.0</c:v>
                </c:pt>
                <c:pt idx="47">
                  <c:v>17.0</c:v>
                </c:pt>
                <c:pt idx="48">
                  <c:v>18.0</c:v>
                </c:pt>
                <c:pt idx="49">
                  <c:v>19.0</c:v>
                </c:pt>
                <c:pt idx="50">
                  <c:v>20.0</c:v>
                </c:pt>
                <c:pt idx="51">
                  <c:v>21.0</c:v>
                </c:pt>
                <c:pt idx="52">
                  <c:v>22.0</c:v>
                </c:pt>
                <c:pt idx="53">
                  <c:v>23.0</c:v>
                </c:pt>
                <c:pt idx="54">
                  <c:v>24.0</c:v>
                </c:pt>
                <c:pt idx="55">
                  <c:v>25.0</c:v>
                </c:pt>
                <c:pt idx="56">
                  <c:v>26.0</c:v>
                </c:pt>
                <c:pt idx="57">
                  <c:v>27.0</c:v>
                </c:pt>
                <c:pt idx="58">
                  <c:v>28.0</c:v>
                </c:pt>
                <c:pt idx="59">
                  <c:v>29.0</c:v>
                </c:pt>
                <c:pt idx="60">
                  <c:v>30.0</c:v>
                </c:pt>
              </c:numCache>
            </c:numRef>
          </c:xVal>
          <c:yVal>
            <c:numRef>
              <c:f>[fig1.xlsx]Sheet1!$C$2:$C$62</c:f>
              <c:numCache>
                <c:formatCode>General</c:formatCode>
                <c:ptCount val="61"/>
                <c:pt idx="0">
                  <c:v>3.72665317207868E-6</c:v>
                </c:pt>
                <c:pt idx="1">
                  <c:v>4.00652973929512E-5</c:v>
                </c:pt>
                <c:pt idx="2">
                  <c:v>0.000335462627902512</c:v>
                </c:pt>
                <c:pt idx="3">
                  <c:v>0.00218749111818289</c:v>
                </c:pt>
                <c:pt idx="4">
                  <c:v>0.0111089965382423</c:v>
                </c:pt>
                <c:pt idx="5">
                  <c:v>0.0439369336234075</c:v>
                </c:pt>
                <c:pt idx="6">
                  <c:v>0.135335283236613</c:v>
                </c:pt>
                <c:pt idx="7">
                  <c:v>0.324652467358351</c:v>
                </c:pt>
                <c:pt idx="8">
                  <c:v>0.606530659712632</c:v>
                </c:pt>
                <c:pt idx="9">
                  <c:v>0.882496902584597</c:v>
                </c:pt>
                <c:pt idx="10">
                  <c:v>1.0</c:v>
                </c:pt>
                <c:pt idx="11">
                  <c:v>0.882496902584597</c:v>
                </c:pt>
                <c:pt idx="12">
                  <c:v>0.606530659712632</c:v>
                </c:pt>
                <c:pt idx="13">
                  <c:v>0.324652467358351</c:v>
                </c:pt>
                <c:pt idx="14">
                  <c:v>0.135335283236625</c:v>
                </c:pt>
                <c:pt idx="15">
                  <c:v>0.0439369336240177</c:v>
                </c:pt>
                <c:pt idx="16">
                  <c:v>0.0111089965611396</c:v>
                </c:pt>
                <c:pt idx="17">
                  <c:v>0.00218749178734151</c:v>
                </c:pt>
                <c:pt idx="18">
                  <c:v>0.000335477857882257</c:v>
                </c:pt>
                <c:pt idx="19">
                  <c:v>4.03352552432874E-5</c:v>
                </c:pt>
                <c:pt idx="20">
                  <c:v>7.45330634415737E-6</c:v>
                </c:pt>
                <c:pt idx="21">
                  <c:v>4.03352552432874E-5</c:v>
                </c:pt>
                <c:pt idx="22">
                  <c:v>0.000335477857882257</c:v>
                </c:pt>
                <c:pt idx="23">
                  <c:v>0.00218749178734151</c:v>
                </c:pt>
                <c:pt idx="24">
                  <c:v>0.0111089965611396</c:v>
                </c:pt>
                <c:pt idx="25">
                  <c:v>0.0439369336240177</c:v>
                </c:pt>
                <c:pt idx="26">
                  <c:v>0.135335283236625</c:v>
                </c:pt>
                <c:pt idx="27">
                  <c:v>0.324652467358351</c:v>
                </c:pt>
                <c:pt idx="28">
                  <c:v>0.606530659712632</c:v>
                </c:pt>
                <c:pt idx="29">
                  <c:v>0.882496902584597</c:v>
                </c:pt>
                <c:pt idx="30">
                  <c:v>1.0</c:v>
                </c:pt>
                <c:pt idx="31">
                  <c:v>0.882496902584597</c:v>
                </c:pt>
                <c:pt idx="32">
                  <c:v>0.606530659712632</c:v>
                </c:pt>
                <c:pt idx="33">
                  <c:v>0.324652467358351</c:v>
                </c:pt>
                <c:pt idx="34">
                  <c:v>0.135335283236625</c:v>
                </c:pt>
                <c:pt idx="35">
                  <c:v>0.0439369336240177</c:v>
                </c:pt>
                <c:pt idx="36">
                  <c:v>0.0111089965611396</c:v>
                </c:pt>
                <c:pt idx="37">
                  <c:v>0.00218749178734151</c:v>
                </c:pt>
                <c:pt idx="38">
                  <c:v>0.000335477857882257</c:v>
                </c:pt>
                <c:pt idx="39">
                  <c:v>4.03352552432874E-5</c:v>
                </c:pt>
                <c:pt idx="40">
                  <c:v>7.45330634415737E-6</c:v>
                </c:pt>
                <c:pt idx="41">
                  <c:v>4.03352552432874E-5</c:v>
                </c:pt>
                <c:pt idx="42">
                  <c:v>0.000335477857882257</c:v>
                </c:pt>
                <c:pt idx="43">
                  <c:v>0.00218749178734151</c:v>
                </c:pt>
                <c:pt idx="44">
                  <c:v>0.0111089965611396</c:v>
                </c:pt>
                <c:pt idx="45">
                  <c:v>0.0439369336240177</c:v>
                </c:pt>
                <c:pt idx="46">
                  <c:v>0.135335283236625</c:v>
                </c:pt>
                <c:pt idx="47">
                  <c:v>0.324652467358351</c:v>
                </c:pt>
                <c:pt idx="48">
                  <c:v>0.606530659712632</c:v>
                </c:pt>
                <c:pt idx="49">
                  <c:v>0.882496902584597</c:v>
                </c:pt>
                <c:pt idx="50">
                  <c:v>1.0</c:v>
                </c:pt>
                <c:pt idx="51">
                  <c:v>0.882496902584597</c:v>
                </c:pt>
                <c:pt idx="52">
                  <c:v>0.606530659712632</c:v>
                </c:pt>
                <c:pt idx="53">
                  <c:v>0.324652467358351</c:v>
                </c:pt>
                <c:pt idx="54">
                  <c:v>0.135335283236613</c:v>
                </c:pt>
                <c:pt idx="55">
                  <c:v>0.0439369336234075</c:v>
                </c:pt>
                <c:pt idx="56">
                  <c:v>0.0111089965382423</c:v>
                </c:pt>
                <c:pt idx="57">
                  <c:v>0.00218749111818289</c:v>
                </c:pt>
                <c:pt idx="58">
                  <c:v>0.000335462627902512</c:v>
                </c:pt>
                <c:pt idx="59">
                  <c:v>4.00652973929512E-5</c:v>
                </c:pt>
                <c:pt idx="60">
                  <c:v>3.72665317207868E-6</c:v>
                </c:pt>
              </c:numCache>
            </c:numRef>
          </c:yVal>
          <c:smooth val="1"/>
        </c:ser>
        <c:ser>
          <c:idx val="1"/>
          <c:order val="1"/>
          <c:tx>
            <c:v>surface</c:v>
          </c:tx>
          <c:marker>
            <c:symbol val="none"/>
          </c:marker>
          <c:xVal>
            <c:numRef>
              <c:f>[fig1.xlsx]Sheet1!$B$2:$B$62</c:f>
              <c:numCache>
                <c:formatCode>General</c:formatCode>
                <c:ptCount val="61"/>
                <c:pt idx="0">
                  <c:v>-30.0</c:v>
                </c:pt>
                <c:pt idx="1">
                  <c:v>-29.0</c:v>
                </c:pt>
                <c:pt idx="2">
                  <c:v>-28.0</c:v>
                </c:pt>
                <c:pt idx="3">
                  <c:v>-27.0</c:v>
                </c:pt>
                <c:pt idx="4">
                  <c:v>-26.0</c:v>
                </c:pt>
                <c:pt idx="5">
                  <c:v>-25.0</c:v>
                </c:pt>
                <c:pt idx="6">
                  <c:v>-24.0</c:v>
                </c:pt>
                <c:pt idx="7">
                  <c:v>-23.0</c:v>
                </c:pt>
                <c:pt idx="8">
                  <c:v>-22.0</c:v>
                </c:pt>
                <c:pt idx="9">
                  <c:v>-21.0</c:v>
                </c:pt>
                <c:pt idx="10">
                  <c:v>-20.0</c:v>
                </c:pt>
                <c:pt idx="11">
                  <c:v>-19.0</c:v>
                </c:pt>
                <c:pt idx="12">
                  <c:v>-18.0</c:v>
                </c:pt>
                <c:pt idx="13">
                  <c:v>-17.0</c:v>
                </c:pt>
                <c:pt idx="14">
                  <c:v>-16.0</c:v>
                </c:pt>
                <c:pt idx="15">
                  <c:v>-15.0</c:v>
                </c:pt>
                <c:pt idx="16">
                  <c:v>-14.0</c:v>
                </c:pt>
                <c:pt idx="17">
                  <c:v>-13.0</c:v>
                </c:pt>
                <c:pt idx="18">
                  <c:v>-12.0</c:v>
                </c:pt>
                <c:pt idx="19">
                  <c:v>-11.0</c:v>
                </c:pt>
                <c:pt idx="20">
                  <c:v>-10.0</c:v>
                </c:pt>
                <c:pt idx="21">
                  <c:v>-9.0</c:v>
                </c:pt>
                <c:pt idx="22">
                  <c:v>-8.0</c:v>
                </c:pt>
                <c:pt idx="23">
                  <c:v>-7.0</c:v>
                </c:pt>
                <c:pt idx="24">
                  <c:v>-6.0</c:v>
                </c:pt>
                <c:pt idx="25">
                  <c:v>-5.0</c:v>
                </c:pt>
                <c:pt idx="26">
                  <c:v>-4.0</c:v>
                </c:pt>
                <c:pt idx="27">
                  <c:v>-3.0</c:v>
                </c:pt>
                <c:pt idx="28">
                  <c:v>-2.0</c:v>
                </c:pt>
                <c:pt idx="29">
                  <c:v>-1.0</c:v>
                </c:pt>
                <c:pt idx="30">
                  <c:v>0.0</c:v>
                </c:pt>
                <c:pt idx="31">
                  <c:v>1.0</c:v>
                </c:pt>
                <c:pt idx="32">
                  <c:v>2.0</c:v>
                </c:pt>
                <c:pt idx="33">
                  <c:v>3.0</c:v>
                </c:pt>
                <c:pt idx="34">
                  <c:v>4.0</c:v>
                </c:pt>
                <c:pt idx="35">
                  <c:v>5.0</c:v>
                </c:pt>
                <c:pt idx="36">
                  <c:v>6.0</c:v>
                </c:pt>
                <c:pt idx="37">
                  <c:v>7.0</c:v>
                </c:pt>
                <c:pt idx="38">
                  <c:v>8.0</c:v>
                </c:pt>
                <c:pt idx="39">
                  <c:v>9.0</c:v>
                </c:pt>
                <c:pt idx="40">
                  <c:v>10.0</c:v>
                </c:pt>
                <c:pt idx="41">
                  <c:v>11.0</c:v>
                </c:pt>
                <c:pt idx="42">
                  <c:v>12.0</c:v>
                </c:pt>
                <c:pt idx="43">
                  <c:v>13.0</c:v>
                </c:pt>
                <c:pt idx="44">
                  <c:v>14.0</c:v>
                </c:pt>
                <c:pt idx="45">
                  <c:v>15.0</c:v>
                </c:pt>
                <c:pt idx="46">
                  <c:v>16.0</c:v>
                </c:pt>
                <c:pt idx="47">
                  <c:v>17.0</c:v>
                </c:pt>
                <c:pt idx="48">
                  <c:v>18.0</c:v>
                </c:pt>
                <c:pt idx="49">
                  <c:v>19.0</c:v>
                </c:pt>
                <c:pt idx="50">
                  <c:v>20.0</c:v>
                </c:pt>
                <c:pt idx="51">
                  <c:v>21.0</c:v>
                </c:pt>
                <c:pt idx="52">
                  <c:v>22.0</c:v>
                </c:pt>
                <c:pt idx="53">
                  <c:v>23.0</c:v>
                </c:pt>
                <c:pt idx="54">
                  <c:v>24.0</c:v>
                </c:pt>
                <c:pt idx="55">
                  <c:v>25.0</c:v>
                </c:pt>
                <c:pt idx="56">
                  <c:v>26.0</c:v>
                </c:pt>
                <c:pt idx="57">
                  <c:v>27.0</c:v>
                </c:pt>
                <c:pt idx="58">
                  <c:v>28.0</c:v>
                </c:pt>
                <c:pt idx="59">
                  <c:v>29.0</c:v>
                </c:pt>
                <c:pt idx="60">
                  <c:v>30.0</c:v>
                </c:pt>
              </c:numCache>
            </c:numRef>
          </c:xVal>
          <c:yVal>
            <c:numRef>
              <c:f>[fig1.xlsx]Sheet1!$D$2:$D$62</c:f>
              <c:numCache>
                <c:formatCode>General</c:formatCode>
                <c:ptCount val="61"/>
                <c:pt idx="0">
                  <c:v>1.28</c:v>
                </c:pt>
                <c:pt idx="1">
                  <c:v>1.27</c:v>
                </c:pt>
                <c:pt idx="2">
                  <c:v>1.26</c:v>
                </c:pt>
                <c:pt idx="3">
                  <c:v>1.25</c:v>
                </c:pt>
                <c:pt idx="4">
                  <c:v>1.24</c:v>
                </c:pt>
                <c:pt idx="5">
                  <c:v>1.23</c:v>
                </c:pt>
                <c:pt idx="6">
                  <c:v>1.22</c:v>
                </c:pt>
                <c:pt idx="7">
                  <c:v>1.21</c:v>
                </c:pt>
                <c:pt idx="8">
                  <c:v>1.2</c:v>
                </c:pt>
                <c:pt idx="9">
                  <c:v>1.29</c:v>
                </c:pt>
                <c:pt idx="10">
                  <c:v>1.38</c:v>
                </c:pt>
                <c:pt idx="11">
                  <c:v>1.369999999999998</c:v>
                </c:pt>
                <c:pt idx="12">
                  <c:v>1.359999999999997</c:v>
                </c:pt>
                <c:pt idx="13">
                  <c:v>1.35</c:v>
                </c:pt>
                <c:pt idx="14">
                  <c:v>1.339999999999997</c:v>
                </c:pt>
                <c:pt idx="15">
                  <c:v>1.33</c:v>
                </c:pt>
                <c:pt idx="16">
                  <c:v>1.32</c:v>
                </c:pt>
                <c:pt idx="17">
                  <c:v>1.31</c:v>
                </c:pt>
                <c:pt idx="18">
                  <c:v>1.3</c:v>
                </c:pt>
                <c:pt idx="19">
                  <c:v>1.29</c:v>
                </c:pt>
                <c:pt idx="20">
                  <c:v>1.28</c:v>
                </c:pt>
                <c:pt idx="21">
                  <c:v>1.27</c:v>
                </c:pt>
                <c:pt idx="22">
                  <c:v>1.26</c:v>
                </c:pt>
                <c:pt idx="23">
                  <c:v>1.25</c:v>
                </c:pt>
                <c:pt idx="24">
                  <c:v>1.24</c:v>
                </c:pt>
                <c:pt idx="25">
                  <c:v>1.23</c:v>
                </c:pt>
                <c:pt idx="26">
                  <c:v>1.22</c:v>
                </c:pt>
                <c:pt idx="27">
                  <c:v>1.21</c:v>
                </c:pt>
                <c:pt idx="28">
                  <c:v>1.2</c:v>
                </c:pt>
                <c:pt idx="29">
                  <c:v>1.29</c:v>
                </c:pt>
                <c:pt idx="30">
                  <c:v>1.38</c:v>
                </c:pt>
                <c:pt idx="31">
                  <c:v>1.369999999999998</c:v>
                </c:pt>
                <c:pt idx="32">
                  <c:v>1.359999999999997</c:v>
                </c:pt>
                <c:pt idx="33">
                  <c:v>1.349999999999997</c:v>
                </c:pt>
                <c:pt idx="34">
                  <c:v>1.339999999999997</c:v>
                </c:pt>
                <c:pt idx="35">
                  <c:v>1.33</c:v>
                </c:pt>
                <c:pt idx="36">
                  <c:v>1.319999999999997</c:v>
                </c:pt>
                <c:pt idx="37">
                  <c:v>1.31</c:v>
                </c:pt>
                <c:pt idx="38">
                  <c:v>1.3</c:v>
                </c:pt>
                <c:pt idx="39">
                  <c:v>1.29</c:v>
                </c:pt>
                <c:pt idx="40">
                  <c:v>1.28</c:v>
                </c:pt>
                <c:pt idx="41">
                  <c:v>1.27</c:v>
                </c:pt>
                <c:pt idx="42">
                  <c:v>1.26</c:v>
                </c:pt>
                <c:pt idx="43">
                  <c:v>1.25</c:v>
                </c:pt>
                <c:pt idx="44">
                  <c:v>1.24</c:v>
                </c:pt>
                <c:pt idx="45">
                  <c:v>1.23</c:v>
                </c:pt>
                <c:pt idx="46">
                  <c:v>1.22</c:v>
                </c:pt>
                <c:pt idx="47">
                  <c:v>1.21</c:v>
                </c:pt>
                <c:pt idx="48">
                  <c:v>1.2</c:v>
                </c:pt>
                <c:pt idx="49">
                  <c:v>1.289999999999997</c:v>
                </c:pt>
                <c:pt idx="50">
                  <c:v>1.379999999999997</c:v>
                </c:pt>
                <c:pt idx="51">
                  <c:v>1.369999999999998</c:v>
                </c:pt>
                <c:pt idx="52">
                  <c:v>1.359999999999997</c:v>
                </c:pt>
                <c:pt idx="53">
                  <c:v>1.349999999999997</c:v>
                </c:pt>
                <c:pt idx="54">
                  <c:v>1.339999999999997</c:v>
                </c:pt>
                <c:pt idx="55">
                  <c:v>1.33</c:v>
                </c:pt>
                <c:pt idx="56">
                  <c:v>1.319999999999997</c:v>
                </c:pt>
                <c:pt idx="57">
                  <c:v>1.31</c:v>
                </c:pt>
                <c:pt idx="58">
                  <c:v>1.299999999999997</c:v>
                </c:pt>
                <c:pt idx="59">
                  <c:v>1.29</c:v>
                </c:pt>
                <c:pt idx="60">
                  <c:v>1.28</c:v>
                </c:pt>
              </c:numCache>
            </c:numRef>
          </c:yVal>
          <c:smooth val="1"/>
        </c:ser>
        <c:dLbls>
          <c:showLegendKey val="0"/>
          <c:showVal val="0"/>
          <c:showCatName val="0"/>
          <c:showSerName val="0"/>
          <c:showPercent val="0"/>
          <c:showBubbleSize val="0"/>
        </c:dLbls>
        <c:axId val="-2144627456"/>
        <c:axId val="-2144624624"/>
      </c:scatterChart>
      <c:valAx>
        <c:axId val="-2144627456"/>
        <c:scaling>
          <c:orientation val="minMax"/>
        </c:scaling>
        <c:delete val="1"/>
        <c:axPos val="b"/>
        <c:numFmt formatCode="General" sourceLinked="1"/>
        <c:majorTickMark val="out"/>
        <c:minorTickMark val="none"/>
        <c:tickLblPos val="none"/>
        <c:crossAx val="-2144624624"/>
        <c:crosses val="autoZero"/>
        <c:crossBetween val="midCat"/>
      </c:valAx>
      <c:valAx>
        <c:axId val="-2144624624"/>
        <c:scaling>
          <c:orientation val="minMax"/>
        </c:scaling>
        <c:delete val="1"/>
        <c:axPos val="l"/>
        <c:majorGridlines/>
        <c:numFmt formatCode="General" sourceLinked="1"/>
        <c:majorTickMark val="out"/>
        <c:minorTickMark val="none"/>
        <c:tickLblPos val="none"/>
        <c:crossAx val="-2144627456"/>
        <c:crosses val="autoZero"/>
        <c:crossBetween val="midCat"/>
      </c:valAx>
    </c:plotArea>
    <c:legend>
      <c:legendPos val="r"/>
      <c:legendEntry>
        <c:idx val="0"/>
        <c:txPr>
          <a:bodyPr/>
          <a:lstStyle/>
          <a:p>
            <a:pPr>
              <a:defRPr sz="1000" b="1"/>
            </a:pPr>
            <a:endParaRPr lang="en-US"/>
          </a:p>
        </c:txPr>
      </c:legendEntry>
      <c:legendEntry>
        <c:idx val="1"/>
        <c:txPr>
          <a:bodyPr/>
          <a:lstStyle/>
          <a:p>
            <a:pPr>
              <a:defRPr b="1"/>
            </a:pPr>
            <a:endParaRPr lang="en-US"/>
          </a:p>
        </c:txPr>
      </c:legendEntry>
      <c:overlay val="0"/>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3600">
                <a:latin typeface="Arial"/>
              </a:defRPr>
            </a:pPr>
            <a:r>
              <a:rPr lang="en-US" sz="3600" dirty="0">
                <a:latin typeface="Arial"/>
              </a:rPr>
              <a:t>Parallelized cn2Ds Speedup </a:t>
            </a:r>
          </a:p>
        </c:rich>
      </c:tx>
      <c:overlay val="0"/>
    </c:title>
    <c:autoTitleDeleted val="0"/>
    <c:plotArea>
      <c:layout/>
      <c:scatterChart>
        <c:scatterStyle val="smoothMarker"/>
        <c:varyColors val="0"/>
        <c:ser>
          <c:idx val="0"/>
          <c:order val="0"/>
          <c:xVal>
            <c:numRef>
              <c:f>Sheet1!$A$1:$A$4</c:f>
              <c:numCache>
                <c:formatCode>General</c:formatCode>
                <c:ptCount val="4"/>
                <c:pt idx="0">
                  <c:v>2013.0</c:v>
                </c:pt>
                <c:pt idx="1">
                  <c:v>4099.0</c:v>
                </c:pt>
                <c:pt idx="2">
                  <c:v>8176.0</c:v>
                </c:pt>
                <c:pt idx="3">
                  <c:v>15804.0</c:v>
                </c:pt>
              </c:numCache>
            </c:numRef>
          </c:xVal>
          <c:yVal>
            <c:numRef>
              <c:f>Sheet1!$B$1:$B$4</c:f>
              <c:numCache>
                <c:formatCode>General</c:formatCode>
                <c:ptCount val="4"/>
                <c:pt idx="0">
                  <c:v>5.99</c:v>
                </c:pt>
                <c:pt idx="1">
                  <c:v>7.29</c:v>
                </c:pt>
                <c:pt idx="2">
                  <c:v>12.47</c:v>
                </c:pt>
                <c:pt idx="3">
                  <c:v>15.8</c:v>
                </c:pt>
              </c:numCache>
            </c:numRef>
          </c:yVal>
          <c:smooth val="1"/>
        </c:ser>
        <c:dLbls>
          <c:showLegendKey val="0"/>
          <c:showVal val="0"/>
          <c:showCatName val="0"/>
          <c:showSerName val="0"/>
          <c:showPercent val="0"/>
          <c:showBubbleSize val="0"/>
        </c:dLbls>
        <c:axId val="-2095357344"/>
        <c:axId val="-2095351952"/>
      </c:scatterChart>
      <c:valAx>
        <c:axId val="-2095357344"/>
        <c:scaling>
          <c:orientation val="minMax"/>
        </c:scaling>
        <c:delete val="0"/>
        <c:axPos val="b"/>
        <c:title>
          <c:tx>
            <c:rich>
              <a:bodyPr/>
              <a:lstStyle/>
              <a:p>
                <a:pPr>
                  <a:defRPr sz="2400"/>
                </a:pPr>
                <a:r>
                  <a:rPr lang="en-US" sz="2400">
                    <a:latin typeface="Arial"/>
                    <a:cs typeface="Arial"/>
                  </a:rPr>
                  <a:t>Number</a:t>
                </a:r>
                <a:r>
                  <a:rPr lang="en-US" sz="2400" baseline="0">
                    <a:latin typeface="Arial"/>
                    <a:cs typeface="Arial"/>
                  </a:rPr>
                  <a:t> of Time Loops</a:t>
                </a:r>
                <a:endParaRPr lang="en-US" sz="2400">
                  <a:latin typeface="Arial"/>
                  <a:cs typeface="Arial"/>
                </a:endParaRPr>
              </a:p>
            </c:rich>
          </c:tx>
          <c:overlay val="0"/>
        </c:title>
        <c:numFmt formatCode="General" sourceLinked="1"/>
        <c:majorTickMark val="out"/>
        <c:minorTickMark val="none"/>
        <c:tickLblPos val="nextTo"/>
        <c:txPr>
          <a:bodyPr/>
          <a:lstStyle/>
          <a:p>
            <a:pPr>
              <a:defRPr sz="2000">
                <a:latin typeface="Arial"/>
              </a:defRPr>
            </a:pPr>
            <a:endParaRPr lang="en-US"/>
          </a:p>
        </c:txPr>
        <c:crossAx val="-2095351952"/>
        <c:crosses val="autoZero"/>
        <c:crossBetween val="midCat"/>
      </c:valAx>
      <c:valAx>
        <c:axId val="-2095351952"/>
        <c:scaling>
          <c:orientation val="minMax"/>
        </c:scaling>
        <c:delete val="0"/>
        <c:axPos val="l"/>
        <c:majorGridlines/>
        <c:title>
          <c:tx>
            <c:rich>
              <a:bodyPr rot="-5400000" vert="horz"/>
              <a:lstStyle/>
              <a:p>
                <a:pPr>
                  <a:defRPr sz="2400"/>
                </a:pPr>
                <a:r>
                  <a:rPr lang="en-US" sz="2400">
                    <a:latin typeface="Arial"/>
                    <a:cs typeface="Arial"/>
                  </a:rPr>
                  <a:t>Speedup</a:t>
                </a:r>
              </a:p>
            </c:rich>
          </c:tx>
          <c:overlay val="0"/>
        </c:title>
        <c:numFmt formatCode="General" sourceLinked="1"/>
        <c:majorTickMark val="out"/>
        <c:minorTickMark val="none"/>
        <c:tickLblPos val="nextTo"/>
        <c:txPr>
          <a:bodyPr/>
          <a:lstStyle/>
          <a:p>
            <a:pPr>
              <a:defRPr sz="2000">
                <a:latin typeface="Arial"/>
              </a:defRPr>
            </a:pPr>
            <a:endParaRPr lang="en-US"/>
          </a:p>
        </c:txPr>
        <c:crossAx val="-2095357344"/>
        <c:crosses val="autoZero"/>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 Id="rId2"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 Id="rId2"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ng"/></Relationships>
</file>

<file path=ppt/drawings/drawing1.xml><?xml version="1.0" encoding="utf-8"?>
<c:userShapes xmlns:c="http://schemas.openxmlformats.org/drawingml/2006/chart">
  <cdr:relSizeAnchor xmlns:cdr="http://schemas.openxmlformats.org/drawingml/2006/chartDrawing">
    <cdr:from>
      <cdr:x>0.44954</cdr:x>
      <cdr:y>0.36066</cdr:y>
    </cdr:from>
    <cdr:to>
      <cdr:x>0.64944</cdr:x>
      <cdr:y>0.3611</cdr:y>
    </cdr:to>
    <cdr:sp macro="" textlink="">
      <cdr:nvSpPr>
        <cdr:cNvPr id="8" name="Straight Arrow Connector 7"/>
        <cdr:cNvSpPr/>
      </cdr:nvSpPr>
      <cdr:spPr>
        <a:xfrm xmlns:a="http://schemas.openxmlformats.org/drawingml/2006/main">
          <a:off x="3733800" y="1676400"/>
          <a:ext cx="1660329" cy="2045"/>
        </a:xfrm>
        <a:prstGeom xmlns:a="http://schemas.openxmlformats.org/drawingml/2006/main" prst="straightConnector1">
          <a:avLst/>
        </a:prstGeom>
        <a:ln xmlns:a="http://schemas.openxmlformats.org/drawingml/2006/main" w="25400" cmpd="sng">
          <a:solidFill>
            <a:schemeClr val="tx1"/>
          </a:solidFill>
          <a:headEnd type="triangle" w="med" len="med"/>
          <a:tailEnd type="triangle" w="med" len="med"/>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0.7093</cdr:x>
      <cdr:y>0.37715</cdr:y>
    </cdr:from>
    <cdr:to>
      <cdr:x>0.71848</cdr:x>
      <cdr:y>0.96731</cdr:y>
    </cdr:to>
    <cdr:sp macro="" textlink="">
      <cdr:nvSpPr>
        <cdr:cNvPr id="10" name="Straight Arrow Connector 9"/>
        <cdr:cNvSpPr/>
      </cdr:nvSpPr>
      <cdr:spPr>
        <a:xfrm xmlns:a="http://schemas.openxmlformats.org/drawingml/2006/main" rot="16260000" flipH="1">
          <a:off x="4557830" y="3086557"/>
          <a:ext cx="2743201" cy="76198"/>
        </a:xfrm>
        <a:prstGeom xmlns:a="http://schemas.openxmlformats.org/drawingml/2006/main" prst="straightConnector1">
          <a:avLst/>
        </a:prstGeom>
        <a:ln xmlns:a="http://schemas.openxmlformats.org/drawingml/2006/main" w="25400" cmpd="sng">
          <a:solidFill>
            <a:schemeClr val="tx1"/>
          </a:solidFill>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0.72477</cdr:x>
      <cdr:y>0.63934</cdr:y>
    </cdr:from>
    <cdr:to>
      <cdr:x>0.8754</cdr:x>
      <cdr:y>0.70966</cdr:y>
    </cdr:to>
    <cdr:sp macro="" textlink="">
      <cdr:nvSpPr>
        <cdr:cNvPr id="11" name="TextBox 10"/>
        <cdr:cNvSpPr txBox="1"/>
      </cdr:nvSpPr>
      <cdr:spPr>
        <a:xfrm xmlns:a="http://schemas.openxmlformats.org/drawingml/2006/main">
          <a:off x="6019800" y="2971800"/>
          <a:ext cx="1251103" cy="326862"/>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800" b="1" dirty="0" err="1">
              <a:latin typeface="Courier New" panose="02070309020205020404" pitchFamily="49" charset="0"/>
              <a:cs typeface="Courier New" panose="02070309020205020404" pitchFamily="49" charset="0"/>
            </a:rPr>
            <a:t>vHeight</a:t>
          </a:r>
          <a:endParaRPr lang="en-US" sz="1800" b="1" dirty="0">
            <a:latin typeface="Courier New" panose="02070309020205020404" pitchFamily="49" charset="0"/>
            <a:cs typeface="Courier New" panose="02070309020205020404" pitchFamily="49" charset="0"/>
          </a:endParaRPr>
        </a:p>
      </cdr:txBody>
    </cdr:sp>
  </cdr:relSizeAnchor>
  <cdr:relSizeAnchor xmlns:cdr="http://schemas.openxmlformats.org/drawingml/2006/chartDrawing">
    <cdr:from>
      <cdr:x>0.48624</cdr:x>
      <cdr:y>0.27869</cdr:y>
    </cdr:from>
    <cdr:to>
      <cdr:x>0.61661</cdr:x>
      <cdr:y>0.3547</cdr:y>
    </cdr:to>
    <cdr:sp macro="" textlink="">
      <cdr:nvSpPr>
        <cdr:cNvPr id="12" name="TextBox 11"/>
        <cdr:cNvSpPr txBox="1"/>
      </cdr:nvSpPr>
      <cdr:spPr>
        <a:xfrm xmlns:a="http://schemas.openxmlformats.org/drawingml/2006/main">
          <a:off x="4038600" y="1295400"/>
          <a:ext cx="1082827" cy="35331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0.49541</cdr:x>
      <cdr:y>0.29508</cdr:y>
    </cdr:from>
    <cdr:to>
      <cdr:x>0.63943</cdr:x>
      <cdr:y>0.35589</cdr:y>
    </cdr:to>
    <cdr:sp macro="" textlink="">
      <cdr:nvSpPr>
        <cdr:cNvPr id="13" name="TextBox 12"/>
        <cdr:cNvSpPr txBox="1"/>
      </cdr:nvSpPr>
      <cdr:spPr>
        <a:xfrm xmlns:a="http://schemas.openxmlformats.org/drawingml/2006/main">
          <a:off x="4114800" y="1371600"/>
          <a:ext cx="1196201" cy="282657"/>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800" b="1" dirty="0" err="1">
              <a:latin typeface="Courier New" panose="02070309020205020404" pitchFamily="49" charset="0"/>
              <a:cs typeface="Courier New" panose="02070309020205020404" pitchFamily="49" charset="0"/>
            </a:rPr>
            <a:t>vPos</a:t>
          </a:r>
          <a:endParaRPr lang="en-US" sz="1800" b="1" dirty="0">
            <a:latin typeface="Courier New" panose="02070309020205020404" pitchFamily="49" charset="0"/>
            <a:cs typeface="Courier New" panose="02070309020205020404" pitchFamily="49" charset="0"/>
          </a:endParaRPr>
        </a:p>
      </cdr:txBody>
    </cdr:sp>
  </cdr:relSizeAnchor>
  <cdr:relSizeAnchor xmlns:cdr="http://schemas.openxmlformats.org/drawingml/2006/chartDrawing">
    <cdr:from>
      <cdr:x>0.17431</cdr:x>
      <cdr:y>0.29508</cdr:y>
    </cdr:from>
    <cdr:to>
      <cdr:x>0.30219</cdr:x>
      <cdr:y>0.35969</cdr:y>
    </cdr:to>
    <cdr:sp macro="" textlink="">
      <cdr:nvSpPr>
        <cdr:cNvPr id="14" name="TextBox 13"/>
        <cdr:cNvSpPr txBox="1"/>
      </cdr:nvSpPr>
      <cdr:spPr>
        <a:xfrm xmlns:a="http://schemas.openxmlformats.org/drawingml/2006/main">
          <a:off x="1447800" y="1371600"/>
          <a:ext cx="1062145" cy="30032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800" b="1" dirty="0" err="1">
              <a:latin typeface="Courier New" panose="02070309020205020404" pitchFamily="49" charset="0"/>
              <a:cs typeface="Courier New" panose="02070309020205020404" pitchFamily="49" charset="0"/>
            </a:rPr>
            <a:t>vWidth</a:t>
          </a:r>
          <a:endParaRPr lang="en-US" sz="1800" b="1" dirty="0">
            <a:latin typeface="Courier New" panose="02070309020205020404" pitchFamily="49" charset="0"/>
            <a:cs typeface="Courier New" panose="02070309020205020404" pitchFamily="49" charset="0"/>
          </a:endParaRPr>
        </a:p>
      </cdr:txBody>
    </cdr:sp>
  </cdr:relSizeAnchor>
  <cdr:relSizeAnchor xmlns:cdr="http://schemas.openxmlformats.org/drawingml/2006/chartDrawing">
    <cdr:from>
      <cdr:x>0.44037</cdr:x>
      <cdr:y>0.01639</cdr:y>
    </cdr:from>
    <cdr:to>
      <cdr:x>0.75297</cdr:x>
      <cdr:y>0.13298</cdr:y>
    </cdr:to>
    <cdr:sp macro="" textlink="">
      <cdr:nvSpPr>
        <cdr:cNvPr id="15" name="Straight Arrow Connector 14"/>
        <cdr:cNvSpPr/>
      </cdr:nvSpPr>
      <cdr:spPr>
        <a:xfrm xmlns:a="http://schemas.openxmlformats.org/drawingml/2006/main" flipV="1">
          <a:off x="3657600" y="76200"/>
          <a:ext cx="2596393" cy="541933"/>
        </a:xfrm>
        <a:prstGeom xmlns:a="http://schemas.openxmlformats.org/drawingml/2006/main" prst="straightConnector1">
          <a:avLst/>
        </a:prstGeom>
        <a:noFill xmlns:a="http://schemas.openxmlformats.org/drawingml/2006/main"/>
        <a:ln xmlns:a="http://schemas.openxmlformats.org/drawingml/2006/main" w="25400" cap="flat" cmpd="sng" algn="ctr">
          <a:solidFill>
            <a:sysClr val="windowText" lastClr="000000"/>
          </a:solidFill>
          <a:prstDash val="solid"/>
          <a:headEnd type="triangle" w="med" len="med"/>
          <a:tailEnd type="none" w="med" len="me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0.16743</cdr:x>
      <cdr:y>0.03715</cdr:y>
    </cdr:from>
    <cdr:to>
      <cdr:x>0.4433</cdr:x>
      <cdr:y>0.13298</cdr:y>
    </cdr:to>
    <cdr:sp macro="" textlink="">
      <cdr:nvSpPr>
        <cdr:cNvPr id="16" name="Straight Arrow Connector 15"/>
        <cdr:cNvSpPr/>
      </cdr:nvSpPr>
      <cdr:spPr>
        <a:xfrm xmlns:a="http://schemas.openxmlformats.org/drawingml/2006/main">
          <a:off x="1390615" y="172696"/>
          <a:ext cx="2291321" cy="445437"/>
        </a:xfrm>
        <a:prstGeom xmlns:a="http://schemas.openxmlformats.org/drawingml/2006/main" prst="straightConnector1">
          <a:avLst/>
        </a:prstGeom>
        <a:noFill xmlns:a="http://schemas.openxmlformats.org/drawingml/2006/main"/>
        <a:ln xmlns:a="http://schemas.openxmlformats.org/drawingml/2006/main" w="25400" cap="flat" cmpd="sng" algn="ctr">
          <a:solidFill>
            <a:sysClr val="windowText" lastClr="000000"/>
          </a:solidFill>
          <a:prstDash val="solid"/>
          <a:headEnd type="triangle" w="med" len="med"/>
          <a:tailEnd type="none" w="med" len="me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0.72713</cdr:x>
      <cdr:y>0.02555</cdr:y>
    </cdr:from>
    <cdr:to>
      <cdr:x>0.90636</cdr:x>
      <cdr:y>0.1629</cdr:y>
    </cdr:to>
    <cdr:sp macro="" textlink="">
      <cdr:nvSpPr>
        <cdr:cNvPr id="17" name="TextBox 1"/>
        <cdr:cNvSpPr txBox="1"/>
      </cdr:nvSpPr>
      <cdr:spPr>
        <a:xfrm xmlns:a="http://schemas.openxmlformats.org/drawingml/2006/main">
          <a:off x="3999244" y="80387"/>
          <a:ext cx="985785" cy="43207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800" b="1" dirty="0">
              <a:latin typeface="Courier New" panose="02070309020205020404" pitchFamily="49" charset="0"/>
              <a:cs typeface="Courier New" panose="02070309020205020404" pitchFamily="49" charset="0"/>
            </a:rPr>
            <a:t>Hydrogen</a:t>
          </a:r>
        </a:p>
        <a:p xmlns:a="http://schemas.openxmlformats.org/drawingml/2006/main">
          <a:pPr algn="ctr"/>
          <a:r>
            <a:rPr lang="en-US" sz="1800" b="1" dirty="0">
              <a:latin typeface="Courier New" panose="02070309020205020404" pitchFamily="49" charset="0"/>
              <a:cs typeface="Courier New" panose="02070309020205020404" pitchFamily="49" charset="0"/>
            </a:rPr>
            <a:t>Ion</a:t>
          </a:r>
        </a:p>
      </cdr:txBody>
    </cdr:sp>
  </cdr:relSizeAnchor>
  <cdr:relSizeAnchor xmlns:cdr="http://schemas.openxmlformats.org/drawingml/2006/chartDrawing">
    <cdr:from>
      <cdr:x>0.16514</cdr:x>
      <cdr:y>0.36066</cdr:y>
    </cdr:from>
    <cdr:to>
      <cdr:x>0.30275</cdr:x>
      <cdr:y>0.3611</cdr:y>
    </cdr:to>
    <cdr:sp macro="" textlink="">
      <cdr:nvSpPr>
        <cdr:cNvPr id="19" name="Straight Arrow Connector 18"/>
        <cdr:cNvSpPr/>
      </cdr:nvSpPr>
      <cdr:spPr>
        <a:xfrm xmlns:a="http://schemas.openxmlformats.org/drawingml/2006/main">
          <a:off x="1371600" y="1676400"/>
          <a:ext cx="1143000" cy="2045"/>
        </a:xfrm>
        <a:prstGeom xmlns:a="http://schemas.openxmlformats.org/drawingml/2006/main" prst="straightConnector1">
          <a:avLst/>
        </a:prstGeom>
        <a:noFill xmlns:a="http://schemas.openxmlformats.org/drawingml/2006/main"/>
        <a:ln xmlns:a="http://schemas.openxmlformats.org/drawingml/2006/main" w="25400" cap="flat" cmpd="sng" algn="ctr">
          <a:solidFill>
            <a:sysClr val="windowText" lastClr="000000"/>
          </a:solidFill>
          <a:prstDash val="solid"/>
          <a:headEnd type="triangle" w="med" len="med"/>
          <a:tailEnd type="triangle" w="med" len="me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1CBABF-80CA-4C25-9E58-8C6227D18173}" type="datetimeFigureOut">
              <a:rPr lang="en-US" smtClean="0"/>
              <a:pPr/>
              <a:t>10/21/15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ABF66A-C74C-4A00-AB6A-A077C92F4804}" type="slidenum">
              <a:rPr lang="en-US" smtClean="0"/>
              <a:pPr/>
              <a:t>‹#›</a:t>
            </a:fld>
            <a:endParaRPr lang="en-US"/>
          </a:p>
        </p:txBody>
      </p:sp>
    </p:spTree>
    <p:extLst>
      <p:ext uri="{BB962C8B-B14F-4D97-AF65-F5344CB8AC3E}">
        <p14:creationId xmlns:p14="http://schemas.microsoft.com/office/powerpoint/2010/main" val="126429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2</a:t>
            </a:fld>
            <a:endParaRPr lang="en-US"/>
          </a:p>
        </p:txBody>
      </p:sp>
    </p:spTree>
    <p:extLst>
      <p:ext uri="{BB962C8B-B14F-4D97-AF65-F5344CB8AC3E}">
        <p14:creationId xmlns:p14="http://schemas.microsoft.com/office/powerpoint/2010/main" val="1770457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courtesy</a:t>
            </a:r>
            <a:r>
              <a:rPr lang="en-US" baseline="0" dirty="0" smtClean="0"/>
              <a:t> of </a:t>
            </a:r>
            <a:r>
              <a:rPr lang="en-US" dirty="0" smtClean="0"/>
              <a:t>Reference 42</a:t>
            </a:r>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28</a:t>
            </a:fld>
            <a:endParaRPr lang="en-US"/>
          </a:p>
        </p:txBody>
      </p:sp>
    </p:spTree>
    <p:extLst>
      <p:ext uri="{BB962C8B-B14F-4D97-AF65-F5344CB8AC3E}">
        <p14:creationId xmlns:p14="http://schemas.microsoft.com/office/powerpoint/2010/main" val="1687074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courtesy of Reference 42</a:t>
            </a:r>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29</a:t>
            </a:fld>
            <a:endParaRPr lang="en-US"/>
          </a:p>
        </p:txBody>
      </p:sp>
    </p:spTree>
    <p:extLst>
      <p:ext uri="{BB962C8B-B14F-4D97-AF65-F5344CB8AC3E}">
        <p14:creationId xmlns:p14="http://schemas.microsoft.com/office/powerpoint/2010/main" val="14345973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Image courtesy</a:t>
            </a:r>
            <a:r>
              <a:rPr lang="en-US" baseline="0" dirty="0" smtClean="0"/>
              <a:t> of Reference 42</a:t>
            </a:r>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30</a:t>
            </a:fld>
            <a:endParaRPr lang="en-US"/>
          </a:p>
        </p:txBody>
      </p:sp>
    </p:spTree>
    <p:extLst>
      <p:ext uri="{BB962C8B-B14F-4D97-AF65-F5344CB8AC3E}">
        <p14:creationId xmlns:p14="http://schemas.microsoft.com/office/powerpoint/2010/main" val="14793784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Data</a:t>
            </a:r>
            <a:r>
              <a:rPr lang="en-US" baseline="0" dirty="0" smtClean="0"/>
              <a:t> to be uploaded is the last number on the last line of the fort.100 file</a:t>
            </a:r>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31</a:t>
            </a:fld>
            <a:endParaRPr lang="en-US"/>
          </a:p>
        </p:txBody>
      </p:sp>
    </p:spTree>
    <p:extLst>
      <p:ext uri="{BB962C8B-B14F-4D97-AF65-F5344CB8AC3E}">
        <p14:creationId xmlns:p14="http://schemas.microsoft.com/office/powerpoint/2010/main" val="347776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32</a:t>
            </a:fld>
            <a:endParaRPr lang="en-US"/>
          </a:p>
        </p:txBody>
      </p:sp>
    </p:spTree>
    <p:extLst>
      <p:ext uri="{BB962C8B-B14F-4D97-AF65-F5344CB8AC3E}">
        <p14:creationId xmlns:p14="http://schemas.microsoft.com/office/powerpoint/2010/main" val="17701445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39</a:t>
            </a:fld>
            <a:endParaRPr lang="en-US"/>
          </a:p>
        </p:txBody>
      </p:sp>
    </p:spTree>
    <p:extLst>
      <p:ext uri="{BB962C8B-B14F-4D97-AF65-F5344CB8AC3E}">
        <p14:creationId xmlns:p14="http://schemas.microsoft.com/office/powerpoint/2010/main" val="1727834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DABF66A-C74C-4A00-AB6A-A077C92F4804}" type="slidenum">
              <a:rPr lang="en-US" smtClean="0"/>
              <a:pPr/>
              <a:t>40</a:t>
            </a:fld>
            <a:endParaRPr lang="en-US"/>
          </a:p>
        </p:txBody>
      </p:sp>
    </p:spTree>
    <p:extLst>
      <p:ext uri="{BB962C8B-B14F-4D97-AF65-F5344CB8AC3E}">
        <p14:creationId xmlns:p14="http://schemas.microsoft.com/office/powerpoint/2010/main" val="1440331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gprof</a:t>
            </a:r>
            <a:r>
              <a:rPr lang="en-US" dirty="0" smtClean="0"/>
              <a:t> is</a:t>
            </a:r>
            <a:r>
              <a:rPr lang="en-US" baseline="0" dirty="0" smtClean="0"/>
              <a:t> a profiler with description available at</a:t>
            </a:r>
            <a:r>
              <a:rPr lang="en-US" sz="1200" baseline="0" dirty="0" smtClean="0"/>
              <a:t> http://sourceware.org/binutils/docs/gprof</a:t>
            </a:r>
            <a:endParaRPr lang="en-US" baseline="0" dirty="0" smtClean="0"/>
          </a:p>
          <a:p>
            <a:r>
              <a:rPr lang="en-US" baseline="0" dirty="0" smtClean="0"/>
              <a:t>Profilers provide statistics on various assembly instructions and function calls.</a:t>
            </a:r>
          </a:p>
          <a:p>
            <a:endParaRPr lang="en-US" baseline="0" dirty="0" smtClean="0"/>
          </a:p>
          <a:p>
            <a:r>
              <a:rPr lang="en-US" baseline="0" dirty="0" smtClean="0"/>
              <a:t>Looked at pot_surf2d_h and found redundant code</a:t>
            </a:r>
          </a:p>
        </p:txBody>
      </p:sp>
      <p:sp>
        <p:nvSpPr>
          <p:cNvPr id="4" name="Slide Number Placeholder 3"/>
          <p:cNvSpPr>
            <a:spLocks noGrp="1"/>
          </p:cNvSpPr>
          <p:nvPr>
            <p:ph type="sldNum" sz="quarter" idx="10"/>
          </p:nvPr>
        </p:nvSpPr>
        <p:spPr/>
        <p:txBody>
          <a:bodyPr/>
          <a:lstStyle/>
          <a:p>
            <a:fld id="{ADABF66A-C74C-4A00-AB6A-A077C92F4804}" type="slidenum">
              <a:rPr lang="en-US" smtClean="0"/>
              <a:pPr/>
              <a:t>43</a:t>
            </a:fld>
            <a:endParaRPr lang="en-US"/>
          </a:p>
        </p:txBody>
      </p:sp>
    </p:spTree>
    <p:extLst>
      <p:ext uri="{BB962C8B-B14F-4D97-AF65-F5344CB8AC3E}">
        <p14:creationId xmlns:p14="http://schemas.microsoft.com/office/powerpoint/2010/main" val="12153136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With a </a:t>
            </a:r>
            <a:r>
              <a:rPr lang="en-US" dirty="0" err="1" smtClean="0"/>
              <a:t>normV</a:t>
            </a:r>
            <a:r>
              <a:rPr lang="en-US" dirty="0" smtClean="0"/>
              <a:t> of 0.01,</a:t>
            </a:r>
            <a:r>
              <a:rPr lang="en-US" baseline="0" dirty="0" smtClean="0"/>
              <a:t> 15804 lines of data are produced.</a:t>
            </a:r>
          </a:p>
          <a:p>
            <a:r>
              <a:rPr lang="en-US" baseline="0" dirty="0" smtClean="0"/>
              <a:t>Runtime results for the first table are based upon 3 minutes of runtime for each execution.</a:t>
            </a:r>
          </a:p>
          <a:p>
            <a:r>
              <a:rPr lang="en-US" baseline="0" dirty="0" smtClean="0"/>
              <a:t>Percentage refers to the percentage of </a:t>
            </a:r>
            <a:r>
              <a:rPr lang="en-US" baseline="0" dirty="0" err="1" smtClean="0"/>
              <a:t>tridiagonal</a:t>
            </a:r>
            <a:r>
              <a:rPr lang="en-US" baseline="0" dirty="0" smtClean="0"/>
              <a:t> matrix computations that were offloaded to the Xeon Phi.</a:t>
            </a:r>
          </a:p>
          <a:p>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44</a:t>
            </a:fld>
            <a:endParaRPr lang="en-US"/>
          </a:p>
        </p:txBody>
      </p:sp>
    </p:spTree>
    <p:extLst>
      <p:ext uri="{BB962C8B-B14F-4D97-AF65-F5344CB8AC3E}">
        <p14:creationId xmlns:p14="http://schemas.microsoft.com/office/powerpoint/2010/main" val="1060254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Crystalline</a:t>
            </a:r>
            <a:r>
              <a:rPr lang="en-US" baseline="0" dirty="0" smtClean="0"/>
              <a:t> surface with vicinal stepping.</a:t>
            </a:r>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7</a:t>
            </a:fld>
            <a:endParaRPr lang="en-US"/>
          </a:p>
        </p:txBody>
      </p:sp>
    </p:spTree>
    <p:extLst>
      <p:ext uri="{BB962C8B-B14F-4D97-AF65-F5344CB8AC3E}">
        <p14:creationId xmlns:p14="http://schemas.microsoft.com/office/powerpoint/2010/main" val="548915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V</a:t>
            </a:r>
            <a:r>
              <a:rPr lang="en-US" baseline="-25000" dirty="0" err="1" smtClean="0"/>
              <a:t>ion</a:t>
            </a:r>
            <a:r>
              <a:rPr lang="en-US" baseline="0" dirty="0" smtClean="0"/>
              <a:t> and </a:t>
            </a:r>
            <a:r>
              <a:rPr lang="en-US" baseline="0" dirty="0" err="1" smtClean="0"/>
              <a:t>V</a:t>
            </a:r>
            <a:r>
              <a:rPr lang="en-US" baseline="-25000" dirty="0" err="1" smtClean="0"/>
              <a:t>surf</a:t>
            </a:r>
            <a:r>
              <a:rPr lang="en-US" baseline="0" dirty="0" smtClean="0"/>
              <a:t> are the ion and surface potentials respectively.</a:t>
            </a:r>
          </a:p>
          <a:p>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8</a:t>
            </a:fld>
            <a:endParaRPr lang="en-US"/>
          </a:p>
        </p:txBody>
      </p:sp>
    </p:spTree>
    <p:extLst>
      <p:ext uri="{BB962C8B-B14F-4D97-AF65-F5344CB8AC3E}">
        <p14:creationId xmlns:p14="http://schemas.microsoft.com/office/powerpoint/2010/main" val="37598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Northwest Academy is an advanced school at NWMSU for high school students.</a:t>
            </a:r>
          </a:p>
          <a:p>
            <a:r>
              <a:rPr lang="en-US" baseline="0" dirty="0" smtClean="0"/>
              <a:t>Academy students complete an associate’s degree in their last two years of high school.</a:t>
            </a:r>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15</a:t>
            </a:fld>
            <a:endParaRPr lang="en-US"/>
          </a:p>
        </p:txBody>
      </p:sp>
    </p:spTree>
    <p:extLst>
      <p:ext uri="{BB962C8B-B14F-4D97-AF65-F5344CB8AC3E}">
        <p14:creationId xmlns:p14="http://schemas.microsoft.com/office/powerpoint/2010/main" val="564150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Additional parameters were also tested.</a:t>
            </a:r>
          </a:p>
          <a:p>
            <a:endParaRPr lang="en-US" dirty="0"/>
          </a:p>
        </p:txBody>
      </p:sp>
      <p:sp>
        <p:nvSpPr>
          <p:cNvPr id="4" name="Slide Number Placeholder 3"/>
          <p:cNvSpPr>
            <a:spLocks noGrp="1"/>
          </p:cNvSpPr>
          <p:nvPr>
            <p:ph type="sldNum" sz="quarter" idx="10"/>
          </p:nvPr>
        </p:nvSpPr>
        <p:spPr/>
        <p:txBody>
          <a:bodyPr/>
          <a:lstStyle/>
          <a:p>
            <a:fld id="{ADABF66A-C74C-4A00-AB6A-A077C92F4804}" type="slidenum">
              <a:rPr lang="en-US" smtClean="0"/>
              <a:pPr/>
              <a:t>17</a:t>
            </a:fld>
            <a:endParaRPr lang="en-US"/>
          </a:p>
        </p:txBody>
      </p:sp>
    </p:spTree>
    <p:extLst>
      <p:ext uri="{BB962C8B-B14F-4D97-AF65-F5344CB8AC3E}">
        <p14:creationId xmlns:p14="http://schemas.microsoft.com/office/powerpoint/2010/main" val="534261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ifort</a:t>
            </a:r>
            <a:r>
              <a:rPr lang="en-US" dirty="0" smtClean="0"/>
              <a:t> is the Intel Fortran compiler.</a:t>
            </a:r>
            <a:r>
              <a:rPr lang="en-US" baseline="0" dirty="0" smtClean="0"/>
              <a:t>  The version used for this work was 13.0.</a:t>
            </a:r>
            <a:endParaRPr lang="en-US" dirty="0"/>
          </a:p>
        </p:txBody>
      </p:sp>
      <p:sp>
        <p:nvSpPr>
          <p:cNvPr id="4" name="Slide Number Placeholder 3"/>
          <p:cNvSpPr>
            <a:spLocks noGrp="1"/>
          </p:cNvSpPr>
          <p:nvPr>
            <p:ph type="sldNum" sz="quarter" idx="10"/>
          </p:nvPr>
        </p:nvSpPr>
        <p:spPr/>
        <p:txBody>
          <a:bodyPr/>
          <a:lstStyle/>
          <a:p>
            <a:fld id="{99FD6C0D-E3B6-D340-8908-879150BD1635}" type="slidenum">
              <a:rPr lang="en-US" smtClean="0"/>
              <a:pPr/>
              <a:t>18</a:t>
            </a:fld>
            <a:endParaRPr lang="en-US"/>
          </a:p>
        </p:txBody>
      </p:sp>
    </p:spTree>
    <p:extLst>
      <p:ext uri="{BB962C8B-B14F-4D97-AF65-F5344CB8AC3E}">
        <p14:creationId xmlns:p14="http://schemas.microsoft.com/office/powerpoint/2010/main" val="3501617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OpenMP</a:t>
            </a:r>
            <a:r>
              <a:rPr lang="en-US" dirty="0" smtClean="0"/>
              <a:t> stands for</a:t>
            </a:r>
            <a:r>
              <a:rPr lang="en-US" baseline="0" dirty="0" smtClean="0"/>
              <a:t> open multiprocessing.  This library allows for direct parallelization of serial code by the application of a directive called a “pragma”.</a:t>
            </a:r>
            <a:endParaRPr lang="en-US" dirty="0"/>
          </a:p>
        </p:txBody>
      </p:sp>
      <p:sp>
        <p:nvSpPr>
          <p:cNvPr id="4" name="Slide Number Placeholder 3"/>
          <p:cNvSpPr>
            <a:spLocks noGrp="1"/>
          </p:cNvSpPr>
          <p:nvPr>
            <p:ph type="sldNum" sz="quarter" idx="10"/>
          </p:nvPr>
        </p:nvSpPr>
        <p:spPr/>
        <p:txBody>
          <a:bodyPr/>
          <a:lstStyle/>
          <a:p>
            <a:fld id="{99FD6C0D-E3B6-D340-8908-879150BD1635}" type="slidenum">
              <a:rPr lang="en-US" smtClean="0"/>
              <a:pPr/>
              <a:t>19</a:t>
            </a:fld>
            <a:endParaRPr lang="en-US"/>
          </a:p>
        </p:txBody>
      </p:sp>
    </p:spTree>
    <p:extLst>
      <p:ext uri="{BB962C8B-B14F-4D97-AF65-F5344CB8AC3E}">
        <p14:creationId xmlns:p14="http://schemas.microsoft.com/office/powerpoint/2010/main" val="2455430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FD6C0D-E3B6-D340-8908-879150BD1635}" type="slidenum">
              <a:rPr lang="en-US" smtClean="0"/>
              <a:pPr/>
              <a:t>20</a:t>
            </a:fld>
            <a:endParaRPr lang="en-US"/>
          </a:p>
        </p:txBody>
      </p:sp>
    </p:spTree>
    <p:extLst>
      <p:ext uri="{BB962C8B-B14F-4D97-AF65-F5344CB8AC3E}">
        <p14:creationId xmlns:p14="http://schemas.microsoft.com/office/powerpoint/2010/main" val="12575383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cn2Ds speedup </a:t>
            </a:r>
            <a:r>
              <a:rPr lang="en-US" sz="1200" kern="1200" dirty="0" err="1" smtClean="0">
                <a:solidFill>
                  <a:schemeClr val="tx1"/>
                </a:solidFill>
                <a:effectLst/>
                <a:latin typeface="+mn-lt"/>
                <a:ea typeface="+mn-ea"/>
                <a:cs typeface="+mn-cs"/>
              </a:rPr>
              <a:t>vs</a:t>
            </a:r>
            <a:r>
              <a:rPr lang="en-US" sz="1200" kern="1200" dirty="0" smtClean="0">
                <a:solidFill>
                  <a:schemeClr val="tx1"/>
                </a:solidFill>
                <a:effectLst/>
                <a:latin typeface="+mn-lt"/>
                <a:ea typeface="+mn-ea"/>
                <a:cs typeface="+mn-cs"/>
              </a:rPr>
              <a:t> number of time loops for different values of </a:t>
            </a:r>
            <a:r>
              <a:rPr lang="en-US" sz="1200" kern="1200" dirty="0" err="1" smtClean="0">
                <a:solidFill>
                  <a:schemeClr val="tx1"/>
                </a:solidFill>
                <a:effectLst/>
                <a:latin typeface="+mn-lt"/>
                <a:ea typeface="+mn-ea"/>
                <a:cs typeface="+mn-cs"/>
              </a:rPr>
              <a:t>normV</a:t>
            </a:r>
            <a:r>
              <a:rPr lang="en-US" sz="1200" kern="1200" dirty="0" smtClean="0">
                <a:solidFill>
                  <a:schemeClr val="tx1"/>
                </a:solidFill>
                <a:effectLst/>
                <a:latin typeface="+mn-lt"/>
                <a:ea typeface="+mn-ea"/>
                <a:cs typeface="+mn-cs"/>
              </a:rPr>
              <a:t> as</a:t>
            </a:r>
            <a:r>
              <a:rPr lang="en-US" dirty="0" smtClean="0">
                <a:effectLst/>
              </a:rPr>
              <a:t> shown</a:t>
            </a:r>
            <a:r>
              <a:rPr lang="en-US" baseline="0" dirty="0" smtClean="0">
                <a:effectLst/>
              </a:rPr>
              <a:t> in the previous slide.</a:t>
            </a:r>
            <a:endParaRPr lang="en-US" dirty="0"/>
          </a:p>
        </p:txBody>
      </p:sp>
      <p:sp>
        <p:nvSpPr>
          <p:cNvPr id="4" name="Slide Number Placeholder 3"/>
          <p:cNvSpPr>
            <a:spLocks noGrp="1"/>
          </p:cNvSpPr>
          <p:nvPr>
            <p:ph type="sldNum" sz="quarter" idx="10"/>
          </p:nvPr>
        </p:nvSpPr>
        <p:spPr/>
        <p:txBody>
          <a:bodyPr/>
          <a:lstStyle/>
          <a:p>
            <a:fld id="{99FD6C0D-E3B6-D340-8908-879150BD1635}" type="slidenum">
              <a:rPr lang="en-US" smtClean="0"/>
              <a:pPr/>
              <a:t>22</a:t>
            </a:fld>
            <a:endParaRPr lang="en-US"/>
          </a:p>
        </p:txBody>
      </p:sp>
    </p:spTree>
    <p:extLst>
      <p:ext uri="{BB962C8B-B14F-4D97-AF65-F5344CB8AC3E}">
        <p14:creationId xmlns:p14="http://schemas.microsoft.com/office/powerpoint/2010/main" val="3057992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439BD58-F37A-45C2-AB96-099C2D267037}" type="datetimeFigureOut">
              <a:rPr lang="en-US" smtClean="0"/>
              <a:pPr/>
              <a:t>10/21/15</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5841729-0408-433E-8F94-87CAA0AAA4B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439BD58-F37A-45C2-AB96-099C2D267037}" type="datetimeFigureOut">
              <a:rPr lang="en-US" smtClean="0"/>
              <a:pPr/>
              <a:t>10/21/15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841729-0408-433E-8F94-87CAA0AAA4B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439BD58-F37A-45C2-AB96-099C2D267037}" type="datetimeFigureOut">
              <a:rPr lang="en-US" smtClean="0"/>
              <a:pPr/>
              <a:t>10/21/15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841729-0408-433E-8F94-87CAA0AAA4B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439BD58-F37A-45C2-AB96-099C2D267037}" type="datetimeFigureOut">
              <a:rPr lang="en-US" smtClean="0"/>
              <a:pPr/>
              <a:t>10/21/15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841729-0408-433E-8F94-87CAA0AAA4B0}"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439BD58-F37A-45C2-AB96-099C2D267037}" type="datetimeFigureOut">
              <a:rPr lang="en-US" smtClean="0"/>
              <a:pPr/>
              <a:t>10/21/15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5841729-0408-433E-8F94-87CAA0AAA4B0}"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439BD58-F37A-45C2-AB96-099C2D267037}" type="datetimeFigureOut">
              <a:rPr lang="en-US" smtClean="0"/>
              <a:pPr/>
              <a:t>10/21/15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841729-0408-433E-8F94-87CAA0AAA4B0}"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439BD58-F37A-45C2-AB96-099C2D267037}" type="datetimeFigureOut">
              <a:rPr lang="en-US" smtClean="0"/>
              <a:pPr/>
              <a:t>10/21/15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5841729-0408-433E-8F94-87CAA0AAA4B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439BD58-F37A-45C2-AB96-099C2D267037}" type="datetimeFigureOut">
              <a:rPr lang="en-US" smtClean="0"/>
              <a:pPr/>
              <a:t>10/21/15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5841729-0408-433E-8F94-87CAA0AAA4B0}"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439BD58-F37A-45C2-AB96-099C2D267037}" type="datetimeFigureOut">
              <a:rPr lang="en-US" smtClean="0"/>
              <a:pPr/>
              <a:t>10/21/15</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5841729-0408-433E-8F94-87CAA0AAA4B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439BD58-F37A-45C2-AB96-099C2D267037}" type="datetimeFigureOut">
              <a:rPr lang="en-US" smtClean="0"/>
              <a:pPr/>
              <a:t>10/21/15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5841729-0408-433E-8F94-87CAA0AAA4B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439BD58-F37A-45C2-AB96-099C2D267037}" type="datetimeFigureOut">
              <a:rPr lang="en-US" smtClean="0"/>
              <a:pPr/>
              <a:t>10/21/15</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5841729-0408-433E-8F94-87CAA0AAA4B0}"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439BD58-F37A-45C2-AB96-099C2D267037}" type="datetimeFigureOut">
              <a:rPr lang="en-US" smtClean="0"/>
              <a:pPr/>
              <a:t>10/21/15</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5841729-0408-433E-8F94-87CAA0AAA4B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5.bin"/><Relationship Id="rId5" Type="http://schemas.openxmlformats.org/officeDocument/2006/relationships/package" Target="../embeddings/Microsoft_Word_Document1.docx"/><Relationship Id="rId6"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package" Target="../embeddings/Microsoft_Word_Document2.docx"/><Relationship Id="rId5" Type="http://schemas.openxmlformats.org/officeDocument/2006/relationships/image" Target="../media/image7.png"/><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community.jaspersoft.com/project/jasperreports-library" TargetMode="External"/><Relationship Id="rId4" Type="http://schemas.openxmlformats.org/officeDocument/2006/relationships/hyperlink" Target="http://docs.oracle.com/javase/7/docs/technotes/guides/swing/" TargetMode="External"/><Relationship Id="rId5" Type="http://schemas.openxmlformats.org/officeDocument/2006/relationships/hyperlink" Target="http://dev.mysql.com/doc/refman/5.6/en/" TargetMode="External"/><Relationship Id="rId6" Type="http://schemas.openxmlformats.org/officeDocument/2006/relationships/hyperlink" Target="https://software.intel.com/en-us/compiler_15.0_ug_f" TargetMode="External"/><Relationship Id="rId7" Type="http://schemas.openxmlformats.org/officeDocument/2006/relationships/hyperlink" Target="https://portal.xsede.org/allocation-policies" TargetMode="External"/><Relationship Id="rId8" Type="http://schemas.openxmlformats.org/officeDocument/2006/relationships/hyperlink" Target="https://portal.tacc.utexas.edu/user-guides/stampede" TargetMode="External"/><Relationship Id="rId1" Type="http://schemas.openxmlformats.org/officeDocument/2006/relationships/slideLayout" Target="../slideLayouts/slideLayout2.xml"/><Relationship Id="rId2" Type="http://schemas.openxmlformats.org/officeDocument/2006/relationships/hyperlink" Target="http://www.openmp.org/mp-documents/OpenMP3.1.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image" Target="../media/image2.wmf"/><Relationship Id="rId6" Type="http://schemas.openxmlformats.org/officeDocument/2006/relationships/oleObject" Target="../embeddings/oleObject2.bin"/><Relationship Id="rId7" Type="http://schemas.openxmlformats.org/officeDocument/2006/relationships/image" Target="../media/image3.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4.wmf"/><Relationship Id="rId5" Type="http://schemas.openxmlformats.org/officeDocument/2006/relationships/oleObject" Target="../embeddings/oleObject4.bin"/><Relationship Id="rId6" Type="http://schemas.openxmlformats.org/officeDocument/2006/relationships/image" Target="../media/image5.w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Computing Hydrogen Ion Survival Probability: </a:t>
            </a:r>
            <a:r>
              <a:rPr lang="en-US" dirty="0" smtClean="0"/>
              <a:t/>
            </a:r>
            <a:br>
              <a:rPr lang="en-US" dirty="0" smtClean="0"/>
            </a:br>
            <a:r>
              <a:rPr lang="en-US" dirty="0" smtClean="0"/>
              <a:t>Academy </a:t>
            </a:r>
            <a:r>
              <a:rPr lang="en-US" dirty="0"/>
              <a:t>Student, Graduate Student, and Faculty </a:t>
            </a:r>
            <a:r>
              <a:rPr lang="en-US" dirty="0" smtClean="0"/>
              <a:t>Experiences</a:t>
            </a:r>
            <a:endParaRPr lang="en-US" dirty="0"/>
          </a:p>
        </p:txBody>
      </p:sp>
      <p:sp>
        <p:nvSpPr>
          <p:cNvPr id="3" name="Subtitle 2"/>
          <p:cNvSpPr>
            <a:spLocks noGrp="1"/>
          </p:cNvSpPr>
          <p:nvPr>
            <p:ph type="subTitle" idx="1"/>
          </p:nvPr>
        </p:nvSpPr>
        <p:spPr>
          <a:xfrm>
            <a:off x="304800" y="3581400"/>
            <a:ext cx="8534400" cy="1752600"/>
          </a:xfrm>
        </p:spPr>
        <p:txBody>
          <a:bodyPr>
            <a:normAutofit fontScale="70000" lnSpcReduction="20000"/>
          </a:bodyPr>
          <a:lstStyle/>
          <a:p>
            <a:r>
              <a:rPr lang="en-US" dirty="0" smtClean="0"/>
              <a:t>David </a:t>
            </a:r>
            <a:r>
              <a:rPr lang="en-US" dirty="0" err="1" smtClean="0"/>
              <a:t>Monismith</a:t>
            </a:r>
            <a:r>
              <a:rPr lang="en-US" dirty="0" smtClean="0"/>
              <a:t> – Independent Researcher </a:t>
            </a:r>
          </a:p>
          <a:p>
            <a:r>
              <a:rPr lang="en-US" dirty="0" err="1" smtClean="0"/>
              <a:t>Yixiao</a:t>
            </a:r>
            <a:r>
              <a:rPr lang="en-US" dirty="0" smtClean="0"/>
              <a:t> (Icy) Zhang – Undergraduate Student, Cornell University</a:t>
            </a:r>
          </a:p>
          <a:p>
            <a:r>
              <a:rPr lang="en-US" dirty="0" smtClean="0"/>
              <a:t>John Shaw – Associate Professor, Northwest Missouri State University</a:t>
            </a:r>
          </a:p>
          <a:p>
            <a:r>
              <a:rPr lang="en-US" dirty="0" err="1" smtClean="0"/>
              <a:t>Himadri</a:t>
            </a:r>
            <a:r>
              <a:rPr lang="en-US" dirty="0" smtClean="0"/>
              <a:t> </a:t>
            </a:r>
            <a:r>
              <a:rPr lang="en-US" dirty="0" err="1" smtClean="0"/>
              <a:t>Chakraborty</a:t>
            </a:r>
            <a:r>
              <a:rPr lang="en-US" dirty="0" smtClean="0"/>
              <a:t> – Associate Professor, Northwest Missouri State University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03800"/>
          </a:xfrm>
        </p:spPr>
        <p:txBody>
          <a:bodyPr>
            <a:normAutofit fontScale="92500" lnSpcReduction="20000"/>
          </a:bodyPr>
          <a:lstStyle/>
          <a:p>
            <a:r>
              <a:rPr lang="en-US" dirty="0" smtClean="0"/>
              <a:t>Code developed over 15 years in Fortran IV and 77.</a:t>
            </a:r>
          </a:p>
          <a:p>
            <a:r>
              <a:rPr lang="en-US" dirty="0" smtClean="0"/>
              <a:t>Recently updated to Fortran90.</a:t>
            </a:r>
          </a:p>
          <a:p>
            <a:r>
              <a:rPr lang="en-US" dirty="0" smtClean="0"/>
              <a:t>Designed to simulate surface interaction of a Hydrogen Ion.</a:t>
            </a:r>
          </a:p>
          <a:p>
            <a:r>
              <a:rPr lang="en-US" dirty="0" smtClean="0"/>
              <a:t>Serial code was used to successfully produce 2D results for firing a H- ion at a surface of metal atoms via the Crank-Nicolson method.</a:t>
            </a:r>
          </a:p>
          <a:p>
            <a:r>
              <a:rPr lang="en-US" dirty="0" smtClean="0"/>
              <a:t>Empirical results show the program is compute bound.</a:t>
            </a:r>
          </a:p>
          <a:p>
            <a:r>
              <a:rPr lang="en-US" dirty="0" smtClean="0"/>
              <a:t>Runtimes on local resources range from days to weeks for a single cn2Ds instance.</a:t>
            </a:r>
          </a:p>
          <a:p>
            <a:r>
              <a:rPr lang="en-US" dirty="0" smtClean="0"/>
              <a:t>Used the </a:t>
            </a:r>
            <a:r>
              <a:rPr lang="en-US" dirty="0" err="1" smtClean="0">
                <a:latin typeface="Courier"/>
                <a:cs typeface="Courier"/>
              </a:rPr>
              <a:t>ifort</a:t>
            </a:r>
            <a:r>
              <a:rPr lang="en-US" dirty="0" smtClean="0"/>
              <a:t> compiler (v13) with level 3 optimization, which allows for the use of SIMD instructions.</a:t>
            </a:r>
          </a:p>
        </p:txBody>
      </p:sp>
      <p:sp>
        <p:nvSpPr>
          <p:cNvPr id="2" name="Title 1"/>
          <p:cNvSpPr>
            <a:spLocks noGrp="1"/>
          </p:cNvSpPr>
          <p:nvPr>
            <p:ph type="title"/>
          </p:nvPr>
        </p:nvSpPr>
        <p:spPr>
          <a:xfrm>
            <a:off x="457200" y="0"/>
            <a:ext cx="8229600" cy="1143000"/>
          </a:xfrm>
        </p:spPr>
        <p:txBody>
          <a:bodyPr/>
          <a:lstStyle/>
          <a:p>
            <a:r>
              <a:rPr lang="en-US" dirty="0" smtClean="0"/>
              <a:t>Simulation with cn2Ds</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[22-27,35,40,41]</a:t>
            </a:r>
            <a:endParaRPr lang="en-US" dirty="0"/>
          </a:p>
        </p:txBody>
      </p:sp>
    </p:spTree>
    <p:extLst>
      <p:ext uri="{BB962C8B-B14F-4D97-AF65-F5344CB8AC3E}">
        <p14:creationId xmlns:p14="http://schemas.microsoft.com/office/powerpoint/2010/main" val="22239388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pPr>
            <a:r>
              <a:rPr lang="en-US" b="1" dirty="0" smtClean="0">
                <a:latin typeface="Courier New" pitchFamily="49" charset="0"/>
                <a:cs typeface="Courier New" pitchFamily="49" charset="0"/>
              </a:rPr>
              <a:t>cn2Ds </a:t>
            </a:r>
            <a:r>
              <a:rPr lang="en-US" b="1" dirty="0" err="1" smtClean="0">
                <a:latin typeface="Courier New" pitchFamily="49" charset="0"/>
                <a:cs typeface="Courier New" pitchFamily="49" charset="0"/>
              </a:rPr>
              <a:t>Pseudocode</a:t>
            </a:r>
            <a:endParaRPr lang="en-US" b="1" dirty="0" smtClean="0">
              <a:latin typeface="Courier New" pitchFamily="49" charset="0"/>
              <a:cs typeface="Courier New" pitchFamily="49" charset="0"/>
            </a:endParaRPr>
          </a:p>
          <a:p>
            <a:pPr marL="0" indent="0">
              <a:buNone/>
            </a:pPr>
            <a:endParaRPr lang="en-US" dirty="0">
              <a:latin typeface="Courier New" pitchFamily="49" charset="0"/>
              <a:cs typeface="Courier New" pitchFamily="49" charset="0"/>
            </a:endParaRPr>
          </a:p>
          <a:p>
            <a:pPr marL="0" indent="0">
              <a:buNone/>
            </a:pPr>
            <a:r>
              <a:rPr lang="en-US" b="1" dirty="0">
                <a:latin typeface="Courier New" pitchFamily="49" charset="0"/>
                <a:cs typeface="Courier New" pitchFamily="49" charset="0"/>
              </a:rPr>
              <a:t>Perform initialization steps including:</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t>
            </a:r>
            <a:r>
              <a:rPr lang="en-US" b="1" dirty="0">
                <a:latin typeface="Courier New" pitchFamily="49" charset="0"/>
                <a:cs typeface="Courier New" pitchFamily="49" charset="0"/>
              </a:rPr>
              <a:t>Construct an equidistant time mesh</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t>
            </a:r>
            <a:r>
              <a:rPr lang="en-US" b="1" dirty="0">
                <a:latin typeface="Courier New" pitchFamily="49" charset="0"/>
                <a:cs typeface="Courier New" pitchFamily="49" charset="0"/>
              </a:rPr>
              <a:t>Define projectile trajectory</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t>
            </a:r>
            <a:r>
              <a:rPr lang="en-US" b="1" dirty="0">
                <a:latin typeface="Courier New" pitchFamily="49" charset="0"/>
                <a:cs typeface="Courier New" pitchFamily="49" charset="0"/>
              </a:rPr>
              <a:t>Construct an equidistant spatial mesh</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t>
            </a:r>
            <a:r>
              <a:rPr lang="en-US" b="1" dirty="0">
                <a:latin typeface="Courier New" pitchFamily="49" charset="0"/>
                <a:cs typeface="Courier New" pitchFamily="49" charset="0"/>
              </a:rPr>
              <a:t>Identify initial coordinates</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t>
            </a:r>
            <a:r>
              <a:rPr lang="en-US" b="1" dirty="0">
                <a:latin typeface="Courier New" pitchFamily="49" charset="0"/>
                <a:cs typeface="Courier New" pitchFamily="49" charset="0"/>
              </a:rPr>
              <a:t>Add translation phase factors to </a:t>
            </a:r>
            <a:r>
              <a:rPr lang="en-US" b="1" dirty="0" smtClean="0">
                <a:latin typeface="Courier New" pitchFamily="49" charset="0"/>
                <a:cs typeface="Courier New" pitchFamily="49" charset="0"/>
              </a:rPr>
              <a:t>the</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initial </a:t>
            </a:r>
            <a:r>
              <a:rPr lang="en-US" b="1" dirty="0">
                <a:latin typeface="Courier New" pitchFamily="49" charset="0"/>
                <a:cs typeface="Courier New" pitchFamily="49" charset="0"/>
              </a:rPr>
              <a:t>wave function</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t>
            </a:r>
            <a:r>
              <a:rPr lang="en-US" b="1" dirty="0">
                <a:latin typeface="Courier New" pitchFamily="49" charset="0"/>
                <a:cs typeface="Courier New" pitchFamily="49" charset="0"/>
              </a:rPr>
              <a:t>Build a tri-diagonal matrix for </a:t>
            </a:r>
            <a:r>
              <a:rPr lang="en-US" b="1" dirty="0" smtClean="0">
                <a:latin typeface="Courier New" pitchFamily="49" charset="0"/>
                <a:cs typeface="Courier New" pitchFamily="49" charset="0"/>
              </a:rPr>
              <a:t>the</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Crank </a:t>
            </a:r>
            <a:r>
              <a:rPr lang="en-US" b="1" dirty="0">
                <a:latin typeface="Courier New" pitchFamily="49" charset="0"/>
                <a:cs typeface="Courier New" pitchFamily="49" charset="0"/>
              </a:rPr>
              <a:t>Nicolson propagator</a:t>
            </a:r>
          </a:p>
          <a:p>
            <a:pPr marL="0" indent="0">
              <a:buNone/>
            </a:pPr>
            <a:r>
              <a:rPr lang="en-US" b="1" dirty="0"/>
              <a:t> </a:t>
            </a:r>
          </a:p>
          <a:p>
            <a:pPr marL="0" indent="0">
              <a:buNone/>
            </a:pPr>
            <a:r>
              <a:rPr lang="en-US" dirty="0"/>
              <a:t> </a:t>
            </a:r>
          </a:p>
        </p:txBody>
      </p:sp>
      <p:sp>
        <p:nvSpPr>
          <p:cNvPr id="2" name="Title 1"/>
          <p:cNvSpPr>
            <a:spLocks noGrp="1"/>
          </p:cNvSpPr>
          <p:nvPr>
            <p:ph type="title"/>
          </p:nvPr>
        </p:nvSpPr>
        <p:spPr/>
        <p:txBody>
          <a:bodyPr/>
          <a:lstStyle/>
          <a:p>
            <a:r>
              <a:rPr lang="en-US" dirty="0" smtClean="0"/>
              <a:t>cn2Ds Algorithm - Initialization</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[22-27,41]</a:t>
            </a:r>
            <a:endParaRPr lang="en-US" dirty="0"/>
          </a:p>
        </p:txBody>
      </p:sp>
    </p:spTree>
    <p:extLst>
      <p:ext uri="{BB962C8B-B14F-4D97-AF65-F5344CB8AC3E}">
        <p14:creationId xmlns:p14="http://schemas.microsoft.com/office/powerpoint/2010/main" val="25132889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b="1" dirty="0" smtClean="0">
                <a:latin typeface="Courier New" pitchFamily="49" charset="0"/>
                <a:cs typeface="Courier New" pitchFamily="49" charset="0"/>
              </a:rPr>
              <a:t>Start the time loop</a:t>
            </a:r>
          </a:p>
          <a:p>
            <a:pPr marL="0" indent="0">
              <a:buNone/>
            </a:pPr>
            <a:r>
              <a:rPr lang="en-US" b="1" dirty="0" smtClean="0">
                <a:latin typeface="Courier New" pitchFamily="49" charset="0"/>
                <a:cs typeface="Courier New" pitchFamily="49" charset="0"/>
              </a:rPr>
              <a:t>   During iteration 1:</a:t>
            </a:r>
          </a:p>
          <a:p>
            <a:pPr marL="0" indent="0">
              <a:buNone/>
            </a:pPr>
            <a:r>
              <a:rPr lang="en-US" b="1" dirty="0" smtClean="0">
                <a:latin typeface="Courier New" pitchFamily="49" charset="0"/>
                <a:cs typeface="Courier New" pitchFamily="49" charset="0"/>
              </a:rPr>
              <a:t>      Check the norm of the</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initial packet and get the</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center position.</a:t>
            </a:r>
          </a:p>
          <a:p>
            <a:pPr marL="0" indent="0">
              <a:buNone/>
            </a:pPr>
            <a:r>
              <a:rPr lang="en-US" b="1" dirty="0" smtClean="0">
                <a:latin typeface="Courier New" pitchFamily="49" charset="0"/>
                <a:cs typeface="Courier New" pitchFamily="49" charset="0"/>
              </a:rPr>
              <a:t>      Copy the initial wave</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function into a 2D array</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for use in the</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autocorrelation integral.</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End iteration 1</a:t>
            </a:r>
          </a:p>
          <a:p>
            <a:endParaRPr lang="en-US" dirty="0"/>
          </a:p>
        </p:txBody>
      </p:sp>
      <p:sp>
        <p:nvSpPr>
          <p:cNvPr id="2" name="Title 1"/>
          <p:cNvSpPr>
            <a:spLocks noGrp="1"/>
          </p:cNvSpPr>
          <p:nvPr>
            <p:ph type="title"/>
          </p:nvPr>
        </p:nvSpPr>
        <p:spPr/>
        <p:txBody>
          <a:bodyPr/>
          <a:lstStyle/>
          <a:p>
            <a:r>
              <a:rPr lang="en-US" dirty="0" smtClean="0"/>
              <a:t>cn2Ds Algorithm – Time Loop</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[22-27,41]</a:t>
            </a:r>
            <a:endParaRPr lang="en-US" dirty="0"/>
          </a:p>
        </p:txBody>
      </p:sp>
    </p:spTree>
    <p:extLst>
      <p:ext uri="{BB962C8B-B14F-4D97-AF65-F5344CB8AC3E}">
        <p14:creationId xmlns:p14="http://schemas.microsoft.com/office/powerpoint/2010/main" val="31182649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610600" cy="4525963"/>
          </a:xfrm>
        </p:spPr>
        <p:txBody>
          <a:bodyPr>
            <a:normAutofit fontScale="85000" lnSpcReduction="10000"/>
          </a:bodyPr>
          <a:lstStyle/>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During iterations 2 to t:</a:t>
            </a:r>
          </a:p>
          <a:p>
            <a:pPr marL="0" indent="0">
              <a:buNone/>
            </a:pPr>
            <a:r>
              <a:rPr lang="en-US" b="1" dirty="0" smtClean="0">
                <a:latin typeface="Courier New" pitchFamily="49" charset="0"/>
                <a:cs typeface="Courier New" pitchFamily="49" charset="0"/>
              </a:rPr>
              <a:t>      Add translation phase factors.</a:t>
            </a:r>
          </a:p>
          <a:p>
            <a:pPr marL="0" indent="0">
              <a:buNone/>
            </a:pPr>
            <a:r>
              <a:rPr lang="en-US" b="1" dirty="0" smtClean="0">
                <a:latin typeface="Courier New" pitchFamily="49" charset="0"/>
                <a:cs typeface="Courier New" pitchFamily="49" charset="0"/>
              </a:rPr>
              <a:t>      Apply the Crank Nicholson method for one</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timestep</a:t>
            </a:r>
            <a:r>
              <a:rPr lang="en-US" b="1" dirty="0" smtClean="0">
                <a:latin typeface="Courier New" pitchFamily="49" charset="0"/>
                <a:cs typeface="Courier New" pitchFamily="49" charset="0"/>
              </a:rPr>
              <a:t> for </a:t>
            </a:r>
            <a:r>
              <a:rPr lang="en-US" b="1" dirty="0" err="1" smtClean="0">
                <a:latin typeface="Courier New" pitchFamily="49" charset="0"/>
                <a:cs typeface="Courier New" pitchFamily="49" charset="0"/>
              </a:rPr>
              <a:t>Φ</a:t>
            </a:r>
            <a:r>
              <a:rPr lang="en-US" b="1" baseline="-25000" dirty="0" err="1" smtClean="0">
                <a:latin typeface="Courier New" pitchFamily="49" charset="0"/>
                <a:cs typeface="Courier New" pitchFamily="49" charset="0"/>
              </a:rPr>
              <a:t>x</a:t>
            </a:r>
            <a:r>
              <a:rPr lang="en-US" b="1" dirty="0">
                <a:latin typeface="Courier New" pitchFamily="49" charset="0"/>
                <a:cs typeface="Courier New" pitchFamily="49" charset="0"/>
              </a:rPr>
              <a:t>.</a:t>
            </a:r>
            <a:endParaRPr lang="en-US" b="1" dirty="0" smtClean="0">
              <a:latin typeface="Courier New" pitchFamily="49" charset="0"/>
              <a:cs typeface="Courier New" pitchFamily="49" charset="0"/>
            </a:endParaRPr>
          </a:p>
          <a:p>
            <a:pPr marL="0" indent="0">
              <a:buNone/>
            </a:pPr>
            <a:r>
              <a:rPr lang="en-US" b="1" dirty="0" smtClean="0">
                <a:latin typeface="Courier New" pitchFamily="49" charset="0"/>
                <a:cs typeface="Courier New" pitchFamily="49" charset="0"/>
              </a:rPr>
              <a:t>      Apply the Crank Nicholson method again for</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the same time step for </a:t>
            </a:r>
            <a:r>
              <a:rPr lang="en-US" b="1" dirty="0" err="1" smtClean="0">
                <a:latin typeface="Courier New" pitchFamily="49" charset="0"/>
                <a:cs typeface="Courier New" pitchFamily="49" charset="0"/>
              </a:rPr>
              <a:t>Φ</a:t>
            </a:r>
            <a:r>
              <a:rPr lang="en-US" b="1" baseline="-25000" dirty="0" err="1" smtClean="0">
                <a:latin typeface="Courier New" pitchFamily="49" charset="0"/>
                <a:cs typeface="Courier New" pitchFamily="49" charset="0"/>
              </a:rPr>
              <a:t>z</a:t>
            </a:r>
            <a:r>
              <a:rPr lang="en-US" b="1" dirty="0" smtClean="0">
                <a:latin typeface="Courier New" pitchFamily="49" charset="0"/>
                <a:cs typeface="Courier New" pitchFamily="49" charset="0"/>
              </a:rPr>
              <a:t> + V(</a:t>
            </a:r>
            <a:r>
              <a:rPr lang="en-US" b="1" dirty="0" err="1" smtClean="0">
                <a:latin typeface="Courier New" pitchFamily="49" charset="0"/>
                <a:cs typeface="Courier New" pitchFamily="49" charset="0"/>
              </a:rPr>
              <a:t>x,z</a:t>
            </a:r>
            <a:r>
              <a:rPr lang="en-US" b="1" dirty="0" smtClean="0">
                <a:latin typeface="Courier New" pitchFamily="49" charset="0"/>
                <a:cs typeface="Courier New" pitchFamily="49" charset="0"/>
              </a:rPr>
              <a:t>).</a:t>
            </a:r>
          </a:p>
          <a:p>
            <a:pPr marL="0" indent="0">
              <a:buNone/>
            </a:pPr>
            <a:r>
              <a:rPr lang="en-US" b="1" dirty="0" smtClean="0">
                <a:latin typeface="Courier New" pitchFamily="49" charset="0"/>
                <a:cs typeface="Courier New" pitchFamily="49" charset="0"/>
              </a:rPr>
              <a:t>      Apply the Crank Nicholson method a third</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time for the same time step for </a:t>
            </a:r>
            <a:r>
              <a:rPr lang="en-US" b="1" dirty="0" err="1" smtClean="0">
                <a:latin typeface="Courier New" pitchFamily="49" charset="0"/>
                <a:cs typeface="Courier New" pitchFamily="49" charset="0"/>
              </a:rPr>
              <a:t>Φ</a:t>
            </a:r>
            <a:r>
              <a:rPr lang="en-US" b="1" baseline="-25000" dirty="0" err="1" smtClean="0">
                <a:latin typeface="Courier New" pitchFamily="49" charset="0"/>
                <a:cs typeface="Courier New" pitchFamily="49" charset="0"/>
              </a:rPr>
              <a:t>x</a:t>
            </a:r>
            <a:r>
              <a:rPr lang="en-US" b="1" dirty="0" smtClean="0">
                <a:latin typeface="Courier New" pitchFamily="49" charset="0"/>
                <a:cs typeface="Courier New" pitchFamily="49" charset="0"/>
              </a:rPr>
              <a:t>.</a:t>
            </a:r>
          </a:p>
          <a:p>
            <a:pPr marL="0" indent="0">
              <a:buNone/>
            </a:pPr>
            <a:r>
              <a:rPr lang="en-US" b="1" dirty="0" smtClean="0">
                <a:latin typeface="Courier New" pitchFamily="49" charset="0"/>
                <a:cs typeface="Courier New" pitchFamily="49" charset="0"/>
              </a:rPr>
              <a:t>      Include absorption at the grid boundary.</a:t>
            </a:r>
          </a:p>
          <a:p>
            <a:pPr marL="0" indent="0">
              <a:buNone/>
            </a:pPr>
            <a:r>
              <a:rPr lang="en-US" b="1" dirty="0" smtClean="0">
                <a:latin typeface="Courier New" pitchFamily="49" charset="0"/>
                <a:cs typeface="Courier New" pitchFamily="49" charset="0"/>
              </a:rPr>
              <a:t>      Print wave function and check the norm.</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End iterations 2 to t.</a:t>
            </a:r>
          </a:p>
          <a:p>
            <a:pPr marL="0" indent="0">
              <a:buNone/>
            </a:pPr>
            <a:r>
              <a:rPr lang="en-US" b="1" dirty="0" smtClean="0">
                <a:latin typeface="Courier New" pitchFamily="49" charset="0"/>
                <a:cs typeface="Courier New" pitchFamily="49" charset="0"/>
              </a:rPr>
              <a:t>End time loop.</a:t>
            </a:r>
            <a:endParaRPr lang="en-US" b="1" dirty="0">
              <a:latin typeface="Courier New" pitchFamily="49" charset="0"/>
              <a:cs typeface="Courier New" pitchFamily="49" charset="0"/>
            </a:endParaRPr>
          </a:p>
        </p:txBody>
      </p:sp>
      <p:sp>
        <p:nvSpPr>
          <p:cNvPr id="2" name="Title 1"/>
          <p:cNvSpPr>
            <a:spLocks noGrp="1"/>
          </p:cNvSpPr>
          <p:nvPr>
            <p:ph type="title"/>
          </p:nvPr>
        </p:nvSpPr>
        <p:spPr/>
        <p:txBody>
          <a:bodyPr>
            <a:normAutofit fontScale="90000"/>
          </a:bodyPr>
          <a:lstStyle/>
          <a:p>
            <a:r>
              <a:rPr lang="en-US" dirty="0" smtClean="0"/>
              <a:t>cn2Ds Algorithm – Time Loop, Continued</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[22-27,41]</a:t>
            </a:r>
            <a:endParaRPr lang="en-US" dirty="0"/>
          </a:p>
        </p:txBody>
      </p:sp>
    </p:spTree>
    <p:extLst>
      <p:ext uri="{BB962C8B-B14F-4D97-AF65-F5344CB8AC3E}">
        <p14:creationId xmlns:p14="http://schemas.microsoft.com/office/powerpoint/2010/main" val="18612133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In order to understand the affect of parameter variations on ion-surface interactions, it is necessary to run the program with varying parameter sets.</a:t>
            </a:r>
          </a:p>
          <a:p>
            <a:r>
              <a:rPr lang="en-US" dirty="0" smtClean="0"/>
              <a:t>A single node on the Stampede supercomputer is sufficient to run multiple serial instances of cn2Ds.</a:t>
            </a:r>
          </a:p>
          <a:p>
            <a:r>
              <a:rPr lang="en-US" dirty="0" smtClean="0"/>
              <a:t>A batch script generator was written for use with the TACC Launcher – a tool to perform parameter sweeps on a supercomputer [36].</a:t>
            </a:r>
          </a:p>
          <a:p>
            <a:r>
              <a:rPr lang="en-US" dirty="0" smtClean="0"/>
              <a:t>Successfully able to execute one job per CPU core on Stampede to perform several modest parameter sweeps using 5 to 6 nodes per sweep [41].</a:t>
            </a:r>
          </a:p>
        </p:txBody>
      </p:sp>
      <p:sp>
        <p:nvSpPr>
          <p:cNvPr id="2" name="Title 1"/>
          <p:cNvSpPr>
            <a:spLocks noGrp="1"/>
          </p:cNvSpPr>
          <p:nvPr>
            <p:ph type="title"/>
          </p:nvPr>
        </p:nvSpPr>
        <p:spPr/>
        <p:txBody>
          <a:bodyPr/>
          <a:lstStyle/>
          <a:p>
            <a:r>
              <a:rPr lang="en-US" dirty="0" smtClean="0"/>
              <a:t>Parameter Sweep</a:t>
            </a:r>
            <a:endParaRPr lang="en-US" dirty="0"/>
          </a:p>
        </p:txBody>
      </p:sp>
    </p:spTree>
    <p:extLst>
      <p:ext uri="{BB962C8B-B14F-4D97-AF65-F5344CB8AC3E}">
        <p14:creationId xmlns:p14="http://schemas.microsoft.com/office/powerpoint/2010/main" val="20665021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Student Involved - </a:t>
            </a:r>
            <a:r>
              <a:rPr lang="en-US" dirty="0" err="1" smtClean="0"/>
              <a:t>Yixiao</a:t>
            </a:r>
            <a:r>
              <a:rPr lang="en-US" dirty="0" smtClean="0"/>
              <a:t> (Icy) Zhang</a:t>
            </a:r>
          </a:p>
          <a:p>
            <a:pPr lvl="1"/>
            <a:r>
              <a:rPr lang="en-US" dirty="0" smtClean="0"/>
              <a:t>A Northwest Academy Student</a:t>
            </a:r>
          </a:p>
          <a:p>
            <a:r>
              <a:rPr lang="en-US" dirty="0" smtClean="0"/>
              <a:t>Understanding the project.</a:t>
            </a:r>
          </a:p>
          <a:p>
            <a:r>
              <a:rPr lang="en-US" dirty="0" smtClean="0"/>
              <a:t>Learning about the command line and parallelism.</a:t>
            </a:r>
          </a:p>
          <a:p>
            <a:r>
              <a:rPr lang="en-US" dirty="0" smtClean="0"/>
              <a:t>Performing </a:t>
            </a:r>
            <a:r>
              <a:rPr lang="en-US" dirty="0" err="1" smtClean="0"/>
              <a:t>OpenMP</a:t>
            </a:r>
            <a:r>
              <a:rPr lang="en-US" dirty="0" smtClean="0"/>
              <a:t> updates to the code.</a:t>
            </a:r>
          </a:p>
          <a:p>
            <a:r>
              <a:rPr lang="en-US" dirty="0" smtClean="0"/>
              <a:t>Experience with Missouri Academy of Science presentation.</a:t>
            </a:r>
            <a:endParaRPr lang="en-US" dirty="0"/>
          </a:p>
        </p:txBody>
      </p:sp>
      <p:sp>
        <p:nvSpPr>
          <p:cNvPr id="2" name="Title 1"/>
          <p:cNvSpPr>
            <a:spLocks noGrp="1"/>
          </p:cNvSpPr>
          <p:nvPr>
            <p:ph type="title"/>
          </p:nvPr>
        </p:nvSpPr>
        <p:spPr/>
        <p:txBody>
          <a:bodyPr/>
          <a:lstStyle/>
          <a:p>
            <a:r>
              <a:rPr lang="en-US" dirty="0" smtClean="0"/>
              <a:t>Academy Student Involvement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Meetings with Drs. </a:t>
            </a:r>
            <a:r>
              <a:rPr lang="en-US" dirty="0" err="1" smtClean="0"/>
              <a:t>Chakraborty</a:t>
            </a:r>
            <a:r>
              <a:rPr lang="en-US" dirty="0" smtClean="0"/>
              <a:t> and Shaw to understand the Physics of the project.</a:t>
            </a:r>
          </a:p>
          <a:p>
            <a:r>
              <a:rPr lang="en-US" dirty="0" smtClean="0"/>
              <a:t>Virtual attendance at TACC ICERT REU from June 2 – 5, 2014.</a:t>
            </a:r>
          </a:p>
          <a:p>
            <a:pPr lvl="1"/>
            <a:r>
              <a:rPr lang="en-US" dirty="0" smtClean="0"/>
              <a:t>Covered C, Fortran 90, logging on to TACC resources, and more.</a:t>
            </a:r>
          </a:p>
          <a:p>
            <a:pPr lvl="1"/>
            <a:r>
              <a:rPr lang="en-US" dirty="0" smtClean="0"/>
              <a:t>Converted cn2Ds code to Fortran 90 from Fortran 77 and Fortran IV shortly after this meeting.</a:t>
            </a:r>
          </a:p>
          <a:p>
            <a:r>
              <a:rPr lang="en-US" dirty="0" smtClean="0"/>
              <a:t>Meetings with Dr. </a:t>
            </a:r>
            <a:r>
              <a:rPr lang="en-US" dirty="0" err="1" smtClean="0"/>
              <a:t>Monismith</a:t>
            </a:r>
            <a:r>
              <a:rPr lang="en-US" dirty="0" smtClean="0"/>
              <a:t> to review </a:t>
            </a:r>
            <a:r>
              <a:rPr lang="en-US" dirty="0" err="1" smtClean="0"/>
              <a:t>OpenMP</a:t>
            </a:r>
            <a:r>
              <a:rPr lang="en-US" dirty="0" smtClean="0"/>
              <a:t> directives.</a:t>
            </a:r>
          </a:p>
          <a:p>
            <a:r>
              <a:rPr lang="en-US" dirty="0" smtClean="0"/>
              <a:t>Attendance at graduate student meetings to understand data management.</a:t>
            </a:r>
          </a:p>
          <a:p>
            <a:endParaRPr lang="en-US" dirty="0" smtClean="0"/>
          </a:p>
          <a:p>
            <a:endParaRPr lang="en-US" dirty="0" smtClean="0"/>
          </a:p>
        </p:txBody>
      </p:sp>
      <p:sp>
        <p:nvSpPr>
          <p:cNvPr id="2" name="Title 1"/>
          <p:cNvSpPr>
            <a:spLocks noGrp="1"/>
          </p:cNvSpPr>
          <p:nvPr>
            <p:ph type="title"/>
          </p:nvPr>
        </p:nvSpPr>
        <p:spPr/>
        <p:txBody>
          <a:bodyPr/>
          <a:lstStyle/>
          <a:p>
            <a:r>
              <a:rPr lang="en-US" dirty="0" smtClean="0"/>
              <a:t>Understanding the Project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Parameters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923218901"/>
              </p:ext>
            </p:extLst>
          </p:nvPr>
        </p:nvGraphicFramePr>
        <p:xfrm>
          <a:off x="0" y="762000"/>
          <a:ext cx="8963025" cy="4135438"/>
        </p:xfrm>
        <a:graphic>
          <a:graphicData uri="http://schemas.openxmlformats.org/presentationml/2006/ole">
            <mc:AlternateContent xmlns:mc="http://schemas.openxmlformats.org/markup-compatibility/2006">
              <mc:Choice xmlns:v="urn:schemas-microsoft-com:vml" Requires="v">
                <p:oleObj spid="_x0000_s2052" name="Document" r:id="rId5" imgW="6093237" imgH="2809829" progId="Word.Document.12">
                  <p:embed/>
                </p:oleObj>
              </mc:Choice>
              <mc:Fallback>
                <p:oleObj name="Document" r:id="rId5" imgW="6093237" imgH="2809829" progId="Word.Document.12">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762000"/>
                        <a:ext cx="8963025" cy="413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5" name="TextBox 4"/>
          <p:cNvSpPr txBox="1"/>
          <p:nvPr/>
        </p:nvSpPr>
        <p:spPr>
          <a:xfrm>
            <a:off x="914400" y="4572000"/>
            <a:ext cx="7384143" cy="1785104"/>
          </a:xfrm>
          <a:prstGeom prst="rect">
            <a:avLst/>
          </a:prstGeom>
          <a:noFill/>
        </p:spPr>
        <p:txBody>
          <a:bodyPr wrap="square" rtlCol="0">
            <a:spAutoFit/>
          </a:bodyPr>
          <a:lstStyle/>
          <a:p>
            <a:pPr marL="285750" indent="-285750">
              <a:buFont typeface="Arial"/>
              <a:buChar char="•"/>
            </a:pPr>
            <a:r>
              <a:rPr lang="en-US" sz="2200" dirty="0" smtClean="0"/>
              <a:t>Listed above are the parameters that were</a:t>
            </a:r>
            <a:br>
              <a:rPr lang="en-US" sz="2200" dirty="0" smtClean="0"/>
            </a:br>
            <a:r>
              <a:rPr lang="en-US" sz="2200" dirty="0" smtClean="0"/>
              <a:t>planned for variation in the cn2Ds simulation.</a:t>
            </a:r>
          </a:p>
          <a:p>
            <a:pPr marL="285750" indent="-285750">
              <a:buFont typeface="Arial"/>
              <a:buChar char="•"/>
            </a:pPr>
            <a:r>
              <a:rPr lang="en-US" sz="2200" dirty="0" smtClean="0"/>
              <a:t>There are possible 16320 parameter variations.</a:t>
            </a:r>
          </a:p>
          <a:p>
            <a:pPr marL="285750" indent="-285750">
              <a:buFont typeface="Arial"/>
              <a:buChar char="•"/>
            </a:pPr>
            <a:r>
              <a:rPr lang="en-US" sz="2200" dirty="0" smtClean="0"/>
              <a:t>A file consisting of over 20 lines was used to provide all parameter values to the simulation.</a:t>
            </a:r>
          </a:p>
        </p:txBody>
      </p:sp>
      <p:sp>
        <p:nvSpPr>
          <p:cNvPr id="6" name="Footer Placeholder 3"/>
          <p:cNvSpPr>
            <a:spLocks noGrp="1"/>
          </p:cNvSpPr>
          <p:nvPr>
            <p:ph type="ftr" sz="quarter" idx="11"/>
          </p:nvPr>
        </p:nvSpPr>
        <p:spPr>
          <a:xfrm>
            <a:off x="4380072" y="6407944"/>
            <a:ext cx="2350681" cy="365125"/>
          </a:xfrm>
        </p:spPr>
        <p:txBody>
          <a:bodyPr/>
          <a:lstStyle/>
          <a:p>
            <a:r>
              <a:rPr lang="en-US" dirty="0" smtClean="0"/>
              <a:t>[41]</a:t>
            </a:r>
            <a:endParaRPr lang="en-US" dirty="0"/>
          </a:p>
        </p:txBody>
      </p:sp>
    </p:spTree>
    <p:extLst>
      <p:ext uri="{BB962C8B-B14F-4D97-AF65-F5344CB8AC3E}">
        <p14:creationId xmlns:p14="http://schemas.microsoft.com/office/powerpoint/2010/main" val="37685267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Runtimes for serial code (one thread) on Stampede often exceeded the maximum wall time for a program (48 hours).</a:t>
            </a:r>
          </a:p>
          <a:p>
            <a:r>
              <a:rPr lang="en-US" dirty="0" smtClean="0"/>
              <a:t>Thus, code was updated to include parallelism via </a:t>
            </a:r>
            <a:r>
              <a:rPr lang="en-US" dirty="0" err="1" smtClean="0"/>
              <a:t>OpenMP</a:t>
            </a:r>
            <a:r>
              <a:rPr lang="en-US" dirty="0" smtClean="0"/>
              <a:t> directives.</a:t>
            </a:r>
          </a:p>
          <a:p>
            <a:r>
              <a:rPr lang="en-US" dirty="0" err="1" smtClean="0"/>
              <a:t>OpenMP</a:t>
            </a:r>
            <a:r>
              <a:rPr lang="en-US" dirty="0" smtClean="0"/>
              <a:t> Modifications </a:t>
            </a:r>
            <a:r>
              <a:rPr lang="en-US" dirty="0"/>
              <a:t>to </a:t>
            </a:r>
            <a:r>
              <a:rPr lang="en-US" dirty="0" smtClean="0"/>
              <a:t>cn2Ds performed from 2013 to 2015 and were successfully integrated into existing code.</a:t>
            </a:r>
          </a:p>
          <a:p>
            <a:r>
              <a:rPr lang="en-US" dirty="0" smtClean="0"/>
              <a:t>Parameter </a:t>
            </a:r>
            <a:r>
              <a:rPr lang="en-US" dirty="0"/>
              <a:t>sweeps </a:t>
            </a:r>
            <a:r>
              <a:rPr lang="en-US" dirty="0" smtClean="0"/>
              <a:t>were </a:t>
            </a:r>
            <a:r>
              <a:rPr lang="en-US" dirty="0"/>
              <a:t>modified to work with one </a:t>
            </a:r>
            <a:r>
              <a:rPr lang="en-US" dirty="0" smtClean="0"/>
              <a:t>process (and thus one parameter set) </a:t>
            </a:r>
            <a:r>
              <a:rPr lang="en-US" dirty="0"/>
              <a:t>per node and up to 16 threads using </a:t>
            </a:r>
            <a:r>
              <a:rPr lang="en-US" dirty="0" err="1"/>
              <a:t>OpenMP</a:t>
            </a:r>
            <a:r>
              <a:rPr lang="en-US" dirty="0"/>
              <a:t> </a:t>
            </a:r>
            <a:r>
              <a:rPr lang="en-US" dirty="0" smtClean="0"/>
              <a:t>parallelism without use of the Xeon Phi accelerator.</a:t>
            </a:r>
          </a:p>
          <a:p>
            <a:r>
              <a:rPr lang="en-US" dirty="0" smtClean="0"/>
              <a:t>Benchmarking was performed with 16 </a:t>
            </a:r>
            <a:r>
              <a:rPr lang="en-US" dirty="0"/>
              <a:t>threads per </a:t>
            </a:r>
            <a:r>
              <a:rPr lang="en-US" dirty="0" smtClean="0"/>
              <a:t>job.</a:t>
            </a:r>
          </a:p>
          <a:p>
            <a:r>
              <a:rPr lang="en-US" dirty="0" smtClean="0"/>
              <a:t>Jobs </a:t>
            </a:r>
            <a:r>
              <a:rPr lang="en-US" dirty="0"/>
              <a:t>were executed on </a:t>
            </a:r>
            <a:r>
              <a:rPr lang="en-US" dirty="0" smtClean="0"/>
              <a:t>Stampede </a:t>
            </a:r>
            <a:r>
              <a:rPr lang="en-US" dirty="0"/>
              <a:t>supercomputer using the </a:t>
            </a:r>
            <a:r>
              <a:rPr lang="en-US" dirty="0" smtClean="0"/>
              <a:t>a “startup” allocation (50,000 SUs) through NSF XSEDE.</a:t>
            </a:r>
          </a:p>
          <a:p>
            <a:r>
              <a:rPr lang="en-US" dirty="0" smtClean="0"/>
              <a:t>The “startup” allocation provided enough CPU time to sweep across initial parameter variations for Cu100 and expended the entire allocation.</a:t>
            </a:r>
            <a:endParaRPr lang="en-US" dirty="0"/>
          </a:p>
          <a:p>
            <a:endParaRPr lang="en-US" dirty="0"/>
          </a:p>
        </p:txBody>
      </p:sp>
      <p:sp>
        <p:nvSpPr>
          <p:cNvPr id="2" name="Title 1"/>
          <p:cNvSpPr>
            <a:spLocks noGrp="1"/>
          </p:cNvSpPr>
          <p:nvPr>
            <p:ph type="title"/>
          </p:nvPr>
        </p:nvSpPr>
        <p:spPr/>
        <p:txBody>
          <a:bodyPr/>
          <a:lstStyle/>
          <a:p>
            <a:r>
              <a:rPr lang="en-US" dirty="0" smtClean="0"/>
              <a:t>Parallelization</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[22-27,35,40,41,43,44]</a:t>
            </a:r>
            <a:endParaRPr lang="en-US" dirty="0"/>
          </a:p>
        </p:txBody>
      </p:sp>
    </p:spTree>
    <p:extLst>
      <p:ext uri="{BB962C8B-B14F-4D97-AF65-F5344CB8AC3E}">
        <p14:creationId xmlns:p14="http://schemas.microsoft.com/office/powerpoint/2010/main" val="26280144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49371"/>
          </a:xfrm>
        </p:spPr>
        <p:txBody>
          <a:bodyPr>
            <a:normAutofit fontScale="85000" lnSpcReduction="20000"/>
          </a:bodyPr>
          <a:lstStyle/>
          <a:p>
            <a:r>
              <a:rPr lang="en-US" dirty="0" smtClean="0"/>
              <a:t>cn2Ds is computationally intensive within </a:t>
            </a:r>
            <a:r>
              <a:rPr lang="en-US" dirty="0"/>
              <a:t>the time loop during the three applications of the Crack-Nicholson </a:t>
            </a:r>
            <a:r>
              <a:rPr lang="en-US" dirty="0" smtClean="0"/>
              <a:t>method.</a:t>
            </a:r>
          </a:p>
          <a:p>
            <a:r>
              <a:rPr lang="en-US" dirty="0" smtClean="0"/>
              <a:t>Each </a:t>
            </a:r>
            <a:r>
              <a:rPr lang="en-US" dirty="0"/>
              <a:t>of </a:t>
            </a:r>
            <a:r>
              <a:rPr lang="en-US" dirty="0" smtClean="0"/>
              <a:t>three </a:t>
            </a:r>
            <a:r>
              <a:rPr lang="en-US" dirty="0"/>
              <a:t>nested </a:t>
            </a:r>
            <a:r>
              <a:rPr lang="en-US" dirty="0" smtClean="0"/>
              <a:t>loops </a:t>
            </a:r>
            <a:r>
              <a:rPr lang="en-US" dirty="0"/>
              <a:t>updates the </a:t>
            </a:r>
            <a:r>
              <a:rPr lang="en-US" dirty="0" smtClean="0"/>
              <a:t>2D </a:t>
            </a:r>
            <a:r>
              <a:rPr lang="en-US" dirty="0"/>
              <a:t>matrix, </a:t>
            </a:r>
            <a:r>
              <a:rPr lang="en-US" dirty="0" err="1"/>
              <a:t>Φ</a:t>
            </a:r>
            <a:r>
              <a:rPr lang="en-US" dirty="0"/>
              <a:t>, to perform different </a:t>
            </a:r>
            <a:r>
              <a:rPr lang="en-US" dirty="0" smtClean="0"/>
              <a:t>parts </a:t>
            </a:r>
            <a:r>
              <a:rPr lang="en-US" dirty="0"/>
              <a:t>of the Crank-Nicholson time step </a:t>
            </a:r>
            <a:r>
              <a:rPr lang="en-US" dirty="0" smtClean="0"/>
              <a:t>computation.</a:t>
            </a:r>
          </a:p>
          <a:p>
            <a:r>
              <a:rPr lang="en-US" dirty="0" smtClean="0"/>
              <a:t>Parallelization </a:t>
            </a:r>
            <a:r>
              <a:rPr lang="en-US" dirty="0"/>
              <a:t>was implemented </a:t>
            </a:r>
            <a:r>
              <a:rPr lang="en-US" dirty="0" smtClean="0"/>
              <a:t>within </a:t>
            </a:r>
            <a:r>
              <a:rPr lang="en-US" dirty="0"/>
              <a:t>each of the three </a:t>
            </a:r>
            <a:r>
              <a:rPr lang="en-US" dirty="0" smtClean="0"/>
              <a:t>loops</a:t>
            </a:r>
            <a:r>
              <a:rPr lang="en-US" dirty="0"/>
              <a:t>, as each </a:t>
            </a:r>
            <a:r>
              <a:rPr lang="en-US" dirty="0" smtClean="0"/>
              <a:t>depends upon </a:t>
            </a:r>
            <a:r>
              <a:rPr lang="en-US" dirty="0"/>
              <a:t>the previous application of the Crank-Nicholson </a:t>
            </a:r>
            <a:r>
              <a:rPr lang="en-US" dirty="0" smtClean="0"/>
              <a:t>method.</a:t>
            </a:r>
          </a:p>
          <a:p>
            <a:r>
              <a:rPr lang="en-US" dirty="0" smtClean="0"/>
              <a:t>Each </a:t>
            </a:r>
            <a:r>
              <a:rPr lang="en-US" dirty="0"/>
              <a:t>nested </a:t>
            </a:r>
            <a:r>
              <a:rPr lang="en-US" dirty="0" smtClean="0"/>
              <a:t>loop, </a:t>
            </a:r>
            <a:r>
              <a:rPr lang="en-US" dirty="0"/>
              <a:t>contains </a:t>
            </a:r>
            <a:r>
              <a:rPr lang="en-US" b="1" dirty="0"/>
              <a:t>independent</a:t>
            </a:r>
            <a:r>
              <a:rPr lang="en-US" dirty="0"/>
              <a:t> inner loop </a:t>
            </a:r>
            <a:r>
              <a:rPr lang="en-US" dirty="0" smtClean="0"/>
              <a:t>computations.</a:t>
            </a:r>
          </a:p>
          <a:p>
            <a:r>
              <a:rPr lang="en-US" dirty="0" smtClean="0"/>
              <a:t>These were parallelized to </a:t>
            </a:r>
            <a:r>
              <a:rPr lang="en-US" dirty="0"/>
              <a:t>allowing for maximum speedup for these sections to be equivalent to the number of available </a:t>
            </a:r>
            <a:r>
              <a:rPr lang="en-US" dirty="0" smtClean="0"/>
              <a:t>processors.</a:t>
            </a:r>
          </a:p>
          <a:p>
            <a:r>
              <a:rPr lang="en-US" dirty="0" err="1" smtClean="0"/>
              <a:t>OpenMP</a:t>
            </a:r>
            <a:r>
              <a:rPr lang="en-US" dirty="0" smtClean="0"/>
              <a:t> </a:t>
            </a:r>
            <a:r>
              <a:rPr lang="en-US" b="1" dirty="0">
                <a:latin typeface="Courier New" pitchFamily="49" charset="0"/>
                <a:cs typeface="Courier New" pitchFamily="49" charset="0"/>
              </a:rPr>
              <a:t>parallel for</a:t>
            </a:r>
            <a:r>
              <a:rPr lang="en-US" dirty="0">
                <a:latin typeface="Courier"/>
                <a:cs typeface="Courier"/>
              </a:rPr>
              <a:t> </a:t>
            </a:r>
            <a:r>
              <a:rPr lang="en-US" dirty="0"/>
              <a:t>directives were used to parallelize each of the three Crank-Nicholson </a:t>
            </a:r>
            <a:r>
              <a:rPr lang="en-US" dirty="0" smtClean="0"/>
              <a:t>loops.</a:t>
            </a:r>
          </a:p>
          <a:p>
            <a:endParaRPr lang="en-US" dirty="0" smtClean="0"/>
          </a:p>
        </p:txBody>
      </p:sp>
      <p:sp>
        <p:nvSpPr>
          <p:cNvPr id="2" name="Title 1"/>
          <p:cNvSpPr>
            <a:spLocks noGrp="1"/>
          </p:cNvSpPr>
          <p:nvPr>
            <p:ph type="title"/>
          </p:nvPr>
        </p:nvSpPr>
        <p:spPr>
          <a:xfrm>
            <a:off x="457200" y="76200"/>
            <a:ext cx="8229600" cy="1143000"/>
          </a:xfrm>
        </p:spPr>
        <p:txBody>
          <a:bodyPr/>
          <a:lstStyle/>
          <a:p>
            <a:r>
              <a:rPr lang="en-US" dirty="0" smtClean="0"/>
              <a:t>Implementing Parallelization</a:t>
            </a:r>
            <a:endParaRPr lang="en-US" dirty="0"/>
          </a:p>
        </p:txBody>
      </p:sp>
      <p:sp>
        <p:nvSpPr>
          <p:cNvPr id="4" name="Footer Placeholder 3"/>
          <p:cNvSpPr>
            <a:spLocks noGrp="1"/>
          </p:cNvSpPr>
          <p:nvPr>
            <p:ph type="ftr" sz="quarter" idx="11"/>
          </p:nvPr>
        </p:nvSpPr>
        <p:spPr>
          <a:xfrm>
            <a:off x="4380072" y="6340475"/>
            <a:ext cx="2350681" cy="365125"/>
          </a:xfrm>
        </p:spPr>
        <p:txBody>
          <a:bodyPr/>
          <a:lstStyle/>
          <a:p>
            <a:r>
              <a:rPr lang="en-US" dirty="0" smtClean="0"/>
              <a:t>[22-27,35,40,41]</a:t>
            </a:r>
            <a:endParaRPr lang="en-US" dirty="0"/>
          </a:p>
        </p:txBody>
      </p:sp>
    </p:spTree>
    <p:extLst>
      <p:ext uri="{BB962C8B-B14F-4D97-AF65-F5344CB8AC3E}">
        <p14:creationId xmlns:p14="http://schemas.microsoft.com/office/powerpoint/2010/main" val="966099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Project Overview  </a:t>
            </a:r>
          </a:p>
          <a:p>
            <a:r>
              <a:rPr lang="en-US" dirty="0" smtClean="0"/>
              <a:t>Academy Student Involvement</a:t>
            </a:r>
          </a:p>
          <a:p>
            <a:r>
              <a:rPr lang="en-US" dirty="0" smtClean="0"/>
              <a:t>Graduate Student Involvement</a:t>
            </a:r>
          </a:p>
          <a:p>
            <a:r>
              <a:rPr lang="en-US" dirty="0" smtClean="0"/>
              <a:t>Faculty work completed by Drs. </a:t>
            </a:r>
            <a:r>
              <a:rPr lang="en-US" dirty="0" err="1" smtClean="0"/>
              <a:t>Chakraborty</a:t>
            </a:r>
            <a:r>
              <a:rPr lang="en-US" dirty="0" smtClean="0"/>
              <a:t>, </a:t>
            </a:r>
            <a:r>
              <a:rPr lang="en-US" dirty="0" err="1" smtClean="0"/>
              <a:t>Monismith</a:t>
            </a:r>
            <a:r>
              <a:rPr lang="en-US" dirty="0" smtClean="0"/>
              <a:t>, and Shaw</a:t>
            </a:r>
          </a:p>
          <a:p>
            <a:r>
              <a:rPr lang="en-US" dirty="0" smtClean="0"/>
              <a:t>Discussion of current results</a:t>
            </a:r>
          </a:p>
          <a:p>
            <a:r>
              <a:rPr lang="en-US" dirty="0" smtClean="0"/>
              <a:t>Future progress</a:t>
            </a:r>
            <a:endParaRPr lang="en-US" dirty="0"/>
          </a:p>
        </p:txBody>
      </p:sp>
      <p:sp>
        <p:nvSpPr>
          <p:cNvPr id="2" name="Title 1"/>
          <p:cNvSpPr>
            <a:spLocks noGrp="1"/>
          </p:cNvSpPr>
          <p:nvPr>
            <p:ph type="title"/>
          </p:nvPr>
        </p:nvSpPr>
        <p:spPr/>
        <p:txBody>
          <a:bodyPr/>
          <a:lstStyle/>
          <a:p>
            <a:r>
              <a:rPr lang="en-US" dirty="0" smtClean="0"/>
              <a:t>Outline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marL="0" indent="0">
              <a:buNone/>
            </a:pPr>
            <a:r>
              <a:rPr lang="en-US" b="1" dirty="0" smtClean="0">
                <a:latin typeface="Courier New" pitchFamily="49" charset="0"/>
                <a:cs typeface="Courier New" pitchFamily="49" charset="0"/>
              </a:rPr>
              <a:t>!</a:t>
            </a:r>
            <a:r>
              <a:rPr lang="en-US" b="1" dirty="0">
                <a:latin typeface="Courier New" pitchFamily="49" charset="0"/>
                <a:cs typeface="Courier New" pitchFamily="49" charset="0"/>
              </a:rPr>
              <a:t>$OMP PARALLEL DO PRIVATE(</a:t>
            </a:r>
            <a:r>
              <a:rPr lang="en-US" b="1" dirty="0" err="1">
                <a:latin typeface="Courier New" pitchFamily="49" charset="0"/>
                <a:cs typeface="Courier New" pitchFamily="49" charset="0"/>
              </a:rPr>
              <a:t>kx,psiin,psiout</a:t>
            </a:r>
            <a:r>
              <a:rPr lang="en-US" b="1" dirty="0">
                <a:latin typeface="Courier New" pitchFamily="49" charset="0"/>
                <a:cs typeface="Courier New" pitchFamily="49" charset="0"/>
              </a:rPr>
              <a:t>)</a:t>
            </a:r>
          </a:p>
          <a:p>
            <a:pPr marL="0" indent="0">
              <a:buNone/>
            </a:pPr>
            <a:r>
              <a:rPr lang="pl-PL" b="1" dirty="0" smtClean="0">
                <a:latin typeface="Courier New" pitchFamily="49" charset="0"/>
                <a:cs typeface="Courier New" pitchFamily="49" charset="0"/>
              </a:rPr>
              <a:t>do </a:t>
            </a:r>
            <a:r>
              <a:rPr lang="pl-PL" b="1" dirty="0" err="1">
                <a:latin typeface="Courier New" pitchFamily="49" charset="0"/>
                <a:cs typeface="Courier New" pitchFamily="49" charset="0"/>
              </a:rPr>
              <a:t>kz</a:t>
            </a:r>
            <a:r>
              <a:rPr lang="pl-PL" b="1" dirty="0">
                <a:latin typeface="Courier New" pitchFamily="49" charset="0"/>
                <a:cs typeface="Courier New" pitchFamily="49" charset="0"/>
              </a:rPr>
              <a:t>=1,</a:t>
            </a:r>
            <a:r>
              <a:rPr lang="pl-PL" b="1" dirty="0" smtClean="0">
                <a:latin typeface="Courier New" pitchFamily="49" charset="0"/>
                <a:cs typeface="Courier New" pitchFamily="49" charset="0"/>
              </a:rPr>
              <a:t>nzstep</a:t>
            </a:r>
            <a:endParaRPr lang="pl-PL" b="1" dirty="0">
              <a:latin typeface="Courier New" pitchFamily="49" charset="0"/>
              <a:cs typeface="Courier New" pitchFamily="49" charset="0"/>
            </a:endParaRPr>
          </a:p>
          <a:p>
            <a:pPr marL="0" indent="0">
              <a:buNone/>
            </a:pPr>
            <a:r>
              <a:rPr lang="pl-PL" b="1" dirty="0" smtClean="0">
                <a:latin typeface="Courier New" pitchFamily="49" charset="0"/>
                <a:cs typeface="Courier New" pitchFamily="49" charset="0"/>
              </a:rPr>
              <a:t>  do </a:t>
            </a:r>
            <a:r>
              <a:rPr lang="pl-PL" b="1" dirty="0" err="1">
                <a:latin typeface="Courier New" pitchFamily="49" charset="0"/>
                <a:cs typeface="Courier New" pitchFamily="49" charset="0"/>
              </a:rPr>
              <a:t>kx</a:t>
            </a:r>
            <a:r>
              <a:rPr lang="pl-PL" b="1" dirty="0">
                <a:latin typeface="Courier New" pitchFamily="49" charset="0"/>
                <a:cs typeface="Courier New" pitchFamily="49" charset="0"/>
              </a:rPr>
              <a:t>=1,nxstep</a:t>
            </a:r>
          </a:p>
          <a:p>
            <a:pPr marL="0" indent="0">
              <a:buNone/>
            </a:pPr>
            <a:r>
              <a:rPr lang="pl-PL" b="1" dirty="0" smtClean="0">
                <a:latin typeface="Courier New" pitchFamily="49" charset="0"/>
                <a:cs typeface="Courier New" pitchFamily="49" charset="0"/>
              </a:rPr>
              <a:t>    </a:t>
            </a:r>
            <a:r>
              <a:rPr lang="pl-PL" b="1" dirty="0" err="1" smtClean="0">
                <a:latin typeface="Courier New" pitchFamily="49" charset="0"/>
                <a:cs typeface="Courier New" pitchFamily="49" charset="0"/>
              </a:rPr>
              <a:t>psiin</a:t>
            </a:r>
            <a:r>
              <a:rPr lang="pl-PL" b="1" dirty="0">
                <a:latin typeface="Courier New" pitchFamily="49" charset="0"/>
                <a:cs typeface="Courier New" pitchFamily="49" charset="0"/>
              </a:rPr>
              <a:t>(</a:t>
            </a:r>
            <a:r>
              <a:rPr lang="pl-PL" b="1" dirty="0" err="1">
                <a:latin typeface="Courier New" pitchFamily="49" charset="0"/>
                <a:cs typeface="Courier New" pitchFamily="49" charset="0"/>
              </a:rPr>
              <a:t>kx</a:t>
            </a:r>
            <a:r>
              <a:rPr lang="pl-PL" b="1" dirty="0">
                <a:latin typeface="Courier New" pitchFamily="49" charset="0"/>
                <a:cs typeface="Courier New" pitchFamily="49" charset="0"/>
              </a:rPr>
              <a:t>)=psi(</a:t>
            </a:r>
            <a:r>
              <a:rPr lang="pl-PL" b="1" dirty="0" err="1">
                <a:latin typeface="Courier New" pitchFamily="49" charset="0"/>
                <a:cs typeface="Courier New" pitchFamily="49" charset="0"/>
              </a:rPr>
              <a:t>kx,kz</a:t>
            </a:r>
            <a:r>
              <a:rPr lang="pl-PL" b="1" dirty="0">
                <a:latin typeface="Courier New" pitchFamily="49" charset="0"/>
                <a:cs typeface="Courier New" pitchFamily="49" charset="0"/>
              </a:rPr>
              <a:t>) ! </a:t>
            </a:r>
            <a:r>
              <a:rPr lang="pl-PL" b="1" dirty="0" err="1">
                <a:latin typeface="Courier New" pitchFamily="49" charset="0"/>
                <a:cs typeface="Courier New" pitchFamily="49" charset="0"/>
              </a:rPr>
              <a:t>load</a:t>
            </a:r>
            <a:r>
              <a:rPr lang="pl-PL" b="1" dirty="0">
                <a:latin typeface="Courier New" pitchFamily="49" charset="0"/>
                <a:cs typeface="Courier New" pitchFamily="49" charset="0"/>
              </a:rPr>
              <a:t> </a:t>
            </a:r>
            <a:r>
              <a:rPr lang="pl-PL" b="1" dirty="0" err="1">
                <a:latin typeface="Courier New" pitchFamily="49" charset="0"/>
                <a:cs typeface="Courier New" pitchFamily="49" charset="0"/>
              </a:rPr>
              <a:t>vector</a:t>
            </a:r>
            <a:endParaRPr lang="pl-PL" b="1" dirty="0">
              <a:latin typeface="Courier New" pitchFamily="49" charset="0"/>
              <a:cs typeface="Courier New" pitchFamily="49" charset="0"/>
            </a:endParaRPr>
          </a:p>
          <a:p>
            <a:pPr marL="0" indent="0">
              <a:buNone/>
            </a:pPr>
            <a:r>
              <a:rPr lang="da-DK" b="1" dirty="0" smtClean="0">
                <a:latin typeface="Courier New" pitchFamily="49" charset="0"/>
                <a:cs typeface="Courier New" pitchFamily="49" charset="0"/>
              </a:rPr>
              <a:t>  </a:t>
            </a:r>
            <a:r>
              <a:rPr lang="da-DK" b="1" dirty="0" err="1" smtClean="0">
                <a:latin typeface="Courier New" pitchFamily="49" charset="0"/>
                <a:cs typeface="Courier New" pitchFamily="49" charset="0"/>
              </a:rPr>
              <a:t>enddo</a:t>
            </a:r>
            <a:endParaRPr lang="da-DK" b="1" dirty="0">
              <a:latin typeface="Courier New" pitchFamily="49" charset="0"/>
              <a:cs typeface="Courier New" pitchFamily="49" charset="0"/>
            </a:endParaRPr>
          </a:p>
          <a:p>
            <a:pPr marL="0" indent="0">
              <a:buNone/>
            </a:pPr>
            <a:r>
              <a:rPr lang="da-DK" b="1" dirty="0" smtClean="0">
                <a:latin typeface="Courier New" pitchFamily="49" charset="0"/>
                <a:cs typeface="Courier New" pitchFamily="49" charset="0"/>
              </a:rPr>
              <a:t>  </a:t>
            </a:r>
            <a:r>
              <a:rPr lang="da-DK" b="1" dirty="0" err="1" smtClean="0">
                <a:latin typeface="Courier New" pitchFamily="49" charset="0"/>
                <a:cs typeface="Courier New" pitchFamily="49" charset="0"/>
              </a:rPr>
              <a:t>call</a:t>
            </a:r>
            <a:r>
              <a:rPr lang="da-DK" b="1" dirty="0">
                <a:latin typeface="Courier New" pitchFamily="49" charset="0"/>
                <a:cs typeface="Courier New" pitchFamily="49" charset="0"/>
              </a:rPr>
              <a:t> </a:t>
            </a:r>
            <a:r>
              <a:rPr lang="da-DK" b="1" dirty="0" smtClean="0">
                <a:latin typeface="Courier New" pitchFamily="49" charset="0"/>
                <a:cs typeface="Courier New" pitchFamily="49" charset="0"/>
              </a:rPr>
              <a:t>cn1Dpropx(</a:t>
            </a:r>
            <a:r>
              <a:rPr lang="da-DK" b="1" dirty="0" err="1" smtClean="0">
                <a:latin typeface="Courier New" pitchFamily="49" charset="0"/>
                <a:cs typeface="Courier New" pitchFamily="49" charset="0"/>
              </a:rPr>
              <a:t>lowerx,diagx,upperx,psiin</a:t>
            </a:r>
            <a:r>
              <a:rPr lang="da-DK" b="1" dirty="0" smtClean="0">
                <a:latin typeface="Courier New" pitchFamily="49" charset="0"/>
                <a:cs typeface="Courier New" pitchFamily="49" charset="0"/>
              </a:rPr>
              <a:t>, &amp;</a:t>
            </a:r>
          </a:p>
          <a:p>
            <a:pPr marL="0" indent="0">
              <a:buNone/>
            </a:pPr>
            <a:r>
              <a:rPr lang="da-DK" b="1" dirty="0" smtClean="0">
                <a:latin typeface="Courier New" pitchFamily="49" charset="0"/>
                <a:cs typeface="Courier New" pitchFamily="49" charset="0"/>
              </a:rPr>
              <a:t>&amp;    </a:t>
            </a:r>
            <a:r>
              <a:rPr lang="da-DK" b="1" dirty="0" err="1" smtClean="0">
                <a:latin typeface="Courier New" pitchFamily="49" charset="0"/>
                <a:cs typeface="Courier New" pitchFamily="49" charset="0"/>
              </a:rPr>
              <a:t>psiout,nxstep</a:t>
            </a:r>
            <a:r>
              <a:rPr lang="da-DK" b="1" dirty="0" smtClean="0">
                <a:latin typeface="Courier New" pitchFamily="49" charset="0"/>
                <a:cs typeface="Courier New" pitchFamily="49" charset="0"/>
              </a:rPr>
              <a:t>)</a:t>
            </a:r>
          </a:p>
          <a:p>
            <a:pPr marL="0" indent="0">
              <a:buNone/>
            </a:pPr>
            <a:r>
              <a:rPr lang="pl-PL" b="1" dirty="0" smtClean="0">
                <a:latin typeface="Courier New" pitchFamily="49" charset="0"/>
                <a:cs typeface="Courier New" pitchFamily="49" charset="0"/>
              </a:rPr>
              <a:t>  do </a:t>
            </a:r>
            <a:r>
              <a:rPr lang="pl-PL" b="1" dirty="0" err="1">
                <a:latin typeface="Courier New" pitchFamily="49" charset="0"/>
                <a:cs typeface="Courier New" pitchFamily="49" charset="0"/>
              </a:rPr>
              <a:t>kx</a:t>
            </a:r>
            <a:r>
              <a:rPr lang="pl-PL" b="1" dirty="0">
                <a:latin typeface="Courier New" pitchFamily="49" charset="0"/>
                <a:cs typeface="Courier New" pitchFamily="49" charset="0"/>
              </a:rPr>
              <a:t>=1,nxstep</a:t>
            </a:r>
          </a:p>
          <a:p>
            <a:pPr marL="0" indent="0">
              <a:buNone/>
            </a:pPr>
            <a:r>
              <a:rPr lang="pl-PL" b="1" dirty="0">
                <a:latin typeface="Courier New" pitchFamily="49" charset="0"/>
                <a:cs typeface="Courier New" pitchFamily="49" charset="0"/>
              </a:rPr>
              <a:t>    </a:t>
            </a:r>
            <a:r>
              <a:rPr lang="pl-PL" b="1" dirty="0" smtClean="0">
                <a:latin typeface="Courier New" pitchFamily="49" charset="0"/>
                <a:cs typeface="Courier New" pitchFamily="49" charset="0"/>
              </a:rPr>
              <a:t>psi</a:t>
            </a:r>
            <a:r>
              <a:rPr lang="pl-PL" b="1" dirty="0">
                <a:latin typeface="Courier New" pitchFamily="49" charset="0"/>
                <a:cs typeface="Courier New" pitchFamily="49" charset="0"/>
              </a:rPr>
              <a:t>(</a:t>
            </a:r>
            <a:r>
              <a:rPr lang="pl-PL" b="1" dirty="0" err="1">
                <a:latin typeface="Courier New" pitchFamily="49" charset="0"/>
                <a:cs typeface="Courier New" pitchFamily="49" charset="0"/>
              </a:rPr>
              <a:t>kx,kz</a:t>
            </a:r>
            <a:r>
              <a:rPr lang="pl-PL" b="1" dirty="0">
                <a:latin typeface="Courier New" pitchFamily="49" charset="0"/>
                <a:cs typeface="Courier New" pitchFamily="49" charset="0"/>
              </a:rPr>
              <a:t>)=</a:t>
            </a:r>
            <a:r>
              <a:rPr lang="pl-PL" b="1" dirty="0" err="1">
                <a:latin typeface="Courier New" pitchFamily="49" charset="0"/>
                <a:cs typeface="Courier New" pitchFamily="49" charset="0"/>
              </a:rPr>
              <a:t>psiout</a:t>
            </a:r>
            <a:r>
              <a:rPr lang="pl-PL" b="1" dirty="0">
                <a:latin typeface="Courier New" pitchFamily="49" charset="0"/>
                <a:cs typeface="Courier New" pitchFamily="49" charset="0"/>
              </a:rPr>
              <a:t>(</a:t>
            </a:r>
            <a:r>
              <a:rPr lang="pl-PL" b="1" dirty="0" err="1">
                <a:latin typeface="Courier New" pitchFamily="49" charset="0"/>
                <a:cs typeface="Courier New" pitchFamily="49" charset="0"/>
              </a:rPr>
              <a:t>kx</a:t>
            </a:r>
            <a:r>
              <a:rPr lang="pl-PL" b="1" dirty="0">
                <a:latin typeface="Courier New" pitchFamily="49" charset="0"/>
                <a:cs typeface="Courier New" pitchFamily="49" charset="0"/>
              </a:rPr>
              <a:t>)  ! </a:t>
            </a:r>
            <a:r>
              <a:rPr lang="pl-PL" b="1" dirty="0" err="1">
                <a:latin typeface="Courier New" pitchFamily="49" charset="0"/>
                <a:cs typeface="Courier New" pitchFamily="49" charset="0"/>
              </a:rPr>
              <a:t>unload</a:t>
            </a:r>
            <a:r>
              <a:rPr lang="pl-PL" b="1" dirty="0">
                <a:latin typeface="Courier New" pitchFamily="49" charset="0"/>
                <a:cs typeface="Courier New" pitchFamily="49" charset="0"/>
              </a:rPr>
              <a:t> </a:t>
            </a:r>
            <a:r>
              <a:rPr lang="pl-PL" b="1" dirty="0" err="1">
                <a:latin typeface="Courier New" pitchFamily="49" charset="0"/>
                <a:cs typeface="Courier New" pitchFamily="49" charset="0"/>
              </a:rPr>
              <a:t>vector</a:t>
            </a:r>
            <a:endParaRPr lang="pl-PL" b="1" dirty="0">
              <a:latin typeface="Courier New" pitchFamily="49" charset="0"/>
              <a:cs typeface="Courier New" pitchFamily="49" charset="0"/>
            </a:endParaRPr>
          </a:p>
          <a:p>
            <a:pPr marL="0" indent="0">
              <a:buNone/>
            </a:pPr>
            <a:r>
              <a:rPr lang="da-DK" b="1" dirty="0">
                <a:latin typeface="Courier New" pitchFamily="49" charset="0"/>
                <a:cs typeface="Courier New" pitchFamily="49" charset="0"/>
              </a:rPr>
              <a:t>  </a:t>
            </a:r>
            <a:r>
              <a:rPr lang="da-DK" b="1" dirty="0" err="1" smtClean="0">
                <a:latin typeface="Courier New" pitchFamily="49" charset="0"/>
                <a:cs typeface="Courier New" pitchFamily="49" charset="0"/>
              </a:rPr>
              <a:t>enddo</a:t>
            </a:r>
            <a:endParaRPr lang="da-DK" b="1" dirty="0">
              <a:latin typeface="Courier New" pitchFamily="49" charset="0"/>
              <a:cs typeface="Courier New" pitchFamily="49" charset="0"/>
            </a:endParaRPr>
          </a:p>
          <a:p>
            <a:pPr marL="0" indent="0">
              <a:buNone/>
            </a:pPr>
            <a:r>
              <a:rPr lang="da-DK" b="1" dirty="0" err="1">
                <a:latin typeface="Courier New" pitchFamily="49" charset="0"/>
                <a:cs typeface="Courier New" pitchFamily="49" charset="0"/>
              </a:rPr>
              <a:t>e</a:t>
            </a:r>
            <a:r>
              <a:rPr lang="da-DK" b="1" dirty="0" err="1" smtClean="0">
                <a:latin typeface="Courier New" pitchFamily="49" charset="0"/>
                <a:cs typeface="Courier New" pitchFamily="49" charset="0"/>
              </a:rPr>
              <a:t>nddo</a:t>
            </a:r>
            <a:endParaRPr lang="da-DK" b="1" dirty="0">
              <a:latin typeface="Courier New" pitchFamily="49" charset="0"/>
              <a:cs typeface="Courier New" pitchFamily="49" charset="0"/>
            </a:endParaRPr>
          </a:p>
          <a:p>
            <a:pPr marL="0" indent="0">
              <a:buNone/>
            </a:pPr>
            <a:r>
              <a:rPr lang="da-DK" b="1" dirty="0" smtClean="0">
                <a:latin typeface="Courier New" pitchFamily="49" charset="0"/>
                <a:cs typeface="Courier New" pitchFamily="49" charset="0"/>
              </a:rPr>
              <a:t>!</a:t>
            </a:r>
            <a:r>
              <a:rPr lang="da-DK" b="1" dirty="0">
                <a:latin typeface="Courier New" pitchFamily="49" charset="0"/>
                <a:cs typeface="Courier New" pitchFamily="49" charset="0"/>
              </a:rPr>
              <a:t>$OMP END PARALLEL DO</a:t>
            </a:r>
            <a:endParaRPr lang="en-US" b="1" dirty="0">
              <a:latin typeface="Courier New" pitchFamily="49" charset="0"/>
              <a:cs typeface="Courier New" pitchFamily="49" charset="0"/>
            </a:endParaRPr>
          </a:p>
        </p:txBody>
      </p:sp>
      <p:sp>
        <p:nvSpPr>
          <p:cNvPr id="2" name="Title 1"/>
          <p:cNvSpPr>
            <a:spLocks noGrp="1"/>
          </p:cNvSpPr>
          <p:nvPr>
            <p:ph type="title"/>
          </p:nvPr>
        </p:nvSpPr>
        <p:spPr/>
        <p:txBody>
          <a:bodyPr>
            <a:normAutofit fontScale="90000"/>
          </a:bodyPr>
          <a:lstStyle/>
          <a:p>
            <a:r>
              <a:rPr lang="en-US" dirty="0" err="1" smtClean="0"/>
              <a:t>OpenMP</a:t>
            </a:r>
            <a:r>
              <a:rPr lang="en-US" dirty="0" smtClean="0"/>
              <a:t> Parallelization Example</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[22-27,35,40,41]</a:t>
            </a:r>
            <a:endParaRPr lang="en-US" dirty="0"/>
          </a:p>
        </p:txBody>
      </p:sp>
    </p:spTree>
    <p:extLst>
      <p:ext uri="{BB962C8B-B14F-4D97-AF65-F5344CB8AC3E}">
        <p14:creationId xmlns:p14="http://schemas.microsoft.com/office/powerpoint/2010/main" val="16757718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Run Times for Different Values of </a:t>
            </a:r>
            <a:r>
              <a:rPr lang="en-US" dirty="0" err="1" smtClean="0"/>
              <a:t>normV</a:t>
            </a:r>
            <a:r>
              <a:rPr lang="en-US" dirty="0" smtClean="0"/>
              <a:t> for Li110</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513095256"/>
              </p:ext>
            </p:extLst>
          </p:nvPr>
        </p:nvGraphicFramePr>
        <p:xfrm>
          <a:off x="457200" y="1800037"/>
          <a:ext cx="8229600" cy="3743139"/>
        </p:xfrm>
        <a:graphic>
          <a:graphicData uri="http://schemas.openxmlformats.org/presentationml/2006/ole">
            <mc:AlternateContent xmlns:mc="http://schemas.openxmlformats.org/markup-compatibility/2006">
              <mc:Choice xmlns:v="urn:schemas-microsoft-com:vml" Requires="v">
                <p:oleObj spid="_x0000_s3076" name="Document" r:id="rId4" imgW="6083076" imgH="1435047" progId="Word.Document.12">
                  <p:embed/>
                </p:oleObj>
              </mc:Choice>
              <mc:Fallback>
                <p:oleObj name="Document" r:id="rId4" imgW="6083076" imgH="1435047" progId="Word.Document.12">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800037"/>
                        <a:ext cx="8229600" cy="37431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Box 4"/>
          <p:cNvSpPr txBox="1"/>
          <p:nvPr/>
        </p:nvSpPr>
        <p:spPr>
          <a:xfrm>
            <a:off x="457200" y="5181600"/>
            <a:ext cx="8229600" cy="707886"/>
          </a:xfrm>
          <a:prstGeom prst="rect">
            <a:avLst/>
          </a:prstGeom>
          <a:noFill/>
        </p:spPr>
        <p:txBody>
          <a:bodyPr wrap="square" rtlCol="0">
            <a:spAutoFit/>
          </a:bodyPr>
          <a:lstStyle/>
          <a:p>
            <a:pPr marL="285750" indent="-285750">
              <a:buFont typeface="Arial"/>
              <a:buChar char="•"/>
            </a:pPr>
            <a:r>
              <a:rPr lang="en-US" sz="2000" dirty="0" smtClean="0"/>
              <a:t>Parameter </a:t>
            </a:r>
            <a:r>
              <a:rPr lang="en-US" sz="2000" dirty="0"/>
              <a:t>values were </a:t>
            </a:r>
            <a:r>
              <a:rPr lang="en-US" sz="2000" dirty="0" err="1"/>
              <a:t>vPos</a:t>
            </a:r>
            <a:r>
              <a:rPr lang="en-US" sz="2000" dirty="0"/>
              <a:t> = 25, </a:t>
            </a:r>
            <a:r>
              <a:rPr lang="en-US" sz="2000" dirty="0" err="1"/>
              <a:t>vHeight</a:t>
            </a:r>
            <a:r>
              <a:rPr lang="en-US" sz="2000" dirty="0"/>
              <a:t> = 0.054, </a:t>
            </a:r>
            <a:r>
              <a:rPr lang="en-US" sz="2000" dirty="0" err="1"/>
              <a:t>vWidth</a:t>
            </a:r>
            <a:r>
              <a:rPr lang="en-US" sz="2000" dirty="0"/>
              <a:t> = 1, </a:t>
            </a:r>
            <a:r>
              <a:rPr lang="en-US" sz="2000" dirty="0" err="1"/>
              <a:t>parV</a:t>
            </a:r>
            <a:r>
              <a:rPr lang="en-US" sz="2000" dirty="0"/>
              <a:t> = 0.3. </a:t>
            </a:r>
            <a:endParaRPr lang="en-US" sz="2000" dirty="0" smtClean="0"/>
          </a:p>
          <a:p>
            <a:pPr marL="285750" indent="-285750">
              <a:buFont typeface="Arial"/>
              <a:buChar char="•"/>
            </a:pPr>
            <a:r>
              <a:rPr lang="en-US" sz="2000" dirty="0" smtClean="0"/>
              <a:t>The </a:t>
            </a:r>
            <a:r>
              <a:rPr lang="en-US" sz="2000" dirty="0"/>
              <a:t>time step was 0.25 atomic units.</a:t>
            </a:r>
            <a:r>
              <a:rPr lang="en-US" sz="2000" dirty="0" smtClean="0">
                <a:effectLst/>
              </a:rPr>
              <a:t> </a:t>
            </a:r>
            <a:endParaRPr lang="en-US" sz="2000" dirty="0"/>
          </a:p>
        </p:txBody>
      </p:sp>
      <p:sp>
        <p:nvSpPr>
          <p:cNvPr id="6" name="Footer Placeholder 3"/>
          <p:cNvSpPr>
            <a:spLocks noGrp="1"/>
          </p:cNvSpPr>
          <p:nvPr>
            <p:ph type="ftr" sz="quarter" idx="11"/>
          </p:nvPr>
        </p:nvSpPr>
        <p:spPr>
          <a:xfrm>
            <a:off x="4380072" y="6407944"/>
            <a:ext cx="2350681" cy="365125"/>
          </a:xfrm>
        </p:spPr>
        <p:txBody>
          <a:bodyPr/>
          <a:lstStyle/>
          <a:p>
            <a:r>
              <a:rPr lang="en-US" dirty="0" smtClean="0"/>
              <a:t>[41]</a:t>
            </a:r>
            <a:endParaRPr lang="en-US" dirty="0"/>
          </a:p>
        </p:txBody>
      </p:sp>
    </p:spTree>
    <p:extLst>
      <p:ext uri="{BB962C8B-B14F-4D97-AF65-F5344CB8AC3E}">
        <p14:creationId xmlns:p14="http://schemas.microsoft.com/office/powerpoint/2010/main" val="39988022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4171155646"/>
              </p:ext>
            </p:extLst>
          </p:nvPr>
        </p:nvGraphicFramePr>
        <p:xfrm>
          <a:off x="522941" y="268941"/>
          <a:ext cx="8098118" cy="6305177"/>
        </p:xfrm>
        <a:graphic>
          <a:graphicData uri="http://schemas.openxmlformats.org/drawingml/2006/chart">
            <c:chart xmlns:c="http://schemas.openxmlformats.org/drawingml/2006/chart" xmlns:r="http://schemas.openxmlformats.org/officeDocument/2006/relationships" r:id="rId3"/>
          </a:graphicData>
        </a:graphic>
      </p:graphicFrame>
      <p:sp>
        <p:nvSpPr>
          <p:cNvPr id="3" name="Footer Placeholder 3"/>
          <p:cNvSpPr>
            <a:spLocks noGrp="1"/>
          </p:cNvSpPr>
          <p:nvPr>
            <p:ph type="ftr" sz="quarter" idx="11"/>
          </p:nvPr>
        </p:nvSpPr>
        <p:spPr>
          <a:xfrm>
            <a:off x="4380072" y="6407944"/>
            <a:ext cx="2350681" cy="365125"/>
          </a:xfrm>
        </p:spPr>
        <p:txBody>
          <a:bodyPr/>
          <a:lstStyle/>
          <a:p>
            <a:r>
              <a:rPr lang="en-US" dirty="0" smtClean="0"/>
              <a:t>[41]</a:t>
            </a:r>
            <a:endParaRPr lang="en-US" dirty="0"/>
          </a:p>
        </p:txBody>
      </p:sp>
    </p:spTree>
    <p:extLst>
      <p:ext uri="{BB962C8B-B14F-4D97-AF65-F5344CB8AC3E}">
        <p14:creationId xmlns:p14="http://schemas.microsoft.com/office/powerpoint/2010/main" val="28804159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Parameter Sweep – running the same code many times with many different parameters for each run.</a:t>
            </a:r>
          </a:p>
          <a:p>
            <a:r>
              <a:rPr lang="en-US" dirty="0" smtClean="0"/>
              <a:t>Run multiple instances of the cn2Ds program with varying parameters in a reasonable amount of time.</a:t>
            </a:r>
          </a:p>
          <a:p>
            <a:r>
              <a:rPr lang="en-US" dirty="0" smtClean="0"/>
              <a:t>Understand how parameter variations affect ion-surface interactions.</a:t>
            </a:r>
          </a:p>
        </p:txBody>
      </p:sp>
      <p:sp>
        <p:nvSpPr>
          <p:cNvPr id="2" name="Title 1"/>
          <p:cNvSpPr>
            <a:spLocks noGrp="1"/>
          </p:cNvSpPr>
          <p:nvPr>
            <p:ph type="title"/>
          </p:nvPr>
        </p:nvSpPr>
        <p:spPr/>
        <p:txBody>
          <a:bodyPr/>
          <a:lstStyle/>
          <a:p>
            <a:r>
              <a:rPr lang="en-US" dirty="0" smtClean="0"/>
              <a:t>Parameter Sweep</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[41]</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Learned about Schrödinger’s equation and how it is used in the cn2Ds code.</a:t>
            </a:r>
          </a:p>
          <a:p>
            <a:r>
              <a:rPr lang="en-US" dirty="0" smtClean="0"/>
              <a:t>Learned about directive-based parallelism and worked on national supercomputing resources.</a:t>
            </a:r>
          </a:p>
          <a:p>
            <a:r>
              <a:rPr lang="en-US" dirty="0" smtClean="0"/>
              <a:t>Presented results at the Missouri Academy </a:t>
            </a:r>
            <a:r>
              <a:rPr lang="en-US" smtClean="0"/>
              <a:t>of Science in May 2015.</a:t>
            </a:r>
            <a:endParaRPr lang="en-US" dirty="0" smtClean="0"/>
          </a:p>
        </p:txBody>
      </p:sp>
      <p:sp>
        <p:nvSpPr>
          <p:cNvPr id="2" name="Title 1"/>
          <p:cNvSpPr>
            <a:spLocks noGrp="1"/>
          </p:cNvSpPr>
          <p:nvPr>
            <p:ph type="title"/>
          </p:nvPr>
        </p:nvSpPr>
        <p:spPr/>
        <p:txBody>
          <a:bodyPr/>
          <a:lstStyle/>
          <a:p>
            <a:r>
              <a:rPr lang="en-US" dirty="0" smtClean="0"/>
              <a:t>Project Experiences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Students involved:</a:t>
            </a:r>
          </a:p>
          <a:p>
            <a:r>
              <a:rPr lang="en-US" dirty="0" err="1" smtClean="0">
                <a:latin typeface="Andalus" panose="02020603050405020304" pitchFamily="18" charset="-78"/>
                <a:cs typeface="Andalus" panose="02020603050405020304" pitchFamily="18" charset="-78"/>
              </a:rPr>
              <a:t>Anusha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Manne</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Sowmya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Chowdary</a:t>
            </a:r>
            <a:endParaRPr lang="en-US" dirty="0" smtClean="0">
              <a:latin typeface="Andalus" panose="02020603050405020304" pitchFamily="18" charset="-78"/>
              <a:cs typeface="Andalus" panose="02020603050405020304" pitchFamily="18" charset="-78"/>
            </a:endParaRPr>
          </a:p>
          <a:p>
            <a:r>
              <a:rPr lang="en-US" dirty="0" err="1" smtClean="0">
                <a:latin typeface="Andalus" panose="02020603050405020304" pitchFamily="18" charset="-78"/>
                <a:cs typeface="Andalus" panose="02020603050405020304" pitchFamily="18" charset="-78"/>
              </a:rPr>
              <a:t>Deekshith</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Narsina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Vasundhara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Pidikiti</a:t>
            </a:r>
            <a:endParaRPr lang="en-US" dirty="0" smtClean="0">
              <a:latin typeface="Andalus" panose="02020603050405020304" pitchFamily="18" charset="-78"/>
              <a:cs typeface="Andalus" panose="02020603050405020304" pitchFamily="18" charset="-78"/>
            </a:endParaRPr>
          </a:p>
          <a:p>
            <a:r>
              <a:rPr lang="en-US" dirty="0" err="1" smtClean="0">
                <a:latin typeface="Andalus" panose="02020603050405020304" pitchFamily="18" charset="-78"/>
                <a:cs typeface="Andalus" panose="02020603050405020304" pitchFamily="18" charset="-78"/>
              </a:rPr>
              <a:t>Tejaswini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Dingari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Dedeepya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Salla</a:t>
            </a:r>
            <a:endParaRPr lang="en-US" dirty="0" smtClean="0">
              <a:latin typeface="Andalus" panose="02020603050405020304" pitchFamily="18" charset="-78"/>
              <a:cs typeface="Andalus" panose="02020603050405020304" pitchFamily="18" charset="-78"/>
            </a:endParaRPr>
          </a:p>
          <a:p>
            <a:r>
              <a:rPr lang="en-US" dirty="0" err="1" smtClean="0">
                <a:latin typeface="Andalus" panose="02020603050405020304" pitchFamily="18" charset="-78"/>
                <a:cs typeface="Andalus" panose="02020603050405020304" pitchFamily="18" charset="-78"/>
              </a:rPr>
              <a:t>Rishi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Varma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Kosuri</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Vandana</a:t>
            </a:r>
            <a:r>
              <a:rPr lang="en-US" dirty="0" smtClean="0">
                <a:latin typeface="Andalus" panose="02020603050405020304" pitchFamily="18" charset="-78"/>
                <a:cs typeface="Andalus" panose="02020603050405020304" pitchFamily="18" charset="-78"/>
              </a:rPr>
              <a:t> </a:t>
            </a:r>
            <a:r>
              <a:rPr lang="en-US" dirty="0" err="1" smtClean="0">
                <a:latin typeface="Andalus" panose="02020603050405020304" pitchFamily="18" charset="-78"/>
                <a:cs typeface="Andalus" panose="02020603050405020304" pitchFamily="18" charset="-78"/>
              </a:rPr>
              <a:t>Nidasanametla</a:t>
            </a:r>
            <a:endParaRPr lang="en-US" dirty="0" smtClean="0">
              <a:latin typeface="Andalus" panose="02020603050405020304" pitchFamily="18" charset="-78"/>
              <a:cs typeface="Andalus" panose="02020603050405020304" pitchFamily="18" charset="-78"/>
            </a:endParaRPr>
          </a:p>
          <a:p>
            <a:pPr lvl="1"/>
            <a:endParaRPr lang="en-US" dirty="0" smtClean="0"/>
          </a:p>
          <a:p>
            <a:r>
              <a:rPr lang="en-US" dirty="0" smtClean="0"/>
              <a:t>Graduate students learned about Schrödinger’s equation, Survival Probability, Fortran, Command Line Tools, and Stampede.</a:t>
            </a:r>
          </a:p>
          <a:p>
            <a:r>
              <a:rPr lang="en-US" dirty="0" smtClean="0"/>
              <a:t>They developed two tools for this project</a:t>
            </a:r>
          </a:p>
          <a:p>
            <a:pPr lvl="1"/>
            <a:r>
              <a:rPr lang="en-US" dirty="0" smtClean="0"/>
              <a:t>A backend database program used to upload survival probability data from Stampede to asok.nwmissouri.edu</a:t>
            </a:r>
          </a:p>
          <a:p>
            <a:pPr lvl="1"/>
            <a:r>
              <a:rPr lang="en-US" dirty="0" smtClean="0"/>
              <a:t>A graph generator that would extract and displaying data from </a:t>
            </a:r>
            <a:r>
              <a:rPr lang="en-US" dirty="0" err="1" smtClean="0"/>
              <a:t>asok</a:t>
            </a:r>
            <a:r>
              <a:rPr lang="en-US" dirty="0" smtClean="0"/>
              <a:t> on a desktop or laptop</a:t>
            </a:r>
          </a:p>
          <a:p>
            <a:endParaRPr lang="en-US" dirty="0"/>
          </a:p>
        </p:txBody>
      </p:sp>
      <p:sp>
        <p:nvSpPr>
          <p:cNvPr id="2" name="Title 1"/>
          <p:cNvSpPr>
            <a:spLocks noGrp="1"/>
          </p:cNvSpPr>
          <p:nvPr>
            <p:ph type="title"/>
          </p:nvPr>
        </p:nvSpPr>
        <p:spPr/>
        <p:txBody>
          <a:bodyPr/>
          <a:lstStyle/>
          <a:p>
            <a:r>
              <a:rPr lang="en-US" dirty="0" smtClean="0"/>
              <a:t>Graduate Involvement</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[42]</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33800" y="304800"/>
            <a:ext cx="5105400" cy="1143000"/>
          </a:xfrm>
        </p:spPr>
        <p:txBody>
          <a:bodyPr/>
          <a:lstStyle/>
          <a:p>
            <a:r>
              <a:rPr lang="en-US" dirty="0" smtClean="0"/>
              <a:t>Directory Structure</a:t>
            </a:r>
            <a:endParaRPr lang="en-US" dirty="0"/>
          </a:p>
        </p:txBody>
      </p:sp>
      <p:sp>
        <p:nvSpPr>
          <p:cNvPr id="4" name="Rectangle 3"/>
          <p:cNvSpPr/>
          <p:nvPr/>
        </p:nvSpPr>
        <p:spPr>
          <a:xfrm>
            <a:off x="231820" y="218941"/>
            <a:ext cx="1207394" cy="57954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schemeClr val="tx1"/>
                </a:solidFill>
              </a:rPr>
              <a:t>Metal</a:t>
            </a:r>
            <a:endParaRPr lang="en-US" dirty="0">
              <a:solidFill>
                <a:schemeClr val="tx1"/>
              </a:solidFill>
            </a:endParaRPr>
          </a:p>
        </p:txBody>
      </p:sp>
      <p:sp>
        <p:nvSpPr>
          <p:cNvPr id="5" name="Rectangle 4"/>
          <p:cNvSpPr/>
          <p:nvPr/>
        </p:nvSpPr>
        <p:spPr>
          <a:xfrm>
            <a:off x="1030311" y="1140925"/>
            <a:ext cx="1207394" cy="57954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schemeClr val="tx1"/>
                </a:solidFill>
              </a:rPr>
              <a:t>Target</a:t>
            </a:r>
            <a:endParaRPr lang="en-US" dirty="0">
              <a:solidFill>
                <a:schemeClr val="tx1"/>
              </a:solidFill>
            </a:endParaRPr>
          </a:p>
        </p:txBody>
      </p:sp>
      <p:sp>
        <p:nvSpPr>
          <p:cNvPr id="6" name="Rectangle 5"/>
          <p:cNvSpPr/>
          <p:nvPr/>
        </p:nvSpPr>
        <p:spPr>
          <a:xfrm>
            <a:off x="1938271" y="1939415"/>
            <a:ext cx="1207394" cy="57954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err="1" smtClean="0">
                <a:solidFill>
                  <a:schemeClr val="tx1"/>
                </a:solidFill>
              </a:rPr>
              <a:t>normV</a:t>
            </a:r>
            <a:endParaRPr lang="en-US" dirty="0">
              <a:solidFill>
                <a:schemeClr val="tx1"/>
              </a:solidFill>
            </a:endParaRPr>
          </a:p>
        </p:txBody>
      </p:sp>
      <p:sp>
        <p:nvSpPr>
          <p:cNvPr id="7" name="Rectangle 6"/>
          <p:cNvSpPr/>
          <p:nvPr/>
        </p:nvSpPr>
        <p:spPr>
          <a:xfrm>
            <a:off x="2860720" y="2737905"/>
            <a:ext cx="1207394" cy="57954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err="1" smtClean="0">
                <a:solidFill>
                  <a:schemeClr val="tx1"/>
                </a:solidFill>
              </a:rPr>
              <a:t>parV</a:t>
            </a:r>
            <a:endParaRPr lang="en-US" dirty="0">
              <a:solidFill>
                <a:schemeClr val="tx1"/>
              </a:solidFill>
            </a:endParaRPr>
          </a:p>
        </p:txBody>
      </p:sp>
      <p:sp>
        <p:nvSpPr>
          <p:cNvPr id="8" name="Rectangle 7"/>
          <p:cNvSpPr/>
          <p:nvPr/>
        </p:nvSpPr>
        <p:spPr>
          <a:xfrm>
            <a:off x="3937717" y="3536328"/>
            <a:ext cx="1207394" cy="57954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err="1" smtClean="0">
                <a:solidFill>
                  <a:schemeClr val="tx1"/>
                </a:solidFill>
              </a:rPr>
              <a:t>vHeight</a:t>
            </a:r>
            <a:endParaRPr lang="en-US" dirty="0">
              <a:solidFill>
                <a:schemeClr val="tx1"/>
              </a:solidFill>
            </a:endParaRPr>
          </a:p>
        </p:txBody>
      </p:sp>
      <p:sp>
        <p:nvSpPr>
          <p:cNvPr id="9" name="Rectangle 8"/>
          <p:cNvSpPr/>
          <p:nvPr/>
        </p:nvSpPr>
        <p:spPr>
          <a:xfrm>
            <a:off x="5214334" y="4299469"/>
            <a:ext cx="1207394" cy="57954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err="1" smtClean="0">
                <a:solidFill>
                  <a:schemeClr val="tx1"/>
                </a:solidFill>
              </a:rPr>
              <a:t>vWidth</a:t>
            </a:r>
            <a:endParaRPr lang="en-US" dirty="0">
              <a:solidFill>
                <a:schemeClr val="tx1"/>
              </a:solidFill>
            </a:endParaRPr>
          </a:p>
        </p:txBody>
      </p:sp>
      <p:sp>
        <p:nvSpPr>
          <p:cNvPr id="10" name="Rectangle 9"/>
          <p:cNvSpPr/>
          <p:nvPr/>
        </p:nvSpPr>
        <p:spPr>
          <a:xfrm>
            <a:off x="5988676" y="5177380"/>
            <a:ext cx="1207394" cy="57954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err="1" smtClean="0">
                <a:solidFill>
                  <a:schemeClr val="tx1"/>
                </a:solidFill>
              </a:rPr>
              <a:t>vPos</a:t>
            </a:r>
            <a:endParaRPr lang="en-US" dirty="0">
              <a:solidFill>
                <a:schemeClr val="tx1"/>
              </a:solidFill>
            </a:endParaRPr>
          </a:p>
        </p:txBody>
      </p:sp>
      <p:sp>
        <p:nvSpPr>
          <p:cNvPr id="11" name="Rectangle 10"/>
          <p:cNvSpPr/>
          <p:nvPr/>
        </p:nvSpPr>
        <p:spPr>
          <a:xfrm>
            <a:off x="7163875" y="6055291"/>
            <a:ext cx="1207394" cy="579549"/>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solidFill>
                  <a:schemeClr val="tx1"/>
                </a:solidFill>
              </a:rPr>
              <a:t>fort.100</a:t>
            </a:r>
            <a:endParaRPr lang="en-US" dirty="0">
              <a:solidFill>
                <a:schemeClr val="tx1"/>
              </a:solidFill>
            </a:endParaRPr>
          </a:p>
        </p:txBody>
      </p:sp>
      <p:cxnSp>
        <p:nvCxnSpPr>
          <p:cNvPr id="12" name="Straight Arrow Connector 11"/>
          <p:cNvCxnSpPr/>
          <p:nvPr/>
        </p:nvCxnSpPr>
        <p:spPr>
          <a:xfrm>
            <a:off x="1030346" y="798490"/>
            <a:ext cx="331631" cy="3423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Straight Arrow Connector 12"/>
          <p:cNvCxnSpPr/>
          <p:nvPr/>
        </p:nvCxnSpPr>
        <p:spPr>
          <a:xfrm>
            <a:off x="2047742" y="1720403"/>
            <a:ext cx="189963" cy="21894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4" name="Straight Arrow Connector 13"/>
          <p:cNvCxnSpPr/>
          <p:nvPr/>
        </p:nvCxnSpPr>
        <p:spPr>
          <a:xfrm>
            <a:off x="3032976" y="2518964"/>
            <a:ext cx="112690" cy="21894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3834721" y="3317454"/>
            <a:ext cx="357389" cy="21894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4945487" y="4115944"/>
            <a:ext cx="415344" cy="18352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p:cNvCxnSpPr/>
          <p:nvPr/>
        </p:nvCxnSpPr>
        <p:spPr>
          <a:xfrm>
            <a:off x="5988692" y="4878945"/>
            <a:ext cx="338071" cy="2983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p:cNvCxnSpPr/>
          <p:nvPr/>
        </p:nvCxnSpPr>
        <p:spPr>
          <a:xfrm>
            <a:off x="6964253" y="5756856"/>
            <a:ext cx="309093" cy="2983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9" name="Footer Placeholder 3"/>
          <p:cNvSpPr>
            <a:spLocks noGrp="1"/>
          </p:cNvSpPr>
          <p:nvPr>
            <p:ph type="ftr" sz="quarter" idx="11"/>
          </p:nvPr>
        </p:nvSpPr>
        <p:spPr>
          <a:xfrm>
            <a:off x="4380072" y="6407944"/>
            <a:ext cx="2350681" cy="365125"/>
          </a:xfrm>
        </p:spPr>
        <p:txBody>
          <a:bodyPr/>
          <a:lstStyle/>
          <a:p>
            <a:r>
              <a:rPr lang="en-US" dirty="0" smtClean="0"/>
              <a:t>[42]</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Java Swing GUI</a:t>
            </a:r>
          </a:p>
          <a:p>
            <a:r>
              <a:rPr lang="en-US" dirty="0" err="1" smtClean="0"/>
              <a:t>MySQL</a:t>
            </a:r>
            <a:r>
              <a:rPr lang="en-US" dirty="0" smtClean="0"/>
              <a:t> connection via JDBC to asok.nwmissouri.edu</a:t>
            </a:r>
          </a:p>
          <a:p>
            <a:r>
              <a:rPr lang="en-US" dirty="0" smtClean="0"/>
              <a:t>Graph display via </a:t>
            </a:r>
            <a:r>
              <a:rPr lang="en-US" dirty="0" err="1" smtClean="0"/>
              <a:t>JasperReports</a:t>
            </a:r>
            <a:endParaRPr lang="en-US" dirty="0"/>
          </a:p>
        </p:txBody>
      </p:sp>
      <p:sp>
        <p:nvSpPr>
          <p:cNvPr id="2" name="Title 1"/>
          <p:cNvSpPr>
            <a:spLocks noGrp="1"/>
          </p:cNvSpPr>
          <p:nvPr>
            <p:ph type="title"/>
          </p:nvPr>
        </p:nvSpPr>
        <p:spPr/>
        <p:txBody>
          <a:bodyPr/>
          <a:lstStyle/>
          <a:p>
            <a:r>
              <a:rPr lang="en-US" dirty="0" smtClean="0"/>
              <a:t>Front End Graph Generator</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 y="0"/>
            <a:ext cx="9143999" cy="6858000"/>
          </a:xfr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0"/>
            <a:ext cx="9144000" cy="699322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Introduction</a:t>
            </a:r>
          </a:p>
          <a:p>
            <a:r>
              <a:rPr lang="en-US" dirty="0" smtClean="0"/>
              <a:t>Physics </a:t>
            </a:r>
            <a:endParaRPr lang="en-US" dirty="0"/>
          </a:p>
          <a:p>
            <a:r>
              <a:rPr lang="en-US" dirty="0" smtClean="0"/>
              <a:t>Parameter Sweeps</a:t>
            </a:r>
          </a:p>
          <a:p>
            <a:r>
              <a:rPr lang="en-US" dirty="0" smtClean="0"/>
              <a:t>Discussion of XSEDE startup allocation</a:t>
            </a:r>
            <a:endParaRPr lang="en-US" dirty="0"/>
          </a:p>
        </p:txBody>
      </p:sp>
      <p:sp>
        <p:nvSpPr>
          <p:cNvPr id="2" name="Title 1"/>
          <p:cNvSpPr>
            <a:spLocks noGrp="1"/>
          </p:cNvSpPr>
          <p:nvPr>
            <p:ph type="title"/>
          </p:nvPr>
        </p:nvSpPr>
        <p:spPr/>
        <p:txBody>
          <a:bodyPr/>
          <a:lstStyle/>
          <a:p>
            <a:r>
              <a:rPr lang="en-US" dirty="0" smtClean="0"/>
              <a:t>Project Overview</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 y="0"/>
            <a:ext cx="9144000" cy="6858000"/>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114800" cy="4525963"/>
          </a:xfrm>
        </p:spPr>
        <p:txBody>
          <a:bodyPr/>
          <a:lstStyle/>
          <a:p>
            <a:r>
              <a:rPr lang="en-US" dirty="0" err="1" smtClean="0"/>
              <a:t>FilePaths</a:t>
            </a:r>
            <a:r>
              <a:rPr lang="en-US" dirty="0" smtClean="0"/>
              <a:t> – a Java program and related batch script to traverse directories and upload data created after running a cn2Ds parameter sweep [42].</a:t>
            </a:r>
            <a:endParaRPr lang="en-US" dirty="0"/>
          </a:p>
        </p:txBody>
      </p:sp>
      <p:sp>
        <p:nvSpPr>
          <p:cNvPr id="2" name="Title 1"/>
          <p:cNvSpPr>
            <a:spLocks noGrp="1"/>
          </p:cNvSpPr>
          <p:nvPr>
            <p:ph type="title"/>
          </p:nvPr>
        </p:nvSpPr>
        <p:spPr/>
        <p:txBody>
          <a:bodyPr/>
          <a:lstStyle/>
          <a:p>
            <a:r>
              <a:rPr lang="en-US" dirty="0" smtClean="0"/>
              <a:t>Back End Tools</a:t>
            </a:r>
            <a:endParaRPr lang="en-US" dirty="0"/>
          </a:p>
        </p:txBody>
      </p:sp>
      <p:graphicFrame>
        <p:nvGraphicFramePr>
          <p:cNvPr id="5" name="Table 4"/>
          <p:cNvGraphicFramePr>
            <a:graphicFrameLocks noGrp="1"/>
          </p:cNvGraphicFramePr>
          <p:nvPr/>
        </p:nvGraphicFramePr>
        <p:xfrm>
          <a:off x="4572000" y="1600200"/>
          <a:ext cx="4191001" cy="4478867"/>
        </p:xfrm>
        <a:graphic>
          <a:graphicData uri="http://schemas.openxmlformats.org/drawingml/2006/table">
            <a:tbl>
              <a:tblPr firstRow="1" bandRow="1">
                <a:tableStyleId>{5C22544A-7EE6-4342-B048-85BDC9FD1C3A}</a:tableStyleId>
              </a:tblPr>
              <a:tblGrid>
                <a:gridCol w="4191001"/>
              </a:tblGrid>
              <a:tr h="685800">
                <a:tc>
                  <a:txBody>
                    <a:bodyPr/>
                    <a:lstStyle/>
                    <a:p>
                      <a:r>
                        <a:rPr lang="en-US" sz="3200" dirty="0" err="1" smtClean="0">
                          <a:solidFill>
                            <a:schemeClr val="tx1"/>
                          </a:solidFill>
                        </a:rPr>
                        <a:t>SurvivalProbabilities</a:t>
                      </a:r>
                      <a:endParaRPr 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93067">
                <a:tc>
                  <a:txBody>
                    <a:bodyPr/>
                    <a:lstStyle/>
                    <a:p>
                      <a:r>
                        <a:rPr lang="en-US" sz="3200" dirty="0" err="1" smtClean="0">
                          <a:solidFill>
                            <a:schemeClr val="tx1"/>
                          </a:solidFill>
                        </a:rPr>
                        <a:t>metal_target</a:t>
                      </a:r>
                      <a:endParaRPr lang="en-US" sz="3200" dirty="0" smtClean="0">
                        <a:solidFill>
                          <a:schemeClr val="tx1"/>
                        </a:solidFill>
                      </a:endParaRPr>
                    </a:p>
                    <a:p>
                      <a:r>
                        <a:rPr lang="en-US" sz="3200" dirty="0" err="1" smtClean="0">
                          <a:solidFill>
                            <a:schemeClr val="tx1"/>
                          </a:solidFill>
                        </a:rPr>
                        <a:t>normV</a:t>
                      </a:r>
                      <a:endParaRPr lang="en-US" sz="3200" dirty="0" smtClean="0">
                        <a:solidFill>
                          <a:schemeClr val="tx1"/>
                        </a:solidFill>
                      </a:endParaRPr>
                    </a:p>
                    <a:p>
                      <a:r>
                        <a:rPr lang="en-US" sz="3200" dirty="0" err="1" smtClean="0">
                          <a:solidFill>
                            <a:schemeClr val="tx1"/>
                          </a:solidFill>
                        </a:rPr>
                        <a:t>parV</a:t>
                      </a:r>
                      <a:endParaRPr lang="en-US" sz="3200" dirty="0" smtClean="0">
                        <a:solidFill>
                          <a:schemeClr val="tx1"/>
                        </a:solidFill>
                      </a:endParaRPr>
                    </a:p>
                    <a:p>
                      <a:r>
                        <a:rPr lang="en-US" sz="3200" dirty="0" err="1" smtClean="0">
                          <a:solidFill>
                            <a:schemeClr val="tx1"/>
                          </a:solidFill>
                        </a:rPr>
                        <a:t>vHeight</a:t>
                      </a:r>
                      <a:endParaRPr lang="en-US" sz="3200" dirty="0" smtClean="0">
                        <a:solidFill>
                          <a:schemeClr val="tx1"/>
                        </a:solidFill>
                      </a:endParaRPr>
                    </a:p>
                    <a:p>
                      <a:r>
                        <a:rPr lang="en-US" sz="3200" dirty="0" err="1" smtClean="0">
                          <a:solidFill>
                            <a:schemeClr val="tx1"/>
                          </a:solidFill>
                        </a:rPr>
                        <a:t>vWidth</a:t>
                      </a:r>
                      <a:endParaRPr lang="en-US" sz="3200" dirty="0" smtClean="0">
                        <a:solidFill>
                          <a:schemeClr val="tx1"/>
                        </a:solidFill>
                      </a:endParaRPr>
                    </a:p>
                    <a:p>
                      <a:r>
                        <a:rPr lang="en-US" sz="3200" dirty="0" err="1" smtClean="0">
                          <a:solidFill>
                            <a:schemeClr val="tx1"/>
                          </a:solidFill>
                        </a:rPr>
                        <a:t>vPos</a:t>
                      </a:r>
                      <a:endParaRPr lang="en-US" sz="3200" dirty="0" smtClean="0">
                        <a:solidFill>
                          <a:schemeClr val="tx1"/>
                        </a:solidFill>
                      </a:endParaRPr>
                    </a:p>
                    <a:p>
                      <a:r>
                        <a:rPr lang="en-US" sz="3200" dirty="0" err="1" smtClean="0">
                          <a:solidFill>
                            <a:schemeClr val="tx1"/>
                          </a:solidFill>
                        </a:rPr>
                        <a:t>prob</a:t>
                      </a:r>
                      <a:endParaRPr lang="en-US" sz="3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0"/>
            <a:ext cx="5257800" cy="1143000"/>
          </a:xfrm>
        </p:spPr>
        <p:txBody>
          <a:bodyPr/>
          <a:lstStyle/>
          <a:p>
            <a:r>
              <a:rPr lang="en-US" dirty="0" smtClean="0"/>
              <a:t>Workflow Diagram</a:t>
            </a:r>
            <a:endParaRPr lang="en-US" dirty="0"/>
          </a:p>
        </p:txBody>
      </p:sp>
      <p:sp>
        <p:nvSpPr>
          <p:cNvPr id="5" name="Rectangle 4"/>
          <p:cNvSpPr/>
          <p:nvPr/>
        </p:nvSpPr>
        <p:spPr>
          <a:xfrm>
            <a:off x="1524000" y="1905000"/>
            <a:ext cx="14478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tx1"/>
                  </a:solidFill>
                </a:ln>
                <a:solidFill>
                  <a:schemeClr val="tx1"/>
                </a:solidFill>
              </a:rPr>
              <a:t>Stampede</a:t>
            </a:r>
            <a:endParaRPr lang="en-US" dirty="0">
              <a:ln>
                <a:solidFill>
                  <a:schemeClr val="tx1"/>
                </a:solidFill>
              </a:ln>
              <a:solidFill>
                <a:schemeClr val="tx1"/>
              </a:solidFill>
            </a:endParaRPr>
          </a:p>
        </p:txBody>
      </p:sp>
      <p:sp>
        <p:nvSpPr>
          <p:cNvPr id="6" name="Rectangle 5"/>
          <p:cNvSpPr/>
          <p:nvPr/>
        </p:nvSpPr>
        <p:spPr>
          <a:xfrm>
            <a:off x="1524000" y="4724400"/>
            <a:ext cx="14478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ln>
                  <a:solidFill>
                    <a:schemeClr val="tx1"/>
                  </a:solidFill>
                </a:ln>
                <a:solidFill>
                  <a:schemeClr val="tx1"/>
                </a:solidFill>
              </a:rPr>
              <a:t>Asok</a:t>
            </a:r>
            <a:endParaRPr lang="en-US" dirty="0">
              <a:ln>
                <a:solidFill>
                  <a:schemeClr val="tx1"/>
                </a:solidFill>
              </a:ln>
              <a:solidFill>
                <a:schemeClr val="tx1"/>
              </a:solidFill>
            </a:endParaRPr>
          </a:p>
        </p:txBody>
      </p:sp>
      <p:sp>
        <p:nvSpPr>
          <p:cNvPr id="7" name="Rectangle 6"/>
          <p:cNvSpPr/>
          <p:nvPr/>
        </p:nvSpPr>
        <p:spPr>
          <a:xfrm>
            <a:off x="4495800" y="1219200"/>
            <a:ext cx="2133600" cy="4572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tx1"/>
                  </a:solidFill>
                </a:ln>
                <a:solidFill>
                  <a:schemeClr val="tx1"/>
                </a:solidFill>
              </a:rPr>
              <a:t>Laptop</a:t>
            </a: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smtClean="0">
              <a:ln>
                <a:solidFill>
                  <a:schemeClr val="tx1"/>
                </a:solidFill>
              </a:ln>
              <a:solidFill>
                <a:schemeClr val="tx1"/>
              </a:solidFill>
            </a:endParaRPr>
          </a:p>
          <a:p>
            <a:pPr algn="ctr"/>
            <a:endParaRPr lang="en-US" dirty="0">
              <a:ln>
                <a:solidFill>
                  <a:schemeClr val="tx1"/>
                </a:solidFill>
              </a:ln>
              <a:solidFill>
                <a:schemeClr val="tx1"/>
              </a:solidFill>
            </a:endParaRPr>
          </a:p>
        </p:txBody>
      </p:sp>
      <p:sp>
        <p:nvSpPr>
          <p:cNvPr id="8" name="Rectangle 7"/>
          <p:cNvSpPr/>
          <p:nvPr/>
        </p:nvSpPr>
        <p:spPr>
          <a:xfrm>
            <a:off x="4876800" y="1981200"/>
            <a:ext cx="14478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chemeClr val="tx1"/>
                  </a:solidFill>
                </a:ln>
                <a:solidFill>
                  <a:schemeClr val="tx1"/>
                </a:solidFill>
              </a:rPr>
              <a:t>Hydrogen Ion Swing GUI</a:t>
            </a:r>
            <a:endParaRPr lang="en-US" dirty="0">
              <a:ln>
                <a:solidFill>
                  <a:schemeClr val="tx1"/>
                </a:solidFill>
              </a:ln>
              <a:solidFill>
                <a:schemeClr val="tx1"/>
              </a:solidFill>
            </a:endParaRPr>
          </a:p>
        </p:txBody>
      </p:sp>
      <p:sp>
        <p:nvSpPr>
          <p:cNvPr id="9" name="Rectangle 8"/>
          <p:cNvSpPr/>
          <p:nvPr/>
        </p:nvSpPr>
        <p:spPr>
          <a:xfrm>
            <a:off x="4724400" y="4724400"/>
            <a:ext cx="1752600" cy="914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ln>
                  <a:solidFill>
                    <a:schemeClr val="tx1"/>
                  </a:solidFill>
                </a:ln>
                <a:solidFill>
                  <a:schemeClr val="tx1"/>
                </a:solidFill>
              </a:rPr>
              <a:t>JasperReports</a:t>
            </a:r>
            <a:endParaRPr lang="en-US" dirty="0" smtClean="0">
              <a:ln>
                <a:solidFill>
                  <a:schemeClr val="tx1"/>
                </a:solidFill>
              </a:ln>
              <a:solidFill>
                <a:schemeClr val="tx1"/>
              </a:solidFill>
            </a:endParaRPr>
          </a:p>
          <a:p>
            <a:pPr algn="ctr"/>
            <a:r>
              <a:rPr lang="en-US" dirty="0" smtClean="0">
                <a:ln>
                  <a:solidFill>
                    <a:schemeClr val="tx1"/>
                  </a:solidFill>
                </a:ln>
                <a:solidFill>
                  <a:schemeClr val="tx1"/>
                </a:solidFill>
              </a:rPr>
              <a:t>API</a:t>
            </a:r>
            <a:endParaRPr lang="en-US" dirty="0">
              <a:ln>
                <a:solidFill>
                  <a:schemeClr val="tx1"/>
                </a:solidFill>
              </a:ln>
              <a:solidFill>
                <a:schemeClr val="tx1"/>
              </a:solidFill>
            </a:endParaRPr>
          </a:p>
        </p:txBody>
      </p:sp>
      <p:cxnSp>
        <p:nvCxnSpPr>
          <p:cNvPr id="11" name="Straight Arrow Connector 10"/>
          <p:cNvCxnSpPr>
            <a:stCxn id="5" idx="2"/>
            <a:endCxn id="6" idx="0"/>
          </p:cNvCxnSpPr>
          <p:nvPr/>
        </p:nvCxnSpPr>
        <p:spPr>
          <a:xfrm>
            <a:off x="2247900" y="2819400"/>
            <a:ext cx="0" cy="1905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hape 21"/>
          <p:cNvCxnSpPr>
            <a:stCxn id="5" idx="1"/>
            <a:endCxn id="5" idx="0"/>
          </p:cNvCxnSpPr>
          <p:nvPr/>
        </p:nvCxnSpPr>
        <p:spPr>
          <a:xfrm rot="10800000" flipH="1">
            <a:off x="1524000" y="1905000"/>
            <a:ext cx="723900" cy="457200"/>
          </a:xfrm>
          <a:prstGeom prst="bentConnector4">
            <a:avLst>
              <a:gd name="adj1" fmla="val -31579"/>
              <a:gd name="adj2" fmla="val 15000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9" idx="1"/>
            <a:endCxn id="6" idx="3"/>
          </p:cNvCxnSpPr>
          <p:nvPr/>
        </p:nvCxnSpPr>
        <p:spPr>
          <a:xfrm flipH="1">
            <a:off x="2971800" y="5181600"/>
            <a:ext cx="1752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8" idx="3"/>
            <a:endCxn id="9" idx="3"/>
          </p:cNvCxnSpPr>
          <p:nvPr/>
        </p:nvCxnSpPr>
        <p:spPr>
          <a:xfrm>
            <a:off x="6324600" y="2438400"/>
            <a:ext cx="152400" cy="2743200"/>
          </a:xfrm>
          <a:prstGeom prst="bentConnector3">
            <a:avLst>
              <a:gd name="adj1" fmla="val 487363"/>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38200" y="228600"/>
            <a:ext cx="2743200" cy="923330"/>
          </a:xfrm>
          <a:prstGeom prst="rect">
            <a:avLst/>
          </a:prstGeom>
          <a:noFill/>
        </p:spPr>
        <p:txBody>
          <a:bodyPr wrap="square" rtlCol="0">
            <a:spAutoFit/>
          </a:bodyPr>
          <a:lstStyle/>
          <a:p>
            <a:r>
              <a:rPr lang="en-US" dirty="0" smtClean="0"/>
              <a:t>1. Generate results with TACC Launcher and cn2Ds.</a:t>
            </a:r>
          </a:p>
          <a:p>
            <a:r>
              <a:rPr lang="en-US" dirty="0" smtClean="0"/>
              <a:t>2. Run </a:t>
            </a:r>
            <a:r>
              <a:rPr lang="en-US" dirty="0" err="1" smtClean="0"/>
              <a:t>FilePaths</a:t>
            </a:r>
            <a:r>
              <a:rPr lang="en-US" dirty="0" smtClean="0"/>
              <a:t> via </a:t>
            </a:r>
            <a:r>
              <a:rPr lang="en-US" dirty="0" err="1" smtClean="0"/>
              <a:t>sbatch</a:t>
            </a:r>
            <a:r>
              <a:rPr lang="en-US" dirty="0" smtClean="0"/>
              <a:t>.</a:t>
            </a:r>
            <a:endParaRPr lang="en-US" dirty="0"/>
          </a:p>
        </p:txBody>
      </p:sp>
      <p:sp>
        <p:nvSpPr>
          <p:cNvPr id="13" name="TextBox 12"/>
          <p:cNvSpPr txBox="1"/>
          <p:nvPr/>
        </p:nvSpPr>
        <p:spPr>
          <a:xfrm>
            <a:off x="304800" y="3048000"/>
            <a:ext cx="1905000" cy="1477328"/>
          </a:xfrm>
          <a:prstGeom prst="rect">
            <a:avLst/>
          </a:prstGeom>
          <a:noFill/>
        </p:spPr>
        <p:txBody>
          <a:bodyPr wrap="square" rtlCol="0">
            <a:spAutoFit/>
          </a:bodyPr>
          <a:lstStyle/>
          <a:p>
            <a:r>
              <a:rPr lang="en-US" dirty="0" smtClean="0"/>
              <a:t>3. Survival Probability Data is sent by </a:t>
            </a:r>
            <a:r>
              <a:rPr lang="en-US" dirty="0" err="1" smtClean="0"/>
              <a:t>FilePaths</a:t>
            </a:r>
            <a:r>
              <a:rPr lang="en-US" dirty="0" smtClean="0"/>
              <a:t> over port 3306 to </a:t>
            </a:r>
            <a:r>
              <a:rPr lang="en-US" dirty="0" err="1" smtClean="0"/>
              <a:t>MySQL</a:t>
            </a:r>
            <a:r>
              <a:rPr lang="en-US" dirty="0" smtClean="0"/>
              <a:t> on </a:t>
            </a:r>
            <a:r>
              <a:rPr lang="en-US" dirty="0" err="1" smtClean="0"/>
              <a:t>Asok</a:t>
            </a:r>
            <a:r>
              <a:rPr lang="en-US" dirty="0" smtClean="0"/>
              <a:t>.</a:t>
            </a:r>
            <a:endParaRPr lang="en-US" dirty="0"/>
          </a:p>
        </p:txBody>
      </p:sp>
      <p:sp>
        <p:nvSpPr>
          <p:cNvPr id="14" name="TextBox 13"/>
          <p:cNvSpPr txBox="1"/>
          <p:nvPr/>
        </p:nvSpPr>
        <p:spPr>
          <a:xfrm>
            <a:off x="7010400" y="3200400"/>
            <a:ext cx="2133600" cy="1200329"/>
          </a:xfrm>
          <a:prstGeom prst="rect">
            <a:avLst/>
          </a:prstGeom>
          <a:noFill/>
        </p:spPr>
        <p:txBody>
          <a:bodyPr wrap="square" rtlCol="0">
            <a:spAutoFit/>
          </a:bodyPr>
          <a:lstStyle/>
          <a:p>
            <a:r>
              <a:rPr lang="en-US" dirty="0" smtClean="0"/>
              <a:t>4. User requests a graph through the GUI and request is forwarded to Jasper.</a:t>
            </a:r>
            <a:endParaRPr lang="en-US" dirty="0"/>
          </a:p>
        </p:txBody>
      </p:sp>
      <p:sp>
        <p:nvSpPr>
          <p:cNvPr id="21" name="TextBox 20"/>
          <p:cNvSpPr txBox="1"/>
          <p:nvPr/>
        </p:nvSpPr>
        <p:spPr>
          <a:xfrm>
            <a:off x="3048000" y="3962400"/>
            <a:ext cx="1447800" cy="1200329"/>
          </a:xfrm>
          <a:prstGeom prst="rect">
            <a:avLst/>
          </a:prstGeom>
          <a:noFill/>
        </p:spPr>
        <p:txBody>
          <a:bodyPr wrap="square" rtlCol="0">
            <a:spAutoFit/>
          </a:bodyPr>
          <a:lstStyle/>
          <a:p>
            <a:r>
              <a:rPr lang="en-US" dirty="0" smtClean="0"/>
              <a:t>5. Data is requested over port 3306.</a:t>
            </a:r>
            <a:endParaRPr lang="en-US" dirty="0"/>
          </a:p>
        </p:txBody>
      </p:sp>
      <p:cxnSp>
        <p:nvCxnSpPr>
          <p:cNvPr id="29" name="Elbow Connector 28"/>
          <p:cNvCxnSpPr>
            <a:stCxn id="6" idx="2"/>
            <a:endCxn id="9" idx="2"/>
          </p:cNvCxnSpPr>
          <p:nvPr/>
        </p:nvCxnSpPr>
        <p:spPr>
          <a:xfrm rot="16200000" flipH="1">
            <a:off x="3924300" y="3962400"/>
            <a:ext cx="12700" cy="3352800"/>
          </a:xfrm>
          <a:prstGeom prst="bentConnector3">
            <a:avLst>
              <a:gd name="adj1" fmla="val 1800000"/>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514600" y="5830669"/>
            <a:ext cx="2743200" cy="646331"/>
          </a:xfrm>
          <a:prstGeom prst="rect">
            <a:avLst/>
          </a:prstGeom>
          <a:noFill/>
        </p:spPr>
        <p:txBody>
          <a:bodyPr wrap="square" rtlCol="0">
            <a:spAutoFit/>
          </a:bodyPr>
          <a:lstStyle/>
          <a:p>
            <a:r>
              <a:rPr lang="en-US" dirty="0" smtClean="0"/>
              <a:t>6. Survival probability data is sent to Jasper.</a:t>
            </a:r>
            <a:endParaRPr lang="en-US" dirty="0"/>
          </a:p>
        </p:txBody>
      </p:sp>
      <p:cxnSp>
        <p:nvCxnSpPr>
          <p:cNvPr id="38" name="Straight Arrow Connector 37"/>
          <p:cNvCxnSpPr>
            <a:stCxn id="9" idx="0"/>
            <a:endCxn id="8" idx="2"/>
          </p:cNvCxnSpPr>
          <p:nvPr/>
        </p:nvCxnSpPr>
        <p:spPr>
          <a:xfrm flipV="1">
            <a:off x="5600700" y="2895600"/>
            <a:ext cx="0" cy="1828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419600" y="3124200"/>
            <a:ext cx="1524000" cy="1200329"/>
          </a:xfrm>
          <a:prstGeom prst="rect">
            <a:avLst/>
          </a:prstGeom>
          <a:noFill/>
        </p:spPr>
        <p:txBody>
          <a:bodyPr wrap="square" rtlCol="0">
            <a:spAutoFit/>
          </a:bodyPr>
          <a:lstStyle/>
          <a:p>
            <a:r>
              <a:rPr lang="en-US" dirty="0" smtClean="0"/>
              <a:t>7. Graph generated and sent </a:t>
            </a:r>
          </a:p>
          <a:p>
            <a:r>
              <a:rPr lang="en-US" dirty="0" smtClean="0"/>
              <a:t>to GUI.</a:t>
            </a:r>
            <a:endParaRPr lang="en-US" dirty="0"/>
          </a:p>
        </p:txBody>
      </p:sp>
      <p:sp>
        <p:nvSpPr>
          <p:cNvPr id="20" name="Footer Placeholder 19"/>
          <p:cNvSpPr>
            <a:spLocks noGrp="1"/>
          </p:cNvSpPr>
          <p:nvPr>
            <p:ph type="ftr" sz="quarter" idx="11"/>
          </p:nvPr>
        </p:nvSpPr>
        <p:spPr/>
        <p:txBody>
          <a:bodyPr/>
          <a:lstStyle/>
          <a:p>
            <a:r>
              <a:rPr lang="en-US" smtClean="0"/>
              <a:t>[36-39,42]</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Example Graph</a:t>
            </a:r>
            <a:endParaRPr lang="en-US" dirty="0"/>
          </a:p>
        </p:txBody>
      </p:sp>
      <p:pic>
        <p:nvPicPr>
          <p:cNvPr id="43012" name="Picture 4"/>
          <p:cNvPicPr>
            <a:picLocks noChangeAspect="1" noChangeArrowheads="1"/>
          </p:cNvPicPr>
          <p:nvPr/>
        </p:nvPicPr>
        <p:blipFill>
          <a:blip r:embed="rId2" cstate="print"/>
          <a:srcRect/>
          <a:stretch>
            <a:fillRect/>
          </a:stretch>
        </p:blipFill>
        <p:spPr bwMode="auto">
          <a:xfrm>
            <a:off x="1219200" y="907528"/>
            <a:ext cx="6781799" cy="5950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Students developed two tools for use on this project</a:t>
            </a:r>
          </a:p>
          <a:p>
            <a:pPr lvl="1"/>
            <a:r>
              <a:rPr lang="en-US" dirty="0" smtClean="0"/>
              <a:t>Backend tool to allow for database connectivity and storage.</a:t>
            </a:r>
          </a:p>
          <a:p>
            <a:pPr lvl="1"/>
            <a:r>
              <a:rPr lang="en-US" dirty="0" smtClean="0"/>
              <a:t>GUI to allow for data retrieval and display of graphs.</a:t>
            </a:r>
          </a:p>
          <a:p>
            <a:r>
              <a:rPr lang="en-US" dirty="0" smtClean="0"/>
              <a:t>Graduate students learned about Linux command line tools, data management, GUI design, and usability.</a:t>
            </a:r>
            <a:endParaRPr lang="en-US" dirty="0"/>
          </a:p>
        </p:txBody>
      </p:sp>
      <p:sp>
        <p:nvSpPr>
          <p:cNvPr id="2" name="Title 1"/>
          <p:cNvSpPr>
            <a:spLocks noGrp="1"/>
          </p:cNvSpPr>
          <p:nvPr>
            <p:ph type="title"/>
          </p:nvPr>
        </p:nvSpPr>
        <p:spPr/>
        <p:txBody>
          <a:bodyPr>
            <a:normAutofit fontScale="90000"/>
          </a:bodyPr>
          <a:lstStyle/>
          <a:p>
            <a:r>
              <a:rPr lang="en-US" dirty="0" smtClean="0"/>
              <a:t>Graduate Student Involvement Recap</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XSEDE XRAC Allocation</a:t>
            </a:r>
          </a:p>
          <a:p>
            <a:r>
              <a:rPr lang="en-US" dirty="0" smtClean="0"/>
              <a:t>Running large parameter sweeps</a:t>
            </a:r>
          </a:p>
          <a:p>
            <a:r>
              <a:rPr lang="en-US" dirty="0" smtClean="0"/>
              <a:t>Profiling and optimizing the cn2Ds code</a:t>
            </a:r>
          </a:p>
          <a:p>
            <a:r>
              <a:rPr lang="en-US" dirty="0" smtClean="0"/>
              <a:t>Review of updated results </a:t>
            </a:r>
          </a:p>
        </p:txBody>
      </p:sp>
      <p:sp>
        <p:nvSpPr>
          <p:cNvPr id="2" name="Title 1"/>
          <p:cNvSpPr>
            <a:spLocks noGrp="1"/>
          </p:cNvSpPr>
          <p:nvPr>
            <p:ph type="title"/>
          </p:nvPr>
        </p:nvSpPr>
        <p:spPr/>
        <p:txBody>
          <a:bodyPr/>
          <a:lstStyle/>
          <a:p>
            <a:r>
              <a:rPr lang="en-US" dirty="0" smtClean="0"/>
              <a:t>Faculty Involvement</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Wrote a proposal describing the project and its physics and a scaling and describing how computational resources would be used in Dec. 2014.</a:t>
            </a:r>
          </a:p>
          <a:p>
            <a:r>
              <a:rPr lang="en-US" dirty="0" smtClean="0"/>
              <a:t>Submitted Jan. 2015</a:t>
            </a:r>
          </a:p>
          <a:p>
            <a:r>
              <a:rPr lang="en-US" dirty="0" smtClean="0"/>
              <a:t>Requested 1.5M SUs to perform a parameter sweep of significant size.</a:t>
            </a:r>
          </a:p>
          <a:p>
            <a:r>
              <a:rPr lang="en-US" dirty="0" smtClean="0"/>
              <a:t>Awarded 624K SUs in March 2015.</a:t>
            </a:r>
          </a:p>
        </p:txBody>
      </p:sp>
      <p:sp>
        <p:nvSpPr>
          <p:cNvPr id="2" name="Title 1"/>
          <p:cNvSpPr>
            <a:spLocks noGrp="1"/>
          </p:cNvSpPr>
          <p:nvPr>
            <p:ph type="title"/>
          </p:nvPr>
        </p:nvSpPr>
        <p:spPr/>
        <p:txBody>
          <a:bodyPr/>
          <a:lstStyle/>
          <a:p>
            <a:r>
              <a:rPr lang="en-US" dirty="0" smtClean="0"/>
              <a:t>XRAC Allocation</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After parallelization only one instance of the program could execute per node.</a:t>
            </a:r>
          </a:p>
          <a:p>
            <a:r>
              <a:rPr lang="en-US" dirty="0" smtClean="0"/>
              <a:t>Launcher scripts were updated to reflect this and to run ten parallelized jobs per node in a serial fashion making use of the maximum wall time – 48 hours.</a:t>
            </a:r>
          </a:p>
          <a:p>
            <a:r>
              <a:rPr lang="en-US" dirty="0" smtClean="0"/>
              <a:t>Most jobs took less than 4 hours, so we chose ten total jobs per node as a “safe” number.</a:t>
            </a:r>
          </a:p>
          <a:p>
            <a:r>
              <a:rPr lang="en-US" dirty="0" smtClean="0"/>
              <a:t>Scripts were written to allow for multiple batches to be launched at the same time.</a:t>
            </a:r>
          </a:p>
          <a:p>
            <a:r>
              <a:rPr lang="en-US" dirty="0" smtClean="0"/>
              <a:t>The limiting factor was the number of jobs – a maximum of 50 active jobs can be running at once on Stampede [41].</a:t>
            </a:r>
          </a:p>
        </p:txBody>
      </p:sp>
      <p:sp>
        <p:nvSpPr>
          <p:cNvPr id="2" name="Title 1"/>
          <p:cNvSpPr>
            <a:spLocks noGrp="1"/>
          </p:cNvSpPr>
          <p:nvPr>
            <p:ph type="title"/>
          </p:nvPr>
        </p:nvSpPr>
        <p:spPr/>
        <p:txBody>
          <a:bodyPr/>
          <a:lstStyle/>
          <a:p>
            <a:r>
              <a:rPr lang="en-US" dirty="0" smtClean="0"/>
              <a:t>Parameter Sweep Updates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A smaller allocation and queue limits provided motivation to improve cn2Ds runtimes.</a:t>
            </a:r>
          </a:p>
          <a:p>
            <a:r>
              <a:rPr lang="en-US" dirty="0" smtClean="0"/>
              <a:t>The cn2Ds code was updated for use with the Xeon Phi accelerator.</a:t>
            </a:r>
          </a:p>
          <a:p>
            <a:r>
              <a:rPr lang="en-US" dirty="0" smtClean="0"/>
              <a:t>Half of the independent </a:t>
            </a:r>
            <a:r>
              <a:rPr lang="en-US" dirty="0" err="1" smtClean="0"/>
              <a:t>tridiagonal</a:t>
            </a:r>
            <a:r>
              <a:rPr lang="en-US" dirty="0" smtClean="0"/>
              <a:t> matrix computations were offloaded in each of three loops where the core computations were performed.</a:t>
            </a:r>
          </a:p>
          <a:p>
            <a:r>
              <a:rPr lang="en-US" dirty="0" smtClean="0"/>
              <a:t>Computations were performed asynchronously [40,41].</a:t>
            </a:r>
          </a:p>
        </p:txBody>
      </p:sp>
      <p:sp>
        <p:nvSpPr>
          <p:cNvPr id="2" name="Title 1"/>
          <p:cNvSpPr>
            <a:spLocks noGrp="1"/>
          </p:cNvSpPr>
          <p:nvPr>
            <p:ph type="title"/>
          </p:nvPr>
        </p:nvSpPr>
        <p:spPr/>
        <p:txBody>
          <a:bodyPr/>
          <a:lstStyle/>
          <a:p>
            <a:r>
              <a:rPr lang="en-US" dirty="0" smtClean="0"/>
              <a:t>Updates for Xeon Phi</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914400"/>
            <a:ext cx="8610600" cy="4525963"/>
          </a:xfrm>
        </p:spPr>
        <p:txBody>
          <a:bodyPr>
            <a:noAutofit/>
          </a:bodyPr>
          <a:lstStyle/>
          <a:p>
            <a:pPr>
              <a:buNone/>
            </a:pPr>
            <a:r>
              <a:rPr lang="en-US" sz="1800" b="1" dirty="0" smtClean="0">
                <a:latin typeface="Courier New" pitchFamily="49" charset="0"/>
                <a:cs typeface="Courier New" pitchFamily="49" charset="0"/>
              </a:rPr>
              <a:t>psisignal3 = 975</a:t>
            </a:r>
          </a:p>
          <a:p>
            <a:pPr>
              <a:buNone/>
            </a:pPr>
            <a:r>
              <a:rPr lang="en-US" sz="1800" b="1" dirty="0" smtClean="0">
                <a:latin typeface="Courier New" pitchFamily="49" charset="0"/>
                <a:cs typeface="Courier New" pitchFamily="49" charset="0"/>
              </a:rPr>
              <a:t>!dir$ offload begin target (mic:0) in(&lt;input </a:t>
            </a:r>
            <a:r>
              <a:rPr lang="en-US" sz="1800" b="1" dirty="0" err="1" smtClean="0">
                <a:latin typeface="Courier New" pitchFamily="49" charset="0"/>
                <a:cs typeface="Courier New" pitchFamily="49" charset="0"/>
              </a:rPr>
              <a:t>parms</a:t>
            </a:r>
            <a:r>
              <a:rPr lang="en-US" sz="1800" b="1" dirty="0" smtClean="0">
                <a:latin typeface="Courier New" pitchFamily="49" charset="0"/>
                <a:cs typeface="Courier New" pitchFamily="49" charset="0"/>
              </a:rPr>
              <a:t> here&gt;) </a:t>
            </a:r>
            <a:r>
              <a:rPr lang="en-US" sz="1800" b="1" dirty="0" err="1" smtClean="0">
                <a:latin typeface="Courier New" pitchFamily="49" charset="0"/>
                <a:cs typeface="Courier New" pitchFamily="49" charset="0"/>
              </a:rPr>
              <a:t>inout</a:t>
            </a:r>
            <a:r>
              <a:rPr lang="en-US" sz="1800" b="1" dirty="0" smtClean="0">
                <a:latin typeface="Courier New" pitchFamily="49" charset="0"/>
                <a:cs typeface="Courier New" pitchFamily="49" charset="0"/>
              </a:rPr>
              <a:t>(&lt;</a:t>
            </a:r>
            <a:r>
              <a:rPr lang="en-US" sz="1800" b="1" dirty="0" err="1" smtClean="0">
                <a:latin typeface="Courier New" pitchFamily="49" charset="0"/>
                <a:cs typeface="Courier New" pitchFamily="49" charset="0"/>
              </a:rPr>
              <a:t>inout</a:t>
            </a:r>
            <a:r>
              <a:rPr lang="en-US" sz="1800" b="1" dirty="0" smtClean="0">
                <a:latin typeface="Courier New" pitchFamily="49" charset="0"/>
                <a:cs typeface="Courier New" pitchFamily="49" charset="0"/>
              </a:rPr>
              <a:t> </a:t>
            </a:r>
            <a:r>
              <a:rPr lang="en-US" sz="1800" b="1" dirty="0" err="1" smtClean="0">
                <a:latin typeface="Courier New" pitchFamily="49" charset="0"/>
                <a:cs typeface="Courier New" pitchFamily="49" charset="0"/>
              </a:rPr>
              <a:t>parms</a:t>
            </a:r>
            <a:r>
              <a:rPr lang="en-US" sz="1800" b="1" dirty="0" smtClean="0">
                <a:latin typeface="Courier New" pitchFamily="49" charset="0"/>
                <a:cs typeface="Courier New" pitchFamily="49" charset="0"/>
              </a:rPr>
              <a:t> here&gt;) signal(psisignal3)</a:t>
            </a:r>
          </a:p>
          <a:p>
            <a:pPr>
              <a:buNone/>
            </a:pPr>
            <a:r>
              <a:rPr lang="en-US" sz="1800" b="1" dirty="0" smtClean="0">
                <a:latin typeface="Courier New" pitchFamily="49" charset="0"/>
                <a:cs typeface="Courier New" pitchFamily="49" charset="0"/>
              </a:rPr>
              <a:t>!$OMP PARALLEL DO PRIVATE(</a:t>
            </a:r>
            <a:r>
              <a:rPr lang="en-US" sz="1800" b="1" dirty="0" err="1" smtClean="0">
                <a:latin typeface="Courier New" pitchFamily="49" charset="0"/>
                <a:cs typeface="Courier New" pitchFamily="49" charset="0"/>
              </a:rPr>
              <a:t>kx,psiin,psiout</a:t>
            </a:r>
            <a:r>
              <a:rPr lang="en-US" sz="1800" b="1" dirty="0" smtClean="0">
                <a:latin typeface="Courier New" pitchFamily="49" charset="0"/>
                <a:cs typeface="Courier New" pitchFamily="49" charset="0"/>
              </a:rPr>
              <a:t>) SCHEDULE(guided)</a:t>
            </a:r>
          </a:p>
          <a:p>
            <a:pPr>
              <a:buNone/>
            </a:pPr>
            <a:r>
              <a:rPr lang="en-US" sz="1800" b="1" dirty="0" smtClean="0">
                <a:latin typeface="Courier New" pitchFamily="49" charset="0"/>
                <a:cs typeface="Courier New" pitchFamily="49" charset="0"/>
              </a:rPr>
              <a:t>do </a:t>
            </a:r>
            <a:r>
              <a:rPr lang="en-US" sz="1800" b="1" dirty="0" err="1" smtClean="0">
                <a:latin typeface="Courier New" pitchFamily="49" charset="0"/>
                <a:cs typeface="Courier New" pitchFamily="49" charset="0"/>
              </a:rPr>
              <a:t>kz</a:t>
            </a:r>
            <a:r>
              <a:rPr lang="en-US" sz="1800" b="1" dirty="0" smtClean="0">
                <a:latin typeface="Courier New" pitchFamily="49" charset="0"/>
                <a:cs typeface="Courier New" pitchFamily="49" charset="0"/>
              </a:rPr>
              <a:t>=1,xeonNZStep</a:t>
            </a:r>
          </a:p>
          <a:p>
            <a:pPr>
              <a:buNone/>
            </a:pPr>
            <a:r>
              <a:rPr lang="en-US" sz="1800" b="1" dirty="0" smtClean="0">
                <a:latin typeface="Courier New" pitchFamily="49" charset="0"/>
                <a:cs typeface="Courier New" pitchFamily="49" charset="0"/>
              </a:rPr>
              <a:t>  do </a:t>
            </a:r>
            <a:r>
              <a:rPr lang="en-US" sz="1800" b="1" dirty="0" err="1" smtClean="0">
                <a:latin typeface="Courier New" pitchFamily="49" charset="0"/>
                <a:cs typeface="Courier New" pitchFamily="49" charset="0"/>
              </a:rPr>
              <a:t>kx</a:t>
            </a:r>
            <a:r>
              <a:rPr lang="en-US" sz="1800" b="1" dirty="0" smtClean="0">
                <a:latin typeface="Courier New" pitchFamily="49" charset="0"/>
                <a:cs typeface="Courier New" pitchFamily="49" charset="0"/>
              </a:rPr>
              <a:t>=1,nxstep</a:t>
            </a:r>
          </a:p>
          <a:p>
            <a:pPr>
              <a:buNone/>
            </a:pPr>
            <a:r>
              <a:rPr lang="en-US" sz="1800" b="1" dirty="0" smtClean="0">
                <a:latin typeface="Courier New" pitchFamily="49" charset="0"/>
                <a:cs typeface="Courier New" pitchFamily="49" charset="0"/>
              </a:rPr>
              <a:t>    </a:t>
            </a:r>
            <a:r>
              <a:rPr lang="en-US" sz="1800" b="1" dirty="0" err="1" smtClean="0">
                <a:latin typeface="Courier New" pitchFamily="49" charset="0"/>
                <a:cs typeface="Courier New" pitchFamily="49" charset="0"/>
              </a:rPr>
              <a:t>psiin</a:t>
            </a:r>
            <a:r>
              <a:rPr lang="en-US" sz="1800" b="1" dirty="0" smtClean="0">
                <a:latin typeface="Courier New" pitchFamily="49" charset="0"/>
                <a:cs typeface="Courier New" pitchFamily="49" charset="0"/>
              </a:rPr>
              <a:t>(</a:t>
            </a:r>
            <a:r>
              <a:rPr lang="en-US" sz="1800" b="1" dirty="0" err="1" smtClean="0">
                <a:latin typeface="Courier New" pitchFamily="49" charset="0"/>
                <a:cs typeface="Courier New" pitchFamily="49" charset="0"/>
              </a:rPr>
              <a:t>kx</a:t>
            </a:r>
            <a:r>
              <a:rPr lang="en-US" sz="1800" b="1" dirty="0" smtClean="0">
                <a:latin typeface="Courier New" pitchFamily="49" charset="0"/>
                <a:cs typeface="Courier New" pitchFamily="49" charset="0"/>
              </a:rPr>
              <a:t>)=psi(</a:t>
            </a:r>
            <a:r>
              <a:rPr lang="en-US" sz="1800" b="1" dirty="0" err="1" smtClean="0">
                <a:latin typeface="Courier New" pitchFamily="49" charset="0"/>
                <a:cs typeface="Courier New" pitchFamily="49" charset="0"/>
              </a:rPr>
              <a:t>kx,kz</a:t>
            </a:r>
            <a:r>
              <a:rPr lang="en-US" sz="1800" b="1" dirty="0" smtClean="0">
                <a:latin typeface="Courier New" pitchFamily="49" charset="0"/>
                <a:cs typeface="Courier New" pitchFamily="49" charset="0"/>
              </a:rPr>
              <a:t>) ! load vector</a:t>
            </a:r>
          </a:p>
          <a:p>
            <a:pPr>
              <a:buNone/>
            </a:pPr>
            <a:r>
              <a:rPr lang="en-US" sz="1800" b="1" dirty="0" smtClean="0">
                <a:latin typeface="Courier New" pitchFamily="49" charset="0"/>
                <a:cs typeface="Courier New" pitchFamily="49" charset="0"/>
              </a:rPr>
              <a:t>  </a:t>
            </a:r>
            <a:r>
              <a:rPr lang="en-US" sz="1800" b="1" dirty="0" err="1" smtClean="0">
                <a:latin typeface="Courier New" pitchFamily="49" charset="0"/>
                <a:cs typeface="Courier New" pitchFamily="49" charset="0"/>
              </a:rPr>
              <a:t>enddo</a:t>
            </a:r>
            <a:endParaRPr lang="en-US" sz="1800" b="1" dirty="0" smtClean="0">
              <a:latin typeface="Courier New" pitchFamily="49" charset="0"/>
              <a:cs typeface="Courier New" pitchFamily="49" charset="0"/>
            </a:endParaRPr>
          </a:p>
          <a:p>
            <a:pPr>
              <a:buNone/>
            </a:pPr>
            <a:r>
              <a:rPr lang="en-US" sz="1800" b="1" dirty="0" smtClean="0">
                <a:latin typeface="Courier New" pitchFamily="49" charset="0"/>
                <a:cs typeface="Courier New" pitchFamily="49" charset="0"/>
              </a:rPr>
              <a:t>  !dir$ attributes </a:t>
            </a:r>
            <a:r>
              <a:rPr lang="en-US" sz="1800" b="1" dirty="0" err="1" smtClean="0">
                <a:latin typeface="Courier New" pitchFamily="49" charset="0"/>
                <a:cs typeface="Courier New" pitchFamily="49" charset="0"/>
              </a:rPr>
              <a:t>offload:mic</a:t>
            </a:r>
            <a:r>
              <a:rPr lang="en-US" sz="1800" b="1" dirty="0" smtClean="0">
                <a:latin typeface="Courier New" pitchFamily="49" charset="0"/>
                <a:cs typeface="Courier New" pitchFamily="49" charset="0"/>
              </a:rPr>
              <a:t> ::cn1Dpropx</a:t>
            </a:r>
          </a:p>
          <a:p>
            <a:pPr>
              <a:buNone/>
            </a:pPr>
            <a:r>
              <a:rPr lang="en-US" sz="1800" b="1" dirty="0" smtClean="0">
                <a:latin typeface="Courier New" pitchFamily="49" charset="0"/>
                <a:cs typeface="Courier New" pitchFamily="49" charset="0"/>
              </a:rPr>
              <a:t>  call cn1Dpropx(</a:t>
            </a:r>
            <a:r>
              <a:rPr lang="en-US" sz="1800" b="1" dirty="0" err="1" smtClean="0">
                <a:latin typeface="Courier New" pitchFamily="49" charset="0"/>
                <a:cs typeface="Courier New" pitchFamily="49" charset="0"/>
              </a:rPr>
              <a:t>lowerx,diagx,upperx,psiin,psiout,nxstep</a:t>
            </a:r>
            <a:r>
              <a:rPr lang="en-US" sz="1800" b="1" dirty="0" smtClean="0">
                <a:latin typeface="Courier New" pitchFamily="49" charset="0"/>
                <a:cs typeface="Courier New" pitchFamily="49" charset="0"/>
              </a:rPr>
              <a:t>)</a:t>
            </a:r>
          </a:p>
          <a:p>
            <a:pPr>
              <a:buNone/>
            </a:pPr>
            <a:r>
              <a:rPr lang="en-US" sz="1800" b="1" dirty="0" smtClean="0">
                <a:latin typeface="Courier New" pitchFamily="49" charset="0"/>
                <a:cs typeface="Courier New" pitchFamily="49" charset="0"/>
              </a:rPr>
              <a:t>  do </a:t>
            </a:r>
            <a:r>
              <a:rPr lang="en-US" sz="1800" b="1" dirty="0" err="1" smtClean="0">
                <a:latin typeface="Courier New" pitchFamily="49" charset="0"/>
                <a:cs typeface="Courier New" pitchFamily="49" charset="0"/>
              </a:rPr>
              <a:t>kx</a:t>
            </a:r>
            <a:r>
              <a:rPr lang="en-US" sz="1800" b="1" dirty="0" smtClean="0">
                <a:latin typeface="Courier New" pitchFamily="49" charset="0"/>
                <a:cs typeface="Courier New" pitchFamily="49" charset="0"/>
              </a:rPr>
              <a:t>=1,nxstep</a:t>
            </a:r>
          </a:p>
          <a:p>
            <a:pPr>
              <a:buNone/>
            </a:pPr>
            <a:r>
              <a:rPr lang="en-US" sz="1800" b="1" dirty="0" smtClean="0">
                <a:latin typeface="Courier New" pitchFamily="49" charset="0"/>
                <a:cs typeface="Courier New" pitchFamily="49" charset="0"/>
              </a:rPr>
              <a:t>    psi(</a:t>
            </a:r>
            <a:r>
              <a:rPr lang="en-US" sz="1800" b="1" dirty="0" err="1" smtClean="0">
                <a:latin typeface="Courier New" pitchFamily="49" charset="0"/>
                <a:cs typeface="Courier New" pitchFamily="49" charset="0"/>
              </a:rPr>
              <a:t>kx,kz</a:t>
            </a:r>
            <a:r>
              <a:rPr lang="en-US" sz="1800" b="1" dirty="0" smtClean="0">
                <a:latin typeface="Courier New" pitchFamily="49" charset="0"/>
                <a:cs typeface="Courier New" pitchFamily="49" charset="0"/>
              </a:rPr>
              <a:t>)=</a:t>
            </a:r>
            <a:r>
              <a:rPr lang="en-US" sz="1800" b="1" dirty="0" err="1" smtClean="0">
                <a:latin typeface="Courier New" pitchFamily="49" charset="0"/>
                <a:cs typeface="Courier New" pitchFamily="49" charset="0"/>
              </a:rPr>
              <a:t>psiout</a:t>
            </a:r>
            <a:r>
              <a:rPr lang="en-US" sz="1800" b="1" dirty="0" smtClean="0">
                <a:latin typeface="Courier New" pitchFamily="49" charset="0"/>
                <a:cs typeface="Courier New" pitchFamily="49" charset="0"/>
              </a:rPr>
              <a:t>(</a:t>
            </a:r>
            <a:r>
              <a:rPr lang="en-US" sz="1800" b="1" dirty="0" err="1" smtClean="0">
                <a:latin typeface="Courier New" pitchFamily="49" charset="0"/>
                <a:cs typeface="Courier New" pitchFamily="49" charset="0"/>
              </a:rPr>
              <a:t>kx</a:t>
            </a:r>
            <a:r>
              <a:rPr lang="en-US" sz="1800" b="1" dirty="0" smtClean="0">
                <a:latin typeface="Courier New" pitchFamily="49" charset="0"/>
                <a:cs typeface="Courier New" pitchFamily="49" charset="0"/>
              </a:rPr>
              <a:t>)  ! unload vector</a:t>
            </a:r>
          </a:p>
          <a:p>
            <a:pPr>
              <a:buNone/>
            </a:pPr>
            <a:r>
              <a:rPr lang="en-US" sz="1800" b="1" dirty="0" smtClean="0">
                <a:latin typeface="Courier New" pitchFamily="49" charset="0"/>
                <a:cs typeface="Courier New" pitchFamily="49" charset="0"/>
              </a:rPr>
              <a:t>  </a:t>
            </a:r>
            <a:r>
              <a:rPr lang="en-US" sz="1800" b="1" dirty="0" err="1" smtClean="0">
                <a:latin typeface="Courier New" pitchFamily="49" charset="0"/>
                <a:cs typeface="Courier New" pitchFamily="49" charset="0"/>
              </a:rPr>
              <a:t>enddo</a:t>
            </a:r>
            <a:endParaRPr lang="en-US" sz="1800" b="1" dirty="0" smtClean="0">
              <a:latin typeface="Courier New" pitchFamily="49" charset="0"/>
              <a:cs typeface="Courier New" pitchFamily="49" charset="0"/>
            </a:endParaRPr>
          </a:p>
          <a:p>
            <a:pPr>
              <a:buNone/>
            </a:pPr>
            <a:r>
              <a:rPr lang="en-US" sz="1800" b="1" dirty="0" err="1" smtClean="0">
                <a:latin typeface="Courier New" pitchFamily="49" charset="0"/>
                <a:cs typeface="Courier New" pitchFamily="49" charset="0"/>
              </a:rPr>
              <a:t>enddo</a:t>
            </a:r>
            <a:endParaRPr lang="en-US" sz="1800" b="1" dirty="0" smtClean="0">
              <a:latin typeface="Courier New" pitchFamily="49" charset="0"/>
              <a:cs typeface="Courier New" pitchFamily="49" charset="0"/>
            </a:endParaRPr>
          </a:p>
          <a:p>
            <a:pPr>
              <a:buNone/>
            </a:pPr>
            <a:r>
              <a:rPr lang="en-US" sz="1800" b="1" dirty="0" smtClean="0">
                <a:latin typeface="Courier New" pitchFamily="49" charset="0"/>
                <a:cs typeface="Courier New" pitchFamily="49" charset="0"/>
              </a:rPr>
              <a:t>!$OMP END PARALLEL DO</a:t>
            </a:r>
          </a:p>
          <a:p>
            <a:pPr>
              <a:buNone/>
            </a:pPr>
            <a:r>
              <a:rPr lang="en-US" sz="1800" b="1" dirty="0" smtClean="0">
                <a:latin typeface="Courier New" pitchFamily="49" charset="0"/>
                <a:cs typeface="Courier New" pitchFamily="49" charset="0"/>
              </a:rPr>
              <a:t>!dir$ end offload</a:t>
            </a:r>
          </a:p>
        </p:txBody>
      </p:sp>
      <p:sp>
        <p:nvSpPr>
          <p:cNvPr id="2" name="Title 1"/>
          <p:cNvSpPr>
            <a:spLocks noGrp="1"/>
          </p:cNvSpPr>
          <p:nvPr>
            <p:ph type="title"/>
          </p:nvPr>
        </p:nvSpPr>
        <p:spPr>
          <a:xfrm>
            <a:off x="457200" y="0"/>
            <a:ext cx="8229600" cy="1143000"/>
          </a:xfrm>
        </p:spPr>
        <p:txBody>
          <a:bodyPr/>
          <a:lstStyle/>
          <a:p>
            <a:r>
              <a:rPr lang="en-US" dirty="0" smtClean="0"/>
              <a:t>Xeon Phi Example Code</a:t>
            </a:r>
            <a:endParaRPr lang="en-US" dirty="0"/>
          </a:p>
        </p:txBody>
      </p:sp>
      <p:sp>
        <p:nvSpPr>
          <p:cNvPr id="4" name="Footer Placeholder 3"/>
          <p:cNvSpPr>
            <a:spLocks noGrp="1"/>
          </p:cNvSpPr>
          <p:nvPr>
            <p:ph type="ftr" sz="quarter" idx="11"/>
          </p:nvPr>
        </p:nvSpPr>
        <p:spPr>
          <a:xfrm>
            <a:off x="4380072" y="6407944"/>
            <a:ext cx="2350681" cy="365125"/>
          </a:xfrm>
        </p:spPr>
        <p:txBody>
          <a:bodyPr/>
          <a:lstStyle/>
          <a:p>
            <a:r>
              <a:rPr lang="en-US" dirty="0" smtClean="0"/>
              <a:t>[22-27,35,40,41]</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Simulating firing a Hydrogen Ion at a Metal Surface.</a:t>
            </a:r>
          </a:p>
          <a:p>
            <a:r>
              <a:rPr lang="en-US" dirty="0" smtClean="0"/>
              <a:t>Goal: compute the survival probability of the ion to determine quantum effects.</a:t>
            </a:r>
          </a:p>
          <a:p>
            <a:r>
              <a:rPr lang="en-US" dirty="0" smtClean="0"/>
              <a:t>Interested in quantum effects on </a:t>
            </a:r>
            <a:r>
              <a:rPr lang="en-US" dirty="0" err="1" smtClean="0"/>
              <a:t>nanostructured</a:t>
            </a:r>
            <a:r>
              <a:rPr lang="en-US" dirty="0" smtClean="0"/>
              <a:t> surfaces, i.e. catalytic, magnetic, ferroelectric, mechanical, optical, and electronic effects.</a:t>
            </a:r>
          </a:p>
          <a:p>
            <a:r>
              <a:rPr lang="en-US" dirty="0" smtClean="0"/>
              <a:t>Desired findings: technological potential, suitability as templates for “designer surfaces”.</a:t>
            </a:r>
          </a:p>
          <a:p>
            <a:r>
              <a:rPr lang="en-US" dirty="0" smtClean="0"/>
              <a:t>For example large-scale fabrication of functional atomic or molecular assemblies [22-27]</a:t>
            </a:r>
          </a:p>
          <a:p>
            <a:pPr>
              <a:buNone/>
            </a:pPr>
            <a:endParaRPr lang="en-US" dirty="0" smtClean="0"/>
          </a:p>
          <a:p>
            <a:endParaRPr lang="en-US" dirty="0" smtClean="0"/>
          </a:p>
          <a:p>
            <a:endParaRPr lang="en-US" dirty="0"/>
          </a:p>
        </p:txBody>
      </p:sp>
      <p:sp>
        <p:nvSpPr>
          <p:cNvPr id="2" name="Title 1"/>
          <p:cNvSpPr>
            <a:spLocks noGrp="1"/>
          </p:cNvSpPr>
          <p:nvPr>
            <p:ph type="title"/>
          </p:nvPr>
        </p:nvSpPr>
        <p:spPr/>
        <p:txBody>
          <a:bodyPr/>
          <a:lstStyle/>
          <a:p>
            <a:r>
              <a:rPr lang="en-US" dirty="0" smtClean="0"/>
              <a:t>Introduction</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buNone/>
            </a:pPr>
            <a:r>
              <a:rPr lang="en-US" sz="2800" b="1" dirty="0" smtClean="0">
                <a:latin typeface="Courier New" pitchFamily="49" charset="0"/>
                <a:cs typeface="Courier New" pitchFamily="49" charset="0"/>
              </a:rPr>
              <a:t> !$OMP PARALLEL DO PRIVATE(</a:t>
            </a:r>
            <a:r>
              <a:rPr lang="en-US" sz="2800" b="1" dirty="0" err="1" smtClean="0">
                <a:latin typeface="Courier New" pitchFamily="49" charset="0"/>
                <a:cs typeface="Courier New" pitchFamily="49" charset="0"/>
              </a:rPr>
              <a:t>kx,psiin,psiout</a:t>
            </a:r>
            <a:r>
              <a:rPr lang="en-US" sz="2800" b="1" dirty="0" smtClean="0">
                <a:latin typeface="Courier New" pitchFamily="49" charset="0"/>
                <a:cs typeface="Courier New" pitchFamily="49" charset="0"/>
              </a:rPr>
              <a:t>) SCHEDULE(guided)</a:t>
            </a:r>
          </a:p>
          <a:p>
            <a:pPr>
              <a:buNone/>
            </a:pPr>
            <a:r>
              <a:rPr lang="en-US" sz="2800" b="1" dirty="0" smtClean="0">
                <a:latin typeface="Courier New" pitchFamily="49" charset="0"/>
                <a:cs typeface="Courier New" pitchFamily="49" charset="0"/>
              </a:rPr>
              <a:t>! Repeat inner loop code on prev. slide</a:t>
            </a:r>
          </a:p>
          <a:p>
            <a:pPr>
              <a:buNone/>
            </a:pPr>
            <a:r>
              <a:rPr lang="en-US" sz="2800" b="1" dirty="0" smtClean="0">
                <a:latin typeface="Courier New" pitchFamily="49" charset="0"/>
                <a:cs typeface="Courier New" pitchFamily="49" charset="0"/>
              </a:rPr>
              <a:t> !$OMP END PARALLEL DO</a:t>
            </a:r>
          </a:p>
          <a:p>
            <a:pPr>
              <a:buNone/>
            </a:pPr>
            <a:r>
              <a:rPr lang="en-US" sz="2800" b="1" dirty="0" smtClean="0">
                <a:latin typeface="Courier New" pitchFamily="49" charset="0"/>
                <a:cs typeface="Courier New" pitchFamily="49" charset="0"/>
              </a:rPr>
              <a:t> !dir$ </a:t>
            </a:r>
            <a:r>
              <a:rPr lang="en-US" sz="2800" b="1" dirty="0" err="1" smtClean="0">
                <a:latin typeface="Courier New" pitchFamily="49" charset="0"/>
                <a:cs typeface="Courier New" pitchFamily="49" charset="0"/>
              </a:rPr>
              <a:t>offload_wait</a:t>
            </a:r>
            <a:r>
              <a:rPr lang="en-US" sz="2800" b="1" dirty="0" smtClean="0">
                <a:latin typeface="Courier New" pitchFamily="49" charset="0"/>
                <a:cs typeface="Courier New" pitchFamily="49" charset="0"/>
              </a:rPr>
              <a:t> target(mic:0) wait(psisignal3)</a:t>
            </a:r>
            <a:endParaRPr lang="en-US" sz="2800" b="1" dirty="0">
              <a:latin typeface="Courier New" pitchFamily="49" charset="0"/>
              <a:cs typeface="Courier New" pitchFamily="49" charset="0"/>
            </a:endParaRPr>
          </a:p>
        </p:txBody>
      </p:sp>
      <p:sp>
        <p:nvSpPr>
          <p:cNvPr id="2" name="Title 1"/>
          <p:cNvSpPr>
            <a:spLocks noGrp="1"/>
          </p:cNvSpPr>
          <p:nvPr>
            <p:ph type="title"/>
          </p:nvPr>
        </p:nvSpPr>
        <p:spPr/>
        <p:txBody>
          <a:bodyPr/>
          <a:lstStyle/>
          <a:p>
            <a:r>
              <a:rPr lang="en-US" dirty="0" smtClean="0"/>
              <a:t>Example Code Continued</a:t>
            </a:r>
            <a:endParaRPr lang="en-US" dirty="0"/>
          </a:p>
        </p:txBody>
      </p:sp>
      <p:sp>
        <p:nvSpPr>
          <p:cNvPr id="4" name="Footer Placeholder 3"/>
          <p:cNvSpPr>
            <a:spLocks noGrp="1"/>
          </p:cNvSpPr>
          <p:nvPr>
            <p:ph type="ftr" sz="quarter" idx="11"/>
          </p:nvPr>
        </p:nvSpPr>
        <p:spPr/>
        <p:txBody>
          <a:bodyPr/>
          <a:lstStyle/>
          <a:p>
            <a:r>
              <a:rPr lang="en-US" dirty="0" smtClean="0"/>
              <a:t>[22-27,35,40,41]</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2209800"/>
          <a:ext cx="8610599" cy="1889760"/>
        </p:xfrm>
        <a:graphic>
          <a:graphicData uri="http://schemas.openxmlformats.org/drawingml/2006/table">
            <a:tbl>
              <a:tblPr firstRow="1" bandRow="1">
                <a:tableStyleId>{5C22544A-7EE6-4342-B048-85BDC9FD1C3A}</a:tableStyleId>
              </a:tblPr>
              <a:tblGrid>
                <a:gridCol w="1447800"/>
                <a:gridCol w="1600200"/>
                <a:gridCol w="1905000"/>
                <a:gridCol w="1828800"/>
                <a:gridCol w="1828799"/>
              </a:tblGrid>
              <a:tr h="370840">
                <a:tc>
                  <a:txBody>
                    <a:bodyPr/>
                    <a:lstStyle/>
                    <a:p>
                      <a:r>
                        <a:rPr lang="en-US" sz="2800" dirty="0" err="1" smtClean="0">
                          <a:solidFill>
                            <a:schemeClr val="tx1"/>
                          </a:solidFill>
                        </a:rPr>
                        <a:t>normV</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solidFill>
                            <a:schemeClr val="tx1"/>
                          </a:solidFill>
                        </a:rPr>
                        <a:t>Number of Time Loops</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solidFill>
                            <a:schemeClr val="tx1"/>
                          </a:solidFill>
                        </a:rPr>
                        <a:t>Xeon Phi Run Time</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solidFill>
                            <a:schemeClr val="tx1"/>
                          </a:solidFill>
                        </a:rPr>
                        <a:t>Parallel Run Time</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solidFill>
                            <a:schemeClr val="tx1"/>
                          </a:solidFill>
                        </a:rPr>
                        <a:t>Serial Run Time</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en-US" sz="2800" dirty="0" smtClean="0">
                          <a:solidFill>
                            <a:schemeClr val="tx1"/>
                          </a:solidFill>
                        </a:rPr>
                        <a:t>0.08</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solidFill>
                            <a:schemeClr val="tx1"/>
                          </a:solidFill>
                        </a:rPr>
                        <a:t>2013</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solidFill>
                            <a:schemeClr val="tx1"/>
                          </a:solidFill>
                        </a:rPr>
                        <a:t>00:18:59</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solidFill>
                            <a:schemeClr val="tx1"/>
                          </a:solidFill>
                        </a:rPr>
                        <a:t>00:29:07</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800" dirty="0" smtClean="0">
                          <a:solidFill>
                            <a:schemeClr val="tx1"/>
                          </a:solidFill>
                        </a:rPr>
                        <a:t>02:54:29</a:t>
                      </a:r>
                      <a:endParaRPr lang="en-US" sz="2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2" name="Title 1"/>
          <p:cNvSpPr>
            <a:spLocks noGrp="1"/>
          </p:cNvSpPr>
          <p:nvPr>
            <p:ph type="title"/>
          </p:nvPr>
        </p:nvSpPr>
        <p:spPr/>
        <p:txBody>
          <a:bodyPr/>
          <a:lstStyle/>
          <a:p>
            <a:r>
              <a:rPr lang="en-US" dirty="0" smtClean="0"/>
              <a:t>Runtime Improvement</a:t>
            </a:r>
            <a:endParaRPr lang="en-US" dirty="0"/>
          </a:p>
        </p:txBody>
      </p:sp>
      <p:sp>
        <p:nvSpPr>
          <p:cNvPr id="5" name="TextBox 4"/>
          <p:cNvSpPr txBox="1"/>
          <p:nvPr/>
        </p:nvSpPr>
        <p:spPr>
          <a:xfrm>
            <a:off x="457200" y="4343400"/>
            <a:ext cx="8229600" cy="1815882"/>
          </a:xfrm>
          <a:prstGeom prst="rect">
            <a:avLst/>
          </a:prstGeom>
          <a:noFill/>
        </p:spPr>
        <p:txBody>
          <a:bodyPr wrap="square" rtlCol="0">
            <a:spAutoFit/>
          </a:bodyPr>
          <a:lstStyle/>
          <a:p>
            <a:pPr marL="285750" indent="-285750">
              <a:buFont typeface="Arial"/>
              <a:buChar char="•"/>
            </a:pPr>
            <a:r>
              <a:rPr lang="en-US" sz="2800" dirty="0" smtClean="0"/>
              <a:t>Completed prior to code optimization.</a:t>
            </a:r>
          </a:p>
          <a:p>
            <a:pPr marL="285750" indent="-285750">
              <a:buFont typeface="Arial"/>
              <a:buChar char="•"/>
            </a:pPr>
            <a:r>
              <a:rPr lang="en-US" sz="2800" dirty="0" smtClean="0"/>
              <a:t>Parameter </a:t>
            </a:r>
            <a:r>
              <a:rPr lang="en-US" sz="2800" dirty="0"/>
              <a:t>values were </a:t>
            </a:r>
            <a:r>
              <a:rPr lang="en-US" sz="2800" dirty="0" err="1"/>
              <a:t>vPos</a:t>
            </a:r>
            <a:r>
              <a:rPr lang="en-US" sz="2800" dirty="0"/>
              <a:t> = 25, </a:t>
            </a:r>
            <a:r>
              <a:rPr lang="en-US" sz="2800" dirty="0" err="1"/>
              <a:t>vHeight</a:t>
            </a:r>
            <a:r>
              <a:rPr lang="en-US" sz="2800" dirty="0"/>
              <a:t> = 0.054, </a:t>
            </a:r>
            <a:r>
              <a:rPr lang="en-US" sz="2800" dirty="0" err="1"/>
              <a:t>vWidth</a:t>
            </a:r>
            <a:r>
              <a:rPr lang="en-US" sz="2800" dirty="0"/>
              <a:t> = 1, </a:t>
            </a:r>
            <a:r>
              <a:rPr lang="en-US" sz="2800" dirty="0" err="1"/>
              <a:t>parV</a:t>
            </a:r>
            <a:r>
              <a:rPr lang="en-US" sz="2800" dirty="0"/>
              <a:t> = 0.3. </a:t>
            </a:r>
            <a:endParaRPr lang="en-US" sz="2800" dirty="0" smtClean="0"/>
          </a:p>
          <a:p>
            <a:pPr marL="285750" indent="-285750">
              <a:buFont typeface="Arial"/>
              <a:buChar char="•"/>
            </a:pPr>
            <a:r>
              <a:rPr lang="en-US" sz="2800" dirty="0" smtClean="0"/>
              <a:t>The </a:t>
            </a:r>
            <a:r>
              <a:rPr lang="en-US" sz="2800" dirty="0"/>
              <a:t>time step was 0.25 atomic </a:t>
            </a:r>
            <a:r>
              <a:rPr lang="en-US" sz="2800" dirty="0" smtClean="0"/>
              <a:t>units [41].</a:t>
            </a:r>
            <a:r>
              <a:rPr lang="en-US" sz="2800" dirty="0" smtClean="0">
                <a:effectLst/>
              </a:rPr>
              <a:t> </a:t>
            </a:r>
            <a:endParaRPr lang="en-US" sz="28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Profiling was performed with </a:t>
            </a:r>
            <a:r>
              <a:rPr lang="en-US" dirty="0" err="1" smtClean="0"/>
              <a:t>gprof</a:t>
            </a:r>
            <a:r>
              <a:rPr lang="en-US" dirty="0" smtClean="0"/>
              <a:t>.</a:t>
            </a:r>
          </a:p>
          <a:p>
            <a:r>
              <a:rPr lang="en-US" dirty="0" smtClean="0"/>
              <a:t>Identified and removed redundant code from pot_surf_2d_h.</a:t>
            </a:r>
          </a:p>
          <a:p>
            <a:r>
              <a:rPr lang="en-US" dirty="0" smtClean="0"/>
              <a:t>Tried different percentages of offloaded computations.</a:t>
            </a:r>
          </a:p>
          <a:p>
            <a:r>
              <a:rPr lang="en-US" dirty="0" smtClean="0"/>
              <a:t>Tried different numbers of Xeon Phi threads.</a:t>
            </a:r>
          </a:p>
          <a:p>
            <a:r>
              <a:rPr lang="en-US" dirty="0" smtClean="0"/>
              <a:t>Used a </a:t>
            </a:r>
            <a:r>
              <a:rPr lang="en-US" dirty="0" err="1" smtClean="0"/>
              <a:t>Biersack</a:t>
            </a:r>
            <a:r>
              <a:rPr lang="en-US" dirty="0" smtClean="0"/>
              <a:t> Ziegler trajectory and parameters </a:t>
            </a:r>
            <a:r>
              <a:rPr lang="en-US" dirty="0" err="1" smtClean="0"/>
              <a:t>vHeight</a:t>
            </a:r>
            <a:r>
              <a:rPr lang="en-US" dirty="0" smtClean="0"/>
              <a:t> = 0.027, </a:t>
            </a:r>
            <a:r>
              <a:rPr lang="en-US" dirty="0" err="1" smtClean="0"/>
              <a:t>vWidth</a:t>
            </a:r>
            <a:r>
              <a:rPr lang="en-US" dirty="0" smtClean="0"/>
              <a:t> = 2.0, </a:t>
            </a:r>
            <a:r>
              <a:rPr lang="en-US" dirty="0" err="1" smtClean="0"/>
              <a:t>vPos</a:t>
            </a:r>
            <a:r>
              <a:rPr lang="en-US" dirty="0" smtClean="0"/>
              <a:t> = 25, </a:t>
            </a:r>
            <a:r>
              <a:rPr lang="en-US" dirty="0" err="1" smtClean="0"/>
              <a:t>normV</a:t>
            </a:r>
            <a:r>
              <a:rPr lang="en-US" dirty="0" smtClean="0"/>
              <a:t> = 0.01, </a:t>
            </a:r>
            <a:r>
              <a:rPr lang="en-US" dirty="0" err="1" smtClean="0"/>
              <a:t>parV</a:t>
            </a:r>
            <a:r>
              <a:rPr lang="en-US" dirty="0" smtClean="0"/>
              <a:t> = 0.05.</a:t>
            </a:r>
          </a:p>
        </p:txBody>
      </p:sp>
      <p:sp>
        <p:nvSpPr>
          <p:cNvPr id="2" name="Title 1"/>
          <p:cNvSpPr>
            <a:spLocks noGrp="1"/>
          </p:cNvSpPr>
          <p:nvPr>
            <p:ph type="title"/>
          </p:nvPr>
        </p:nvSpPr>
        <p:spPr/>
        <p:txBody>
          <a:bodyPr/>
          <a:lstStyle/>
          <a:p>
            <a:r>
              <a:rPr lang="en-US" dirty="0" smtClean="0"/>
              <a:t>cn2Ds Improved Runtime</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pPr>
              <a:buNone/>
            </a:pPr>
            <a:r>
              <a:rPr lang="en-US" b="1" dirty="0" smtClean="0">
                <a:latin typeface="Courier New" pitchFamily="49" charset="0"/>
                <a:cs typeface="Courier New" pitchFamily="49" charset="0"/>
              </a:rPr>
              <a:t>Each sample counts as 0.01 seconds.</a:t>
            </a:r>
          </a:p>
          <a:p>
            <a:pPr>
              <a:buNone/>
            </a:pPr>
            <a:r>
              <a:rPr lang="en-US" b="1" dirty="0" smtClean="0">
                <a:latin typeface="Courier New" pitchFamily="49" charset="0"/>
                <a:cs typeface="Courier New" pitchFamily="49" charset="0"/>
              </a:rPr>
              <a:t>  %   cumulative   self              </a:t>
            </a:r>
            <a:r>
              <a:rPr lang="en-US" b="1" dirty="0" err="1" smtClean="0">
                <a:latin typeface="Courier New" pitchFamily="49" charset="0"/>
                <a:cs typeface="Courier New" pitchFamily="49" charset="0"/>
              </a:rPr>
              <a:t>self</a:t>
            </a:r>
            <a:r>
              <a:rPr lang="en-US" b="1" dirty="0" smtClean="0">
                <a:latin typeface="Courier New" pitchFamily="49" charset="0"/>
                <a:cs typeface="Courier New" pitchFamily="49" charset="0"/>
              </a:rPr>
              <a:t>     total</a:t>
            </a:r>
          </a:p>
          <a:p>
            <a:pPr>
              <a:buNone/>
            </a:pPr>
            <a:r>
              <a:rPr lang="en-US" b="1" dirty="0" smtClean="0">
                <a:latin typeface="Courier New" pitchFamily="49" charset="0"/>
                <a:cs typeface="Courier New" pitchFamily="49" charset="0"/>
              </a:rPr>
              <a:t> time   seconds   </a:t>
            </a:r>
            <a:r>
              <a:rPr lang="en-US" b="1" dirty="0" err="1" smtClean="0">
                <a:latin typeface="Courier New" pitchFamily="49" charset="0"/>
                <a:cs typeface="Courier New" pitchFamily="49" charset="0"/>
              </a:rPr>
              <a:t>seconds</a:t>
            </a:r>
            <a:r>
              <a:rPr lang="en-US" b="1" dirty="0" smtClean="0">
                <a:latin typeface="Courier New" pitchFamily="49" charset="0"/>
                <a:cs typeface="Courier New" pitchFamily="49" charset="0"/>
              </a:rPr>
              <a:t>    calls  Ks/call  Ks/call  name</a:t>
            </a:r>
          </a:p>
          <a:p>
            <a:pPr>
              <a:buNone/>
            </a:pPr>
            <a:r>
              <a:rPr lang="en-US" b="1" dirty="0" smtClean="0">
                <a:latin typeface="Courier New" pitchFamily="49" charset="0"/>
                <a:cs typeface="Courier New" pitchFamily="49" charset="0"/>
              </a:rPr>
              <a:t> 26.68   9506.92  9506.92        1     9.51    17.60  MAIN__</a:t>
            </a:r>
          </a:p>
          <a:p>
            <a:pPr>
              <a:buNone/>
            </a:pPr>
            <a:r>
              <a:rPr lang="en-US" b="1" dirty="0" smtClean="0">
                <a:latin typeface="Courier New" pitchFamily="49" charset="0"/>
                <a:cs typeface="Courier New" pitchFamily="49" charset="0"/>
              </a:rPr>
              <a:t> 19.56  16476.99  6970.07                             __</a:t>
            </a:r>
            <a:r>
              <a:rPr lang="en-US" b="1" dirty="0" err="1" smtClean="0">
                <a:latin typeface="Courier New" pitchFamily="49" charset="0"/>
                <a:cs typeface="Courier New" pitchFamily="49" charset="0"/>
              </a:rPr>
              <a:t>libm_error_support</a:t>
            </a:r>
            <a:endParaRPr lang="en-US" b="1" dirty="0" smtClean="0">
              <a:latin typeface="Courier New" pitchFamily="49" charset="0"/>
              <a:cs typeface="Courier New" pitchFamily="49" charset="0"/>
            </a:endParaRPr>
          </a:p>
          <a:p>
            <a:pPr>
              <a:buNone/>
            </a:pPr>
            <a:r>
              <a:rPr lang="en-US" b="1" dirty="0" smtClean="0">
                <a:latin typeface="Courier New" pitchFamily="49" charset="0"/>
                <a:cs typeface="Courier New" pitchFamily="49" charset="0"/>
              </a:rPr>
              <a:t> 16.66  22413.45  5936.45                             </a:t>
            </a:r>
            <a:r>
              <a:rPr lang="en-US" b="1" dirty="0" err="1" smtClean="0">
                <a:latin typeface="Courier New" pitchFamily="49" charset="0"/>
                <a:cs typeface="Courier New" pitchFamily="49" charset="0"/>
              </a:rPr>
              <a:t>exp.L</a:t>
            </a:r>
            <a:endParaRPr lang="en-US" b="1" dirty="0" smtClean="0">
              <a:latin typeface="Courier New" pitchFamily="49" charset="0"/>
              <a:cs typeface="Courier New" pitchFamily="49" charset="0"/>
            </a:endParaRPr>
          </a:p>
          <a:p>
            <a:pPr>
              <a:buNone/>
            </a:pPr>
            <a:r>
              <a:rPr lang="en-US" b="1" dirty="0" smtClean="0">
                <a:latin typeface="Courier New" pitchFamily="49" charset="0"/>
                <a:cs typeface="Courier New" pitchFamily="49" charset="0"/>
              </a:rPr>
              <a:t> </a:t>
            </a:r>
            <a:r>
              <a:rPr lang="en-US" b="1" dirty="0" smtClean="0">
                <a:solidFill>
                  <a:schemeClr val="accent3"/>
                </a:solidFill>
                <a:latin typeface="Courier New" pitchFamily="49" charset="0"/>
                <a:cs typeface="Courier New" pitchFamily="49" charset="0"/>
              </a:rPr>
              <a:t>13.06  27066.99  4653.55 2807680531   0.00     0.00  pot_surf2d_h_</a:t>
            </a:r>
          </a:p>
          <a:p>
            <a:pPr>
              <a:buNone/>
            </a:pPr>
            <a:r>
              <a:rPr lang="en-US" b="1" dirty="0" smtClean="0">
                <a:latin typeface="Courier New" pitchFamily="49" charset="0"/>
                <a:cs typeface="Courier New" pitchFamily="49" charset="0"/>
              </a:rPr>
              <a:t>  6.43  29359.22  2292.22 28776855     0.00     0.00  cn1dpropx_</a:t>
            </a:r>
          </a:p>
          <a:p>
            <a:pPr>
              <a:buNone/>
            </a:pPr>
            <a:r>
              <a:rPr lang="en-US" b="1" dirty="0" smtClean="0">
                <a:latin typeface="Courier New" pitchFamily="49" charset="0"/>
                <a:cs typeface="Courier New" pitchFamily="49" charset="0"/>
              </a:rPr>
              <a:t>  5.50  31320.13  1960.91                    __intel_ssse3_rep_memcpy</a:t>
            </a:r>
          </a:p>
          <a:p>
            <a:pPr>
              <a:buNone/>
            </a:pPr>
            <a:r>
              <a:rPr lang="en-US" b="1" dirty="0" smtClean="0">
                <a:latin typeface="Courier New" pitchFamily="49" charset="0"/>
                <a:cs typeface="Courier New" pitchFamily="49" charset="0"/>
              </a:rPr>
              <a:t>  4.06  32767.42  1447.30                             __svml_cexp2_e9</a:t>
            </a:r>
          </a:p>
          <a:p>
            <a:pPr>
              <a:buNone/>
            </a:pPr>
            <a:r>
              <a:rPr lang="en-US" b="1" dirty="0" smtClean="0">
                <a:latin typeface="Courier New" pitchFamily="49" charset="0"/>
                <a:cs typeface="Courier New" pitchFamily="49" charset="0"/>
              </a:rPr>
              <a:t>  3.18  33899.82  1132.39  1128246     0.00     0.00  cn1dprop_</a:t>
            </a:r>
          </a:p>
          <a:p>
            <a:pPr>
              <a:buNone/>
            </a:pPr>
            <a:r>
              <a:rPr lang="en-US" b="1" dirty="0" smtClean="0">
                <a:latin typeface="Courier New" pitchFamily="49" charset="0"/>
                <a:cs typeface="Courier New" pitchFamily="49" charset="0"/>
              </a:rPr>
              <a:t>  1.69  34502.63   602.82                             </a:t>
            </a:r>
            <a:r>
              <a:rPr lang="en-US" b="1" dirty="0" err="1" smtClean="0">
                <a:latin typeface="Courier New" pitchFamily="49" charset="0"/>
                <a:cs typeface="Courier New" pitchFamily="49" charset="0"/>
              </a:rPr>
              <a:t>log.L</a:t>
            </a:r>
            <a:endParaRPr lang="en-US" b="1" dirty="0" smtClean="0">
              <a:latin typeface="Courier New" pitchFamily="49" charset="0"/>
              <a:cs typeface="Courier New" pitchFamily="49" charset="0"/>
            </a:endParaRPr>
          </a:p>
          <a:p>
            <a:pPr>
              <a:buNone/>
            </a:pPr>
            <a:endParaRPr lang="en-US" sz="5900" b="1" dirty="0" smtClean="0">
              <a:cs typeface="Courier New" pitchFamily="49" charset="0"/>
            </a:endParaRPr>
          </a:p>
          <a:p>
            <a:pPr>
              <a:buNone/>
            </a:pPr>
            <a:r>
              <a:rPr lang="en-US" sz="5900" b="1" dirty="0" smtClean="0">
                <a:cs typeface="Courier New" pitchFamily="49" charset="0"/>
              </a:rPr>
              <a:t>Notice that a significant amount of time is spent in pot_surf2d_h</a:t>
            </a:r>
            <a:endParaRPr lang="en-US" b="1" dirty="0" smtClean="0">
              <a:cs typeface="Courier New" pitchFamily="49" charset="0"/>
            </a:endParaRPr>
          </a:p>
        </p:txBody>
      </p:sp>
      <p:sp>
        <p:nvSpPr>
          <p:cNvPr id="2" name="Title 1"/>
          <p:cNvSpPr>
            <a:spLocks noGrp="1"/>
          </p:cNvSpPr>
          <p:nvPr>
            <p:ph type="title"/>
          </p:nvPr>
        </p:nvSpPr>
        <p:spPr/>
        <p:txBody>
          <a:bodyPr/>
          <a:lstStyle/>
          <a:p>
            <a:r>
              <a:rPr lang="en-US" dirty="0" err="1" smtClean="0"/>
              <a:t>gprof</a:t>
            </a:r>
            <a:r>
              <a:rPr lang="en-US" dirty="0" smtClean="0"/>
              <a:t> Results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Runtime Results</a:t>
            </a:r>
            <a:endParaRPr lang="en-US" dirty="0"/>
          </a:p>
        </p:txBody>
      </p:sp>
      <p:graphicFrame>
        <p:nvGraphicFramePr>
          <p:cNvPr id="4" name="Table 3"/>
          <p:cNvGraphicFramePr>
            <a:graphicFrameLocks noGrp="1"/>
          </p:cNvGraphicFramePr>
          <p:nvPr/>
        </p:nvGraphicFramePr>
        <p:xfrm>
          <a:off x="1524000" y="1397000"/>
          <a:ext cx="6096000" cy="2026920"/>
        </p:xfrm>
        <a:graphic>
          <a:graphicData uri="http://schemas.openxmlformats.org/drawingml/2006/table">
            <a:tbl>
              <a:tblPr firstRow="1" bandRow="1">
                <a:tableStyleId>{5C22544A-7EE6-4342-B048-85BDC9FD1C3A}</a:tableStyleId>
              </a:tblPr>
              <a:tblGrid>
                <a:gridCol w="1676400"/>
                <a:gridCol w="2387600"/>
                <a:gridCol w="2032000"/>
              </a:tblGrid>
              <a:tr h="370840">
                <a:tc>
                  <a:txBody>
                    <a:bodyPr/>
                    <a:lstStyle/>
                    <a:p>
                      <a:pPr algn="ctr"/>
                      <a:r>
                        <a:rPr lang="en-US" dirty="0" err="1" smtClean="0">
                          <a:solidFill>
                            <a:schemeClr val="tx1"/>
                          </a:solidFill>
                        </a:rPr>
                        <a:t>normV</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Number of Xeon Phi Threads</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Lines</a:t>
                      </a:r>
                      <a:r>
                        <a:rPr lang="en-US" baseline="0" dirty="0" smtClean="0">
                          <a:solidFill>
                            <a:schemeClr val="tx1"/>
                          </a:solidFill>
                        </a:rPr>
                        <a:t> of data produced per second</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0.01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60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2.475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0.01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120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2.039</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0.01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240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1.6903</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5" name="Table 4"/>
          <p:cNvGraphicFramePr>
            <a:graphicFrameLocks noGrp="1"/>
          </p:cNvGraphicFramePr>
          <p:nvPr/>
        </p:nvGraphicFramePr>
        <p:xfrm>
          <a:off x="1524000" y="3886200"/>
          <a:ext cx="6096000" cy="2301240"/>
        </p:xfrm>
        <a:graphic>
          <a:graphicData uri="http://schemas.openxmlformats.org/drawingml/2006/table">
            <a:tbl>
              <a:tblPr firstRow="1" bandRow="1">
                <a:tableStyleId>{5C22544A-7EE6-4342-B048-85BDC9FD1C3A}</a:tableStyleId>
              </a:tblPr>
              <a:tblGrid>
                <a:gridCol w="1676400"/>
                <a:gridCol w="2387600"/>
                <a:gridCol w="2032000"/>
              </a:tblGrid>
              <a:tr h="370840">
                <a:tc>
                  <a:txBody>
                    <a:bodyPr/>
                    <a:lstStyle/>
                    <a:p>
                      <a:pPr algn="ctr"/>
                      <a:r>
                        <a:rPr lang="en-US" dirty="0" err="1" smtClean="0">
                          <a:solidFill>
                            <a:schemeClr val="tx1"/>
                          </a:solidFill>
                        </a:rPr>
                        <a:t>normV</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Percentage of computations offloaded to Xeon</a:t>
                      </a:r>
                      <a:r>
                        <a:rPr lang="en-US" baseline="0" dirty="0" smtClean="0">
                          <a:solidFill>
                            <a:schemeClr val="tx1"/>
                          </a:solidFill>
                        </a:rPr>
                        <a:t> Phi</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Program</a:t>
                      </a:r>
                      <a:r>
                        <a:rPr lang="en-US" baseline="0" dirty="0" smtClean="0">
                          <a:solidFill>
                            <a:schemeClr val="tx1"/>
                          </a:solidFill>
                        </a:rPr>
                        <a:t> Runtime</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0.01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33%</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3.20hrs</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0.01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50%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3.18hrs</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0.01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66%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4.30hrs</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Additional attempts at optimization were made.</a:t>
            </a:r>
          </a:p>
          <a:p>
            <a:r>
              <a:rPr lang="en-US" dirty="0" smtClean="0"/>
              <a:t>Replaced several mathematical statements with faster counterparts.</a:t>
            </a:r>
          </a:p>
          <a:p>
            <a:pPr lvl="1"/>
            <a:r>
              <a:rPr lang="en-US" dirty="0" smtClean="0"/>
              <a:t>E.g. Pre-computed divisions, multiplication instead of exponents, etc.</a:t>
            </a:r>
          </a:p>
          <a:p>
            <a:r>
              <a:rPr lang="en-US" dirty="0" smtClean="0"/>
              <a:t>Attempted Golden Section search for best amount of computations to offload.</a:t>
            </a:r>
          </a:p>
          <a:p>
            <a:pPr lvl="1"/>
            <a:r>
              <a:rPr lang="en-US" dirty="0" smtClean="0"/>
              <a:t>Started with a range of 25% to 83.3% of offloading and narrowed down to the result that produced the best run time for one time loop.</a:t>
            </a:r>
          </a:p>
          <a:p>
            <a:pPr lvl="1"/>
            <a:r>
              <a:rPr lang="en-US" dirty="0" smtClean="0"/>
              <a:t>Not very effective. </a:t>
            </a:r>
          </a:p>
          <a:p>
            <a:r>
              <a:rPr lang="en-US" dirty="0" smtClean="0"/>
              <a:t>Runtime was reduced to 2:57:54</a:t>
            </a:r>
          </a:p>
        </p:txBody>
      </p:sp>
      <p:sp>
        <p:nvSpPr>
          <p:cNvPr id="2" name="Title 1"/>
          <p:cNvSpPr>
            <a:spLocks noGrp="1"/>
          </p:cNvSpPr>
          <p:nvPr>
            <p:ph type="title"/>
          </p:nvPr>
        </p:nvSpPr>
        <p:spPr/>
        <p:txBody>
          <a:bodyPr/>
          <a:lstStyle/>
          <a:p>
            <a:r>
              <a:rPr lang="en-US" dirty="0" smtClean="0"/>
              <a:t>Additional Code Optimizations</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normAutofit/>
          </a:bodyPr>
          <a:lstStyle/>
          <a:p>
            <a:r>
              <a:rPr lang="en-US" dirty="0" smtClean="0"/>
              <a:t>Ran cn2Ds on Greenfield with 240 cores on Cu111, Center, </a:t>
            </a:r>
            <a:r>
              <a:rPr lang="en-US" dirty="0" err="1" smtClean="0"/>
              <a:t>vHeight</a:t>
            </a:r>
            <a:r>
              <a:rPr lang="en-US" dirty="0" smtClean="0"/>
              <a:t>=0.027, </a:t>
            </a:r>
            <a:r>
              <a:rPr lang="en-US" dirty="0" err="1" smtClean="0"/>
              <a:t>vWidth</a:t>
            </a:r>
            <a:r>
              <a:rPr lang="en-US" dirty="0" smtClean="0"/>
              <a:t> = 2.0, </a:t>
            </a:r>
            <a:r>
              <a:rPr lang="en-US" dirty="0" err="1" smtClean="0"/>
              <a:t>vPos</a:t>
            </a:r>
            <a:r>
              <a:rPr lang="en-US" dirty="0" smtClean="0"/>
              <a:t>=11, </a:t>
            </a:r>
            <a:r>
              <a:rPr lang="en-US" dirty="0" err="1" smtClean="0"/>
              <a:t>normV</a:t>
            </a:r>
            <a:r>
              <a:rPr lang="en-US" dirty="0" smtClean="0"/>
              <a:t>=0.03, </a:t>
            </a:r>
            <a:r>
              <a:rPr lang="en-US" dirty="0" err="1" smtClean="0"/>
              <a:t>parV</a:t>
            </a:r>
            <a:r>
              <a:rPr lang="en-US" dirty="0" smtClean="0"/>
              <a:t> = 1.0</a:t>
            </a:r>
          </a:p>
          <a:p>
            <a:pPr lvl="1"/>
            <a:r>
              <a:rPr lang="en-US" dirty="0" smtClean="0"/>
              <a:t>Runtime was approximately 7 minutes.</a:t>
            </a:r>
          </a:p>
          <a:p>
            <a:r>
              <a:rPr lang="en-US" dirty="0" smtClean="0"/>
              <a:t>Dr. Shaw modified cn3D code to include optimizations.</a:t>
            </a:r>
          </a:p>
          <a:p>
            <a:r>
              <a:rPr lang="en-US" dirty="0" smtClean="0"/>
              <a:t>Dr. </a:t>
            </a:r>
            <a:r>
              <a:rPr lang="en-US" dirty="0" err="1" smtClean="0"/>
              <a:t>Monismith</a:t>
            </a:r>
            <a:r>
              <a:rPr lang="en-US" dirty="0" smtClean="0"/>
              <a:t> added </a:t>
            </a:r>
            <a:r>
              <a:rPr lang="en-US" dirty="0" err="1" smtClean="0"/>
              <a:t>OpenMP</a:t>
            </a:r>
            <a:r>
              <a:rPr lang="en-US" dirty="0" smtClean="0"/>
              <a:t> statements to cn3D to run on PSC Greenfield using Au111.</a:t>
            </a:r>
            <a:endParaRPr lang="en-US" dirty="0"/>
          </a:p>
        </p:txBody>
      </p:sp>
      <p:sp>
        <p:nvSpPr>
          <p:cNvPr id="2" name="Title 1"/>
          <p:cNvSpPr>
            <a:spLocks noGrp="1"/>
          </p:cNvSpPr>
          <p:nvPr>
            <p:ph type="title"/>
          </p:nvPr>
        </p:nvSpPr>
        <p:spPr>
          <a:xfrm>
            <a:off x="457200" y="0"/>
            <a:ext cx="8229600" cy="1143000"/>
          </a:xfrm>
        </p:spPr>
        <p:txBody>
          <a:bodyPr/>
          <a:lstStyle/>
          <a:p>
            <a:r>
              <a:rPr lang="en-US" dirty="0" smtClean="0"/>
              <a:t>PSC Greenfield Results</a:t>
            </a:r>
            <a:endParaRPr lang="en-US" dirty="0"/>
          </a:p>
        </p:txBody>
      </p:sp>
      <p:graphicFrame>
        <p:nvGraphicFramePr>
          <p:cNvPr id="4" name="Table 3"/>
          <p:cNvGraphicFramePr>
            <a:graphicFrameLocks noGrp="1"/>
          </p:cNvGraphicFramePr>
          <p:nvPr/>
        </p:nvGraphicFramePr>
        <p:xfrm>
          <a:off x="1905000" y="4419600"/>
          <a:ext cx="6096000" cy="1752600"/>
        </p:xfrm>
        <a:graphic>
          <a:graphicData uri="http://schemas.openxmlformats.org/drawingml/2006/table">
            <a:tbl>
              <a:tblPr firstRow="1" bandRow="1">
                <a:tableStyleId>{5C22544A-7EE6-4342-B048-85BDC9FD1C3A}</a:tableStyleId>
              </a:tblPr>
              <a:tblGrid>
                <a:gridCol w="1676400"/>
                <a:gridCol w="2387600"/>
                <a:gridCol w="2032000"/>
              </a:tblGrid>
              <a:tr h="370840">
                <a:tc>
                  <a:txBody>
                    <a:bodyPr/>
                    <a:lstStyle/>
                    <a:p>
                      <a:pPr algn="ctr"/>
                      <a:r>
                        <a:rPr lang="en-US" dirty="0" smtClean="0">
                          <a:solidFill>
                            <a:schemeClr val="tx1"/>
                          </a:solidFill>
                        </a:rPr>
                        <a:t>CPU</a:t>
                      </a:r>
                      <a:r>
                        <a:rPr lang="en-US" baseline="0" dirty="0" smtClean="0">
                          <a:solidFill>
                            <a:schemeClr val="tx1"/>
                          </a:solidFill>
                        </a:rPr>
                        <a:t> Cores</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Speedup</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Program</a:t>
                      </a:r>
                      <a:r>
                        <a:rPr lang="en-US" baseline="0" dirty="0" smtClean="0">
                          <a:solidFill>
                            <a:schemeClr val="tx1"/>
                          </a:solidFill>
                        </a:rPr>
                        <a:t> Runtime</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02:11:23 (est.)</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120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25.11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00:05:14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lang="en-US" dirty="0" smtClean="0">
                          <a:solidFill>
                            <a:schemeClr val="tx1"/>
                          </a:solidFill>
                        </a:rPr>
                        <a:t>240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38.42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solidFill>
                            <a:schemeClr val="tx1"/>
                          </a:solidFill>
                        </a:rPr>
                        <a:t>00:03:31</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Continued work (debugging) on 3D code.</a:t>
            </a:r>
          </a:p>
          <a:p>
            <a:pPr lvl="1"/>
            <a:r>
              <a:rPr lang="en-US" dirty="0" smtClean="0"/>
              <a:t>Currently results are dissimilar to the 2D results.</a:t>
            </a:r>
          </a:p>
          <a:p>
            <a:r>
              <a:rPr lang="en-US" dirty="0" smtClean="0"/>
              <a:t>Continued work on profiling and optimization</a:t>
            </a:r>
          </a:p>
          <a:p>
            <a:pPr lvl="1"/>
            <a:r>
              <a:rPr lang="en-US" dirty="0" smtClean="0"/>
              <a:t>Recently discovered that removal of Xeon Phi code after optimizations had been completed resulted in 5x speedup on Stampede.</a:t>
            </a:r>
          </a:p>
          <a:p>
            <a:r>
              <a:rPr lang="en-US" dirty="0" smtClean="0"/>
              <a:t>Production of “videos” of firing the ion at the surface.</a:t>
            </a:r>
          </a:p>
          <a:p>
            <a:pPr lvl="1"/>
            <a:r>
              <a:rPr lang="en-US" dirty="0" smtClean="0"/>
              <a:t>Much more data intensive.</a:t>
            </a:r>
          </a:p>
        </p:txBody>
      </p:sp>
      <p:sp>
        <p:nvSpPr>
          <p:cNvPr id="2" name="Title 1"/>
          <p:cNvSpPr>
            <a:spLocks noGrp="1"/>
          </p:cNvSpPr>
          <p:nvPr>
            <p:ph type="title"/>
          </p:nvPr>
        </p:nvSpPr>
        <p:spPr/>
        <p:txBody>
          <a:bodyPr/>
          <a:lstStyle/>
          <a:p>
            <a:r>
              <a:rPr lang="en-US" dirty="0" smtClean="0"/>
              <a:t>Future Work</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14400"/>
            <a:ext cx="8686800" cy="4864291"/>
          </a:xfrm>
        </p:spPr>
        <p:txBody>
          <a:bodyPr>
            <a:noAutofit/>
          </a:bodyPr>
          <a:lstStyle/>
          <a:p>
            <a:r>
              <a:rPr lang="en-US" sz="800" dirty="0" smtClean="0"/>
              <a:t>[1] “Engineering atomic and molecular nanostructures at surfaces”; J.V. Barth, G. </a:t>
            </a:r>
            <a:r>
              <a:rPr lang="en-US" sz="800" dirty="0" err="1" smtClean="0"/>
              <a:t>Costantini</a:t>
            </a:r>
            <a:r>
              <a:rPr lang="en-US" sz="800" dirty="0" smtClean="0"/>
              <a:t>, and K. Kern, </a:t>
            </a:r>
            <a:r>
              <a:rPr lang="en-US" sz="800" i="1" dirty="0" smtClean="0"/>
              <a:t>Nature</a:t>
            </a:r>
            <a:r>
              <a:rPr lang="en-US" sz="800" dirty="0" smtClean="0"/>
              <a:t> </a:t>
            </a:r>
            <a:r>
              <a:rPr lang="en-US" sz="800" b="1" dirty="0" smtClean="0"/>
              <a:t>437</a:t>
            </a:r>
            <a:r>
              <a:rPr lang="en-US" sz="800" dirty="0" smtClean="0"/>
              <a:t>, 671 (2005).</a:t>
            </a:r>
          </a:p>
          <a:p>
            <a:r>
              <a:rPr lang="en-US" sz="800" dirty="0" smtClean="0"/>
              <a:t>[2] “</a:t>
            </a:r>
            <a:r>
              <a:rPr lang="en-US" sz="800" dirty="0" err="1" smtClean="0"/>
              <a:t>Nanostructured</a:t>
            </a:r>
            <a:r>
              <a:rPr lang="en-US" sz="800" dirty="0" smtClean="0"/>
              <a:t> surfaces: Challenges and frontiers in nanotechnology”; F. </a:t>
            </a:r>
            <a:r>
              <a:rPr lang="en-US" sz="800" dirty="0" err="1" smtClean="0"/>
              <a:t>Rosei</a:t>
            </a:r>
            <a:r>
              <a:rPr lang="en-US" sz="800" dirty="0" smtClean="0"/>
              <a:t>, </a:t>
            </a:r>
            <a:r>
              <a:rPr lang="en-US" sz="800" i="1" dirty="0" smtClean="0"/>
              <a:t>J. Phys.: </a:t>
            </a:r>
            <a:r>
              <a:rPr lang="en-US" sz="800" i="1" dirty="0" err="1" smtClean="0"/>
              <a:t>Condens</a:t>
            </a:r>
            <a:r>
              <a:rPr lang="en-US" sz="800" i="1" dirty="0" smtClean="0"/>
              <a:t>. Matter</a:t>
            </a:r>
            <a:r>
              <a:rPr lang="en-US" sz="800" dirty="0" smtClean="0"/>
              <a:t> </a:t>
            </a:r>
            <a:r>
              <a:rPr lang="en-US" sz="800" b="1" dirty="0" smtClean="0"/>
              <a:t>16</a:t>
            </a:r>
            <a:r>
              <a:rPr lang="en-US" sz="800" dirty="0" smtClean="0"/>
              <a:t>, S1373 (2004).</a:t>
            </a:r>
          </a:p>
          <a:p>
            <a:r>
              <a:rPr lang="en-US" sz="800" dirty="0" smtClean="0"/>
              <a:t>[3] “Onset of catalytic activity of gold clusters on </a:t>
            </a:r>
            <a:r>
              <a:rPr lang="en-US" sz="800" dirty="0" err="1" smtClean="0"/>
              <a:t>titania</a:t>
            </a:r>
            <a:r>
              <a:rPr lang="en-US" sz="800" dirty="0" smtClean="0"/>
              <a:t> with the appearance of </a:t>
            </a:r>
            <a:r>
              <a:rPr lang="en-US" sz="800" dirty="0" err="1" smtClean="0"/>
              <a:t>nanometallic</a:t>
            </a:r>
            <a:r>
              <a:rPr lang="en-US" sz="800" dirty="0" smtClean="0"/>
              <a:t> properties”; M. </a:t>
            </a:r>
            <a:r>
              <a:rPr lang="en-US" sz="800" dirty="0" err="1" smtClean="0"/>
              <a:t>Valden</a:t>
            </a:r>
            <a:r>
              <a:rPr lang="en-US" sz="800" dirty="0" smtClean="0"/>
              <a:t>, X. Lai, and D.W. Goodman, </a:t>
            </a:r>
            <a:r>
              <a:rPr lang="en-US" sz="800" i="1" dirty="0" smtClean="0"/>
              <a:t>Science</a:t>
            </a:r>
            <a:r>
              <a:rPr lang="en-US" sz="800" dirty="0" smtClean="0"/>
              <a:t> </a:t>
            </a:r>
            <a:r>
              <a:rPr lang="en-US" sz="800" b="1" dirty="0" smtClean="0"/>
              <a:t>281</a:t>
            </a:r>
            <a:r>
              <a:rPr lang="en-US" sz="800" dirty="0" smtClean="0"/>
              <a:t>, 1647 (1998).</a:t>
            </a:r>
          </a:p>
          <a:p>
            <a:r>
              <a:rPr lang="en-US" sz="800" dirty="0" smtClean="0"/>
              <a:t>[4] “Bonding of gold </a:t>
            </a:r>
            <a:r>
              <a:rPr lang="en-US" sz="800" dirty="0" err="1" smtClean="0"/>
              <a:t>nanoclusters</a:t>
            </a:r>
            <a:r>
              <a:rPr lang="en-US" sz="800" dirty="0" smtClean="0"/>
              <a:t> to oxygen vacancies on </a:t>
            </a:r>
            <a:r>
              <a:rPr lang="en-US" sz="800" dirty="0" err="1" smtClean="0"/>
              <a:t>rutile</a:t>
            </a:r>
            <a:r>
              <a:rPr lang="en-US" sz="800" dirty="0" smtClean="0"/>
              <a:t> TiO</a:t>
            </a:r>
            <a:r>
              <a:rPr lang="en-US" sz="800" baseline="-25000" dirty="0" smtClean="0"/>
              <a:t>2</a:t>
            </a:r>
            <a:r>
              <a:rPr lang="en-US" sz="800" dirty="0" smtClean="0"/>
              <a:t>(110)”; E. </a:t>
            </a:r>
            <a:r>
              <a:rPr lang="en-US" sz="800" dirty="0" err="1" smtClean="0"/>
              <a:t>Wahlstroem</a:t>
            </a:r>
            <a:r>
              <a:rPr lang="en-US" sz="800" dirty="0" smtClean="0"/>
              <a:t>, N. Lopez, R. </a:t>
            </a:r>
            <a:r>
              <a:rPr lang="en-US" sz="800" dirty="0" err="1" smtClean="0"/>
              <a:t>Schaub</a:t>
            </a:r>
            <a:r>
              <a:rPr lang="en-US" sz="800" dirty="0" smtClean="0"/>
              <a:t>, P. </a:t>
            </a:r>
            <a:r>
              <a:rPr lang="en-US" sz="800" dirty="0" err="1" smtClean="0"/>
              <a:t>Thostrup</a:t>
            </a:r>
            <a:r>
              <a:rPr lang="en-US" sz="800" dirty="0" smtClean="0"/>
              <a:t>, A. </a:t>
            </a:r>
            <a:r>
              <a:rPr lang="en-US" sz="800" dirty="0" err="1" smtClean="0"/>
              <a:t>Ronnau</a:t>
            </a:r>
            <a:r>
              <a:rPr lang="en-US" sz="800" dirty="0" smtClean="0"/>
              <a:t>, C. </a:t>
            </a:r>
            <a:r>
              <a:rPr lang="en-US" sz="800" dirty="0" err="1" smtClean="0"/>
              <a:t>Afeich</a:t>
            </a:r>
            <a:r>
              <a:rPr lang="en-US" sz="800" dirty="0" smtClean="0"/>
              <a:t>, E. </a:t>
            </a:r>
            <a:r>
              <a:rPr lang="en-US" sz="800" dirty="0" err="1" smtClean="0"/>
              <a:t>Laegsgaard</a:t>
            </a:r>
            <a:r>
              <a:rPr lang="en-US" sz="800" dirty="0" smtClean="0"/>
              <a:t>, J.K. </a:t>
            </a:r>
            <a:r>
              <a:rPr lang="en-US" sz="800" dirty="0" err="1" smtClean="0"/>
              <a:t>Norskov</a:t>
            </a:r>
            <a:r>
              <a:rPr lang="en-US" sz="800" dirty="0" smtClean="0"/>
              <a:t>, and F. </a:t>
            </a:r>
            <a:r>
              <a:rPr lang="en-US" sz="800" dirty="0" err="1" smtClean="0"/>
              <a:t>Besenbacher</a:t>
            </a:r>
            <a:r>
              <a:rPr lang="en-US" sz="800" dirty="0" smtClean="0"/>
              <a:t>, </a:t>
            </a:r>
            <a:r>
              <a:rPr lang="en-US" sz="800" i="1" dirty="0" smtClean="0"/>
              <a:t>Phys. Rev. </a:t>
            </a:r>
            <a:r>
              <a:rPr lang="en-US" sz="800" i="1" dirty="0" err="1" smtClean="0"/>
              <a:t>Lett</a:t>
            </a:r>
            <a:r>
              <a:rPr lang="en-US" sz="800" i="1" dirty="0" smtClean="0"/>
              <a:t>.</a:t>
            </a:r>
            <a:r>
              <a:rPr lang="en-US" sz="800" dirty="0" smtClean="0"/>
              <a:t> </a:t>
            </a:r>
            <a:r>
              <a:rPr lang="en-US" sz="800" b="1" dirty="0" smtClean="0"/>
              <a:t>90</a:t>
            </a:r>
            <a:r>
              <a:rPr lang="en-US" sz="800" dirty="0" smtClean="0"/>
              <a:t>, 026101 (2003).</a:t>
            </a:r>
          </a:p>
          <a:p>
            <a:r>
              <a:rPr lang="en-US" sz="800" dirty="0" smtClean="0"/>
              <a:t>[5] “Size- and support-dependency in the catalysis of Gold”; M. </a:t>
            </a:r>
            <a:r>
              <a:rPr lang="en-US" sz="800" dirty="0" err="1" smtClean="0"/>
              <a:t>Haruta</a:t>
            </a:r>
            <a:r>
              <a:rPr lang="en-US" sz="800" dirty="0" smtClean="0"/>
              <a:t>, </a:t>
            </a:r>
            <a:r>
              <a:rPr lang="en-US" sz="800" i="1" dirty="0" err="1" smtClean="0"/>
              <a:t>Catal</a:t>
            </a:r>
            <a:r>
              <a:rPr lang="en-US" sz="800" i="1" dirty="0" smtClean="0"/>
              <a:t>. Today</a:t>
            </a:r>
            <a:r>
              <a:rPr lang="en-US" sz="800" dirty="0" smtClean="0"/>
              <a:t> </a:t>
            </a:r>
            <a:r>
              <a:rPr lang="en-US" sz="800" b="1" dirty="0" smtClean="0"/>
              <a:t>36</a:t>
            </a:r>
            <a:r>
              <a:rPr lang="en-US" sz="800" dirty="0" smtClean="0"/>
              <a:t>, 153 (1997).</a:t>
            </a:r>
          </a:p>
          <a:p>
            <a:r>
              <a:rPr lang="en-US" sz="800" dirty="0" smtClean="0"/>
              <a:t>[6] B. Hammer and J.K. </a:t>
            </a:r>
            <a:r>
              <a:rPr lang="en-US" sz="800" dirty="0" err="1" smtClean="0"/>
              <a:t>Norskov</a:t>
            </a:r>
            <a:r>
              <a:rPr lang="en-US" sz="800" dirty="0" smtClean="0"/>
              <a:t>, in </a:t>
            </a:r>
            <a:r>
              <a:rPr lang="en-US" sz="800" i="1" dirty="0" smtClean="0"/>
              <a:t>Advances in Catalysis</a:t>
            </a:r>
            <a:r>
              <a:rPr lang="en-US" sz="800" dirty="0" smtClean="0"/>
              <a:t> (Elsevier, Amsterdam, 2000), Vol. 45, p. 71.</a:t>
            </a:r>
          </a:p>
          <a:p>
            <a:r>
              <a:rPr lang="en-US" sz="800" dirty="0" smtClean="0"/>
              <a:t>[7] “Electron transmission through molecules and molecular interfaces”; A. </a:t>
            </a:r>
            <a:r>
              <a:rPr lang="en-US" sz="800" dirty="0" err="1" smtClean="0"/>
              <a:t>Nitzan</a:t>
            </a:r>
            <a:r>
              <a:rPr lang="en-US" sz="800" dirty="0" smtClean="0"/>
              <a:t>, </a:t>
            </a:r>
            <a:r>
              <a:rPr lang="en-US" sz="800" i="1" dirty="0" err="1" smtClean="0"/>
              <a:t>Annu</a:t>
            </a:r>
            <a:r>
              <a:rPr lang="en-US" sz="800" i="1" dirty="0" smtClean="0"/>
              <a:t>. Rev. Phys. Chem.</a:t>
            </a:r>
            <a:r>
              <a:rPr lang="en-US" sz="800" dirty="0" smtClean="0"/>
              <a:t> </a:t>
            </a:r>
            <a:r>
              <a:rPr lang="en-US" sz="800" b="1" dirty="0" smtClean="0"/>
              <a:t>52</a:t>
            </a:r>
            <a:r>
              <a:rPr lang="en-US" sz="800" dirty="0" smtClean="0"/>
              <a:t>, 681 (2001).</a:t>
            </a:r>
          </a:p>
          <a:p>
            <a:r>
              <a:rPr lang="en-US" sz="800" dirty="0" smtClean="0"/>
              <a:t>[8] “The signature of chemical valence in the electrical conduction through a single atom contact”; E. </a:t>
            </a:r>
            <a:r>
              <a:rPr lang="en-US" sz="800" dirty="0" err="1" smtClean="0"/>
              <a:t>Scheer</a:t>
            </a:r>
            <a:r>
              <a:rPr lang="en-US" sz="800" dirty="0" smtClean="0"/>
              <a:t>, N. </a:t>
            </a:r>
            <a:r>
              <a:rPr lang="en-US" sz="800" dirty="0" err="1" smtClean="0"/>
              <a:t>Agrait</a:t>
            </a:r>
            <a:r>
              <a:rPr lang="en-US" sz="800" dirty="0" smtClean="0"/>
              <a:t>, J.C. Cuevas, A.L. </a:t>
            </a:r>
            <a:r>
              <a:rPr lang="en-US" sz="800" dirty="0" err="1" smtClean="0"/>
              <a:t>Yeyati</a:t>
            </a:r>
            <a:r>
              <a:rPr lang="en-US" sz="800" dirty="0" smtClean="0"/>
              <a:t>, B. </a:t>
            </a:r>
            <a:r>
              <a:rPr lang="en-US" sz="800" dirty="0" err="1" smtClean="0"/>
              <a:t>Ludoph</a:t>
            </a:r>
            <a:r>
              <a:rPr lang="en-US" sz="800" dirty="0" smtClean="0"/>
              <a:t>, A. Martin-</a:t>
            </a:r>
            <a:r>
              <a:rPr lang="en-US" sz="800" dirty="0" err="1" smtClean="0"/>
              <a:t>Rodero</a:t>
            </a:r>
            <a:r>
              <a:rPr lang="en-US" sz="800" dirty="0" smtClean="0"/>
              <a:t>, G.R. Bollinger, J.M. van </a:t>
            </a:r>
            <a:r>
              <a:rPr lang="en-US" sz="800" dirty="0" err="1" smtClean="0"/>
              <a:t>Ruitenbeek</a:t>
            </a:r>
            <a:r>
              <a:rPr lang="en-US" sz="800" dirty="0" smtClean="0"/>
              <a:t>, and C. </a:t>
            </a:r>
            <a:r>
              <a:rPr lang="en-US" sz="800" dirty="0" err="1" smtClean="0"/>
              <a:t>Urbina</a:t>
            </a:r>
            <a:r>
              <a:rPr lang="en-US" sz="800" dirty="0" smtClean="0"/>
              <a:t>, </a:t>
            </a:r>
            <a:r>
              <a:rPr lang="en-US" sz="800" i="1" dirty="0" smtClean="0"/>
              <a:t>Nature</a:t>
            </a:r>
            <a:r>
              <a:rPr lang="en-US" sz="800" dirty="0" smtClean="0"/>
              <a:t> (London) </a:t>
            </a:r>
            <a:r>
              <a:rPr lang="en-US" sz="800" b="1" dirty="0" smtClean="0"/>
              <a:t>394</a:t>
            </a:r>
            <a:r>
              <a:rPr lang="en-US" sz="800" dirty="0" smtClean="0"/>
              <a:t>, 154 (1998).</a:t>
            </a:r>
          </a:p>
          <a:p>
            <a:r>
              <a:rPr lang="en-US" sz="800" dirty="0" smtClean="0"/>
              <a:t>[9] “Beyond the surface atlas: A roadmap and gazetteer for surface symmetry and structure”; S.J. Pratt and S.J. Jenkins, </a:t>
            </a:r>
            <a:r>
              <a:rPr lang="en-US" sz="800" i="1" dirty="0" smtClean="0"/>
              <a:t>Surf. Sci. Rep.</a:t>
            </a:r>
            <a:r>
              <a:rPr lang="en-US" sz="800" dirty="0" smtClean="0"/>
              <a:t> </a:t>
            </a:r>
            <a:r>
              <a:rPr lang="en-US" sz="800" b="1" dirty="0" smtClean="0"/>
              <a:t>62</a:t>
            </a:r>
            <a:r>
              <a:rPr lang="en-US" sz="800" dirty="0" smtClean="0"/>
              <a:t>, 373 (2007).</a:t>
            </a:r>
          </a:p>
          <a:p>
            <a:r>
              <a:rPr lang="en-US" sz="800" dirty="0" smtClean="0"/>
              <a:t>[10] “Electronic states at vicinal surfaces”; A. </a:t>
            </a:r>
            <a:r>
              <a:rPr lang="en-US" sz="800" dirty="0" err="1" smtClean="0"/>
              <a:t>Mugarza</a:t>
            </a:r>
            <a:r>
              <a:rPr lang="en-US" sz="800" dirty="0" smtClean="0"/>
              <a:t> and J.E. Ortega, </a:t>
            </a:r>
            <a:r>
              <a:rPr lang="en-US" sz="800" i="1" dirty="0" smtClean="0"/>
              <a:t>J. Phys.: </a:t>
            </a:r>
            <a:r>
              <a:rPr lang="en-US" sz="800" i="1" dirty="0" err="1" smtClean="0"/>
              <a:t>Condens</a:t>
            </a:r>
            <a:r>
              <a:rPr lang="en-US" sz="800" i="1" dirty="0" smtClean="0"/>
              <a:t>. Matter</a:t>
            </a:r>
            <a:r>
              <a:rPr lang="en-US" sz="800" dirty="0" smtClean="0"/>
              <a:t> </a:t>
            </a:r>
            <a:r>
              <a:rPr lang="en-US" sz="800" b="1" dirty="0" smtClean="0"/>
              <a:t>15</a:t>
            </a:r>
            <a:r>
              <a:rPr lang="en-US" sz="800" dirty="0" smtClean="0"/>
              <a:t>, S3281 (2003).</a:t>
            </a:r>
          </a:p>
          <a:p>
            <a:r>
              <a:rPr lang="en-US" sz="800" dirty="0" smtClean="0"/>
              <a:t>[11] “Electronic wave function at vicinal surfaces: Switch from terrace to step modulation”; J.E.  Ortega, S. Speller, A.R. Bachmann, A. </a:t>
            </a:r>
            <a:r>
              <a:rPr lang="en-US" sz="800" dirty="0" err="1" smtClean="0"/>
              <a:t>Mascaraque</a:t>
            </a:r>
            <a:r>
              <a:rPr lang="en-US" sz="800" dirty="0" smtClean="0"/>
              <a:t>, E.G. Michel, A. </a:t>
            </a:r>
            <a:r>
              <a:rPr lang="en-US" sz="800" dirty="0" err="1" smtClean="0"/>
              <a:t>Naermann</a:t>
            </a:r>
            <a:r>
              <a:rPr lang="en-US" sz="800" dirty="0" smtClean="0"/>
              <a:t>, A. </a:t>
            </a:r>
            <a:r>
              <a:rPr lang="en-US" sz="800" dirty="0" err="1" smtClean="0"/>
              <a:t>Mugarza</a:t>
            </a:r>
            <a:r>
              <a:rPr lang="en-US" sz="800" dirty="0" smtClean="0"/>
              <a:t>, A. Rubio, and F.J. </a:t>
            </a:r>
            <a:r>
              <a:rPr lang="en-US" sz="800" dirty="0" err="1" smtClean="0"/>
              <a:t>Himpsel</a:t>
            </a:r>
            <a:r>
              <a:rPr lang="en-US" sz="800" dirty="0" smtClean="0"/>
              <a:t>, </a:t>
            </a:r>
            <a:r>
              <a:rPr lang="en-US" sz="800" i="1" dirty="0" smtClean="0"/>
              <a:t>Phys. Rev. </a:t>
            </a:r>
            <a:r>
              <a:rPr lang="en-US" sz="800" i="1" dirty="0" err="1" smtClean="0"/>
              <a:t>Lett</a:t>
            </a:r>
            <a:r>
              <a:rPr lang="en-US" sz="800" i="1" dirty="0" smtClean="0"/>
              <a:t>.</a:t>
            </a:r>
            <a:r>
              <a:rPr lang="en-US" sz="800" dirty="0" smtClean="0"/>
              <a:t> </a:t>
            </a:r>
            <a:r>
              <a:rPr lang="en-US" sz="800" b="1" dirty="0" smtClean="0"/>
              <a:t>84</a:t>
            </a:r>
            <a:r>
              <a:rPr lang="en-US" sz="800" dirty="0" smtClean="0"/>
              <a:t>, 6110 (2000).</a:t>
            </a:r>
          </a:p>
          <a:p>
            <a:r>
              <a:rPr lang="en-US" sz="800" dirty="0" smtClean="0"/>
              <a:t>[12] “</a:t>
            </a:r>
            <a:r>
              <a:rPr lang="en-US" sz="800" dirty="0" err="1" smtClean="0"/>
              <a:t>Nanopatterning</a:t>
            </a:r>
            <a:r>
              <a:rPr lang="en-US" sz="800" dirty="0" smtClean="0"/>
              <a:t> the electronic properties of gold surfaces with self-organized </a:t>
            </a:r>
            <a:r>
              <a:rPr lang="en-US" sz="800" dirty="0" err="1" smtClean="0"/>
              <a:t>superlattices</a:t>
            </a:r>
            <a:r>
              <a:rPr lang="en-US" sz="800" dirty="0" smtClean="0"/>
              <a:t> of metallic nanostructures”; C. </a:t>
            </a:r>
            <a:r>
              <a:rPr lang="en-US" sz="800" dirty="0" err="1" smtClean="0"/>
              <a:t>Didiot</a:t>
            </a:r>
            <a:r>
              <a:rPr lang="en-US" sz="800" dirty="0" smtClean="0"/>
              <a:t>, S. Pons, B. </a:t>
            </a:r>
            <a:r>
              <a:rPr lang="en-US" sz="800" dirty="0" err="1" smtClean="0"/>
              <a:t>Kierren</a:t>
            </a:r>
            <a:r>
              <a:rPr lang="en-US" sz="800" dirty="0" smtClean="0"/>
              <a:t>, Y. Fagot-</a:t>
            </a:r>
            <a:r>
              <a:rPr lang="en-US" sz="800" dirty="0" err="1" smtClean="0"/>
              <a:t>Revurat</a:t>
            </a:r>
            <a:r>
              <a:rPr lang="en-US" sz="800" dirty="0" smtClean="0"/>
              <a:t>, and D. </a:t>
            </a:r>
            <a:r>
              <a:rPr lang="en-US" sz="800" dirty="0" err="1" smtClean="0"/>
              <a:t>Malterre</a:t>
            </a:r>
            <a:r>
              <a:rPr lang="en-US" sz="800" dirty="0" smtClean="0"/>
              <a:t>, </a:t>
            </a:r>
            <a:r>
              <a:rPr lang="en-US" sz="800" i="1" dirty="0" smtClean="0"/>
              <a:t>Nature Nanotech.</a:t>
            </a:r>
            <a:r>
              <a:rPr lang="en-US" sz="800" dirty="0" smtClean="0"/>
              <a:t> </a:t>
            </a:r>
            <a:r>
              <a:rPr lang="en-US" sz="800" b="1" dirty="0" smtClean="0"/>
              <a:t>2</a:t>
            </a:r>
            <a:r>
              <a:rPr lang="en-US" sz="800" dirty="0" smtClean="0"/>
              <a:t>, 617 (2007).</a:t>
            </a:r>
          </a:p>
          <a:p>
            <a:r>
              <a:rPr lang="en-US" sz="800" dirty="0" smtClean="0"/>
              <a:t>[12a]“Spatial imaging of two-dimensional electronic states in semiconductor quantum wells”; K. Suzuki, K. </a:t>
            </a:r>
            <a:r>
              <a:rPr lang="en-US" sz="800" dirty="0" err="1" smtClean="0"/>
              <a:t>Kanisawa</a:t>
            </a:r>
            <a:r>
              <a:rPr lang="en-US" sz="800" dirty="0" smtClean="0"/>
              <a:t>, C. </a:t>
            </a:r>
            <a:r>
              <a:rPr lang="en-US" sz="800" dirty="0" err="1" smtClean="0"/>
              <a:t>Janer</a:t>
            </a:r>
            <a:r>
              <a:rPr lang="en-US" sz="800" dirty="0" smtClean="0"/>
              <a:t>, S. </a:t>
            </a:r>
            <a:r>
              <a:rPr lang="en-US" sz="800" dirty="0" err="1" smtClean="0"/>
              <a:t>Perraud</a:t>
            </a:r>
            <a:r>
              <a:rPr lang="en-US" sz="800" dirty="0" smtClean="0"/>
              <a:t>, K. </a:t>
            </a:r>
            <a:r>
              <a:rPr lang="en-US" sz="800" dirty="0" err="1" smtClean="0"/>
              <a:t>Takashina</a:t>
            </a:r>
            <a:r>
              <a:rPr lang="en-US" sz="800" dirty="0" smtClean="0"/>
              <a:t>, T. Fujisawa, and Y. Hirayama, </a:t>
            </a:r>
            <a:r>
              <a:rPr lang="en-US" sz="800" i="1" dirty="0" smtClean="0"/>
              <a:t>Phys. Rev. </a:t>
            </a:r>
            <a:r>
              <a:rPr lang="en-US" sz="800" i="1" dirty="0" err="1" smtClean="0"/>
              <a:t>Lett</a:t>
            </a:r>
            <a:r>
              <a:rPr lang="en-US" sz="800" dirty="0" smtClean="0"/>
              <a:t>. </a:t>
            </a:r>
            <a:r>
              <a:rPr lang="en-US" sz="800" b="1" dirty="0" smtClean="0"/>
              <a:t>91</a:t>
            </a:r>
            <a:r>
              <a:rPr lang="en-US" sz="800" dirty="0" smtClean="0"/>
              <a:t>, 136802 (2007).</a:t>
            </a:r>
          </a:p>
          <a:p>
            <a:r>
              <a:rPr lang="en-US" sz="800" dirty="0" smtClean="0"/>
              <a:t>[12b]“Wave-function mapping of </a:t>
            </a:r>
            <a:r>
              <a:rPr lang="en-US" sz="800" dirty="0" err="1" smtClean="0"/>
              <a:t>InAs</a:t>
            </a:r>
            <a:r>
              <a:rPr lang="en-US" sz="800" dirty="0" smtClean="0"/>
              <a:t> quantum dots by scanning tunneling spectroscopy”; T. </a:t>
            </a:r>
            <a:r>
              <a:rPr lang="en-US" sz="800" dirty="0" err="1" smtClean="0"/>
              <a:t>Maltezopoulos</a:t>
            </a:r>
            <a:r>
              <a:rPr lang="en-US" sz="800" dirty="0" smtClean="0"/>
              <a:t>, A. </a:t>
            </a:r>
            <a:r>
              <a:rPr lang="en-US" sz="800" dirty="0" err="1" smtClean="0"/>
              <a:t>Bolz</a:t>
            </a:r>
            <a:r>
              <a:rPr lang="en-US" sz="800" dirty="0" smtClean="0"/>
              <a:t>, C. Meyer, C. </a:t>
            </a:r>
            <a:r>
              <a:rPr lang="en-US" sz="800" dirty="0" err="1" smtClean="0"/>
              <a:t>Heyn</a:t>
            </a:r>
            <a:r>
              <a:rPr lang="en-US" sz="800" dirty="0" smtClean="0"/>
              <a:t>, W. Hansen, M. Morgenstern, and R. </a:t>
            </a:r>
            <a:r>
              <a:rPr lang="en-US" sz="800" dirty="0" err="1" smtClean="0"/>
              <a:t>Wiesendanger</a:t>
            </a:r>
            <a:r>
              <a:rPr lang="en-US" sz="800" dirty="0" smtClean="0"/>
              <a:t>, </a:t>
            </a:r>
            <a:r>
              <a:rPr lang="en-US" sz="800" i="1" dirty="0" smtClean="0"/>
              <a:t>Phys. Rev. </a:t>
            </a:r>
            <a:r>
              <a:rPr lang="en-US" sz="800" i="1" dirty="0" err="1" smtClean="0"/>
              <a:t>Lett</a:t>
            </a:r>
            <a:r>
              <a:rPr lang="en-US" sz="800" dirty="0" smtClean="0"/>
              <a:t>. </a:t>
            </a:r>
            <a:r>
              <a:rPr lang="en-US" sz="800" b="1" dirty="0" smtClean="0"/>
              <a:t>98</a:t>
            </a:r>
            <a:r>
              <a:rPr lang="en-US" sz="800" dirty="0" smtClean="0"/>
              <a:t>, 196804 (2003).</a:t>
            </a:r>
          </a:p>
          <a:p>
            <a:r>
              <a:rPr lang="en-US" sz="800" dirty="0" smtClean="0"/>
              <a:t>[13] “Fermi surfaces of the two-dimensional surface states on vicinal Cu(111)”; F. </a:t>
            </a:r>
            <a:r>
              <a:rPr lang="en-US" sz="800" dirty="0" err="1" smtClean="0"/>
              <a:t>Baumberger</a:t>
            </a:r>
            <a:r>
              <a:rPr lang="en-US" sz="800" dirty="0" smtClean="0"/>
              <a:t>, T. </a:t>
            </a:r>
            <a:r>
              <a:rPr lang="en-US" sz="800" dirty="0" err="1" smtClean="0"/>
              <a:t>Greber</a:t>
            </a:r>
            <a:r>
              <a:rPr lang="en-US" sz="800" dirty="0" smtClean="0"/>
              <a:t>, and J. </a:t>
            </a:r>
            <a:r>
              <a:rPr lang="en-US" sz="800" dirty="0" err="1" smtClean="0"/>
              <a:t>Osterwalder</a:t>
            </a:r>
            <a:r>
              <a:rPr lang="en-US" sz="800" dirty="0" smtClean="0"/>
              <a:t>, </a:t>
            </a:r>
            <a:r>
              <a:rPr lang="en-US" sz="800" i="1" dirty="0" smtClean="0"/>
              <a:t>Phys. Rev. B</a:t>
            </a:r>
            <a:r>
              <a:rPr lang="en-US" sz="800" dirty="0" smtClean="0"/>
              <a:t> </a:t>
            </a:r>
            <a:r>
              <a:rPr lang="en-US" sz="800" b="1" dirty="0" smtClean="0"/>
              <a:t>64</a:t>
            </a:r>
            <a:r>
              <a:rPr lang="en-US" sz="800" dirty="0" smtClean="0"/>
              <a:t>, 195411 (2001).</a:t>
            </a:r>
          </a:p>
          <a:p>
            <a:r>
              <a:rPr lang="en-US" sz="800" dirty="0" smtClean="0"/>
              <a:t>[14] “Step-induced one-dimensional surface state on Cu(332)”; F. </a:t>
            </a:r>
            <a:r>
              <a:rPr lang="en-US" sz="800" dirty="0" err="1" smtClean="0"/>
              <a:t>Baumberger</a:t>
            </a:r>
            <a:r>
              <a:rPr lang="en-US" sz="800" dirty="0" smtClean="0"/>
              <a:t>, T. </a:t>
            </a:r>
            <a:r>
              <a:rPr lang="en-US" sz="800" dirty="0" err="1" smtClean="0"/>
              <a:t>Greber</a:t>
            </a:r>
            <a:r>
              <a:rPr lang="en-US" sz="800" dirty="0" smtClean="0"/>
              <a:t>, and J. </a:t>
            </a:r>
            <a:r>
              <a:rPr lang="en-US" sz="800" dirty="0" err="1" smtClean="0"/>
              <a:t>Osterwalder</a:t>
            </a:r>
            <a:r>
              <a:rPr lang="en-US" sz="800" dirty="0" smtClean="0"/>
              <a:t>, </a:t>
            </a:r>
            <a:r>
              <a:rPr lang="en-US" sz="800" i="1" dirty="0" smtClean="0"/>
              <a:t>Phys. Rev. B</a:t>
            </a:r>
            <a:r>
              <a:rPr lang="en-US" sz="800" dirty="0" smtClean="0"/>
              <a:t> </a:t>
            </a:r>
            <a:r>
              <a:rPr lang="en-US" sz="800" b="1" dirty="0" smtClean="0"/>
              <a:t>62</a:t>
            </a:r>
            <a:r>
              <a:rPr lang="en-US" sz="800" dirty="0" smtClean="0"/>
              <a:t>, 15431 (2000).</a:t>
            </a:r>
          </a:p>
          <a:p>
            <a:r>
              <a:rPr lang="en-US" sz="800" dirty="0" smtClean="0"/>
              <a:t>[15] “Image potential states on periodically corrugated metal surfaces”; J. Lei, H. Sun, K. W. Yu, S. Louie, and M.L. Cohen, </a:t>
            </a:r>
            <a:r>
              <a:rPr lang="en-US" sz="800" i="1" dirty="0" smtClean="0"/>
              <a:t>Phys. Rev. B</a:t>
            </a:r>
            <a:r>
              <a:rPr lang="en-US" sz="800" dirty="0" smtClean="0"/>
              <a:t> </a:t>
            </a:r>
            <a:r>
              <a:rPr lang="en-US" sz="800" b="1" dirty="0" smtClean="0"/>
              <a:t>63</a:t>
            </a:r>
            <a:r>
              <a:rPr lang="en-US" sz="800" dirty="0" smtClean="0"/>
              <a:t>, 045408 (2001).</a:t>
            </a:r>
          </a:p>
          <a:p>
            <a:r>
              <a:rPr lang="en-US" sz="800" dirty="0" smtClean="0"/>
              <a:t>[16] “Band gap effect on H</a:t>
            </a:r>
            <a:r>
              <a:rPr lang="en-US" sz="800" baseline="30000" dirty="0" smtClean="0"/>
              <a:t>-</a:t>
            </a:r>
            <a:r>
              <a:rPr lang="en-US" sz="800" dirty="0" smtClean="0"/>
              <a:t> ion survival near Cu surfaces”; B. </a:t>
            </a:r>
            <a:r>
              <a:rPr lang="en-US" sz="800" dirty="0" err="1" smtClean="0"/>
              <a:t>Bahrim</a:t>
            </a:r>
            <a:r>
              <a:rPr lang="en-US" sz="800" dirty="0" smtClean="0"/>
              <a:t>, B. </a:t>
            </a:r>
            <a:r>
              <a:rPr lang="en-US" sz="800" dirty="0" err="1" smtClean="0"/>
              <a:t>Makarenko</a:t>
            </a:r>
            <a:r>
              <a:rPr lang="en-US" sz="800" dirty="0" smtClean="0"/>
              <a:t>, and J.W. </a:t>
            </a:r>
            <a:r>
              <a:rPr lang="en-US" sz="800" dirty="0" err="1" smtClean="0"/>
              <a:t>Rabalais</a:t>
            </a:r>
            <a:r>
              <a:rPr lang="en-US" sz="800" dirty="0" smtClean="0"/>
              <a:t>, </a:t>
            </a:r>
            <a:r>
              <a:rPr lang="en-US" sz="800" i="1" dirty="0" smtClean="0"/>
              <a:t>Surf. Sci.</a:t>
            </a:r>
            <a:r>
              <a:rPr lang="en-US" sz="800" dirty="0" smtClean="0"/>
              <a:t> </a:t>
            </a:r>
            <a:r>
              <a:rPr lang="en-US" sz="800" b="1" dirty="0" smtClean="0"/>
              <a:t>594</a:t>
            </a:r>
            <a:r>
              <a:rPr lang="en-US" sz="800" dirty="0" smtClean="0"/>
              <a:t>, 62 (2005).</a:t>
            </a:r>
          </a:p>
          <a:p>
            <a:r>
              <a:rPr lang="en-US" sz="800" dirty="0" smtClean="0"/>
              <a:t>[17] “Charge exchange in Li scattering in Si surfaces”; Y. Yang and J.A. </a:t>
            </a:r>
            <a:r>
              <a:rPr lang="en-US" sz="800" dirty="0" err="1" smtClean="0"/>
              <a:t>Yarmoff</a:t>
            </a:r>
            <a:r>
              <a:rPr lang="en-US" sz="800" dirty="0" smtClean="0"/>
              <a:t>, </a:t>
            </a:r>
            <a:r>
              <a:rPr lang="en-US" sz="800" i="1" dirty="0" smtClean="0"/>
              <a:t>Phys. Rev. </a:t>
            </a:r>
            <a:r>
              <a:rPr lang="en-US" sz="800" i="1" dirty="0" err="1" smtClean="0"/>
              <a:t>Lett</a:t>
            </a:r>
            <a:r>
              <a:rPr lang="en-US" sz="800" i="1" dirty="0" smtClean="0"/>
              <a:t>.</a:t>
            </a:r>
            <a:r>
              <a:rPr lang="en-US" sz="800" dirty="0" smtClean="0"/>
              <a:t> </a:t>
            </a:r>
            <a:r>
              <a:rPr lang="en-US" sz="800" b="1" dirty="0" smtClean="0"/>
              <a:t>89</a:t>
            </a:r>
            <a:r>
              <a:rPr lang="en-US" sz="800" dirty="0" smtClean="0"/>
              <a:t>, 196102 (2002).</a:t>
            </a:r>
          </a:p>
          <a:p>
            <a:r>
              <a:rPr lang="en-US" sz="800" dirty="0" smtClean="0"/>
              <a:t>[18] “Role of the 2D surface state continuum and projected band gap in charge transfer in front of Cu(111) surface”; T. Hecht, H. Winter, A.G. </a:t>
            </a:r>
            <a:r>
              <a:rPr lang="en-US" sz="800" dirty="0" err="1" smtClean="0"/>
              <a:t>Borisov</a:t>
            </a:r>
            <a:r>
              <a:rPr lang="en-US" sz="800" dirty="0" smtClean="0"/>
              <a:t>, J.P. </a:t>
            </a:r>
            <a:r>
              <a:rPr lang="en-US" sz="800" dirty="0" err="1" smtClean="0"/>
              <a:t>Gauyacq</a:t>
            </a:r>
            <a:r>
              <a:rPr lang="en-US" sz="800" dirty="0" smtClean="0"/>
              <a:t>, and A.K. </a:t>
            </a:r>
            <a:r>
              <a:rPr lang="en-US" sz="800" dirty="0" err="1" smtClean="0"/>
              <a:t>Kazansky</a:t>
            </a:r>
            <a:r>
              <a:rPr lang="en-US" sz="800" dirty="0" smtClean="0"/>
              <a:t>, </a:t>
            </a:r>
            <a:r>
              <a:rPr lang="en-US" sz="800" i="1" dirty="0" smtClean="0"/>
              <a:t>Phys. Rev. </a:t>
            </a:r>
            <a:r>
              <a:rPr lang="en-US" sz="800" i="1" dirty="0" err="1" smtClean="0"/>
              <a:t>Lett</a:t>
            </a:r>
            <a:r>
              <a:rPr lang="en-US" sz="800" i="1" dirty="0" smtClean="0"/>
              <a:t>.</a:t>
            </a:r>
            <a:r>
              <a:rPr lang="en-US" sz="800" dirty="0" smtClean="0"/>
              <a:t> </a:t>
            </a:r>
            <a:r>
              <a:rPr lang="en-US" sz="800" b="1" dirty="0" smtClean="0"/>
              <a:t>84</a:t>
            </a:r>
            <a:r>
              <a:rPr lang="en-US" sz="800" dirty="0" smtClean="0"/>
              <a:t>, 2517 (2000).</a:t>
            </a:r>
          </a:p>
          <a:p>
            <a:r>
              <a:rPr lang="en-US" sz="800" dirty="0" smtClean="0"/>
              <a:t>[19] “Interaction time dependence of electron tunneling processes between an atom and a surface”; L. Guillemot and V.A. </a:t>
            </a:r>
            <a:r>
              <a:rPr lang="en-US" sz="800" dirty="0" err="1" smtClean="0"/>
              <a:t>Esaulov</a:t>
            </a:r>
            <a:r>
              <a:rPr lang="en-US" sz="800" dirty="0" smtClean="0"/>
              <a:t>, </a:t>
            </a:r>
            <a:r>
              <a:rPr lang="en-US" sz="800" i="1" dirty="0" smtClean="0"/>
              <a:t>Phys. Rev. </a:t>
            </a:r>
            <a:r>
              <a:rPr lang="en-US" sz="800" i="1" dirty="0" err="1" smtClean="0"/>
              <a:t>Lett</a:t>
            </a:r>
            <a:r>
              <a:rPr lang="en-US" sz="800" i="1" dirty="0" smtClean="0"/>
              <a:t>.</a:t>
            </a:r>
            <a:r>
              <a:rPr lang="en-US" sz="800" dirty="0" smtClean="0"/>
              <a:t> </a:t>
            </a:r>
            <a:r>
              <a:rPr lang="en-US" sz="800" b="1" dirty="0" smtClean="0"/>
              <a:t>82</a:t>
            </a:r>
            <a:r>
              <a:rPr lang="en-US" sz="800" dirty="0" smtClean="0"/>
              <a:t>, 4552 (1999).</a:t>
            </a:r>
          </a:p>
          <a:p>
            <a:r>
              <a:rPr lang="en-US" sz="800" dirty="0" smtClean="0"/>
              <a:t>[20] “Electron transfer in the interaction of Fluorine and Hydrogen with Pd(100): The case of a transition metal versus </a:t>
            </a:r>
            <a:r>
              <a:rPr lang="en-US" sz="800" dirty="0" err="1" smtClean="0"/>
              <a:t>jellium</a:t>
            </a:r>
            <a:r>
              <a:rPr lang="en-US" sz="800" dirty="0" smtClean="0"/>
              <a:t>”; E. Sanchez, L. Guillemot, and V.A. </a:t>
            </a:r>
            <a:r>
              <a:rPr lang="en-US" sz="800" dirty="0" err="1" smtClean="0"/>
              <a:t>Esaulov</a:t>
            </a:r>
            <a:r>
              <a:rPr lang="en-US" sz="800" dirty="0" smtClean="0"/>
              <a:t>, </a:t>
            </a:r>
            <a:r>
              <a:rPr lang="en-US" sz="800" i="1" dirty="0" smtClean="0"/>
              <a:t>Phys. Rev. </a:t>
            </a:r>
            <a:r>
              <a:rPr lang="en-US" sz="800" i="1" dirty="0" err="1" smtClean="0"/>
              <a:t>Lett</a:t>
            </a:r>
            <a:r>
              <a:rPr lang="en-US" sz="800" dirty="0" smtClean="0"/>
              <a:t>. </a:t>
            </a:r>
            <a:r>
              <a:rPr lang="en-US" sz="800" b="1" dirty="0" smtClean="0"/>
              <a:t>83</a:t>
            </a:r>
            <a:r>
              <a:rPr lang="en-US" sz="800" dirty="0" smtClean="0"/>
              <a:t>, 428 (1999).</a:t>
            </a:r>
          </a:p>
        </p:txBody>
      </p:sp>
      <p:sp>
        <p:nvSpPr>
          <p:cNvPr id="2" name="Title 1"/>
          <p:cNvSpPr>
            <a:spLocks noGrp="1"/>
          </p:cNvSpPr>
          <p:nvPr>
            <p:ph type="title"/>
          </p:nvPr>
        </p:nvSpPr>
        <p:spPr>
          <a:xfrm>
            <a:off x="457200" y="0"/>
            <a:ext cx="8229600" cy="1143000"/>
          </a:xfrm>
        </p:spPr>
        <p:txBody>
          <a:bodyPr/>
          <a:lstStyle/>
          <a:p>
            <a:r>
              <a:rPr lang="en-US" dirty="0" smtClean="0"/>
              <a:t>References</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838200"/>
            <a:ext cx="8610600" cy="4864291"/>
          </a:xfrm>
        </p:spPr>
        <p:txBody>
          <a:bodyPr>
            <a:noAutofit/>
          </a:bodyPr>
          <a:lstStyle/>
          <a:p>
            <a:r>
              <a:rPr lang="en-US" sz="800" dirty="0" smtClean="0"/>
              <a:t>[21] “Relevant effects of localized atomic interactions and surface density of states on charge transfer in ion-surface collisions”; F. </a:t>
            </a:r>
            <a:r>
              <a:rPr lang="en-US" sz="800" dirty="0" err="1" smtClean="0"/>
              <a:t>Bonetto</a:t>
            </a:r>
            <a:r>
              <a:rPr lang="en-US" sz="800" dirty="0" smtClean="0"/>
              <a:t>, M.A. </a:t>
            </a:r>
            <a:r>
              <a:rPr lang="en-US" sz="800" dirty="0" err="1" smtClean="0"/>
              <a:t>Romerio</a:t>
            </a:r>
            <a:r>
              <a:rPr lang="en-US" sz="800" dirty="0" smtClean="0"/>
              <a:t>, E.A. Garcia, R. Vidal, J. </a:t>
            </a:r>
            <a:r>
              <a:rPr lang="en-US" sz="800" dirty="0" err="1" smtClean="0"/>
              <a:t>Ferron</a:t>
            </a:r>
            <a:r>
              <a:rPr lang="en-US" sz="800" dirty="0" smtClean="0"/>
              <a:t>, and E.C. Goldberg, </a:t>
            </a:r>
            <a:r>
              <a:rPr lang="en-US" sz="800" i="1" dirty="0" err="1" smtClean="0"/>
              <a:t>Europhys</a:t>
            </a:r>
            <a:r>
              <a:rPr lang="en-US" sz="800" i="1" dirty="0" smtClean="0"/>
              <a:t>. </a:t>
            </a:r>
            <a:r>
              <a:rPr lang="en-US" sz="800" i="1" dirty="0" err="1" smtClean="0"/>
              <a:t>Lett</a:t>
            </a:r>
            <a:r>
              <a:rPr lang="en-US" sz="800" i="1" dirty="0" smtClean="0"/>
              <a:t>.</a:t>
            </a:r>
            <a:r>
              <a:rPr lang="en-US" sz="800" dirty="0" smtClean="0"/>
              <a:t> </a:t>
            </a:r>
            <a:r>
              <a:rPr lang="en-US" sz="800" b="1" dirty="0" smtClean="0"/>
              <a:t>80</a:t>
            </a:r>
            <a:r>
              <a:rPr lang="en-US" sz="800" dirty="0" smtClean="0"/>
              <a:t>, 53002 (2007).</a:t>
            </a:r>
          </a:p>
          <a:p>
            <a:r>
              <a:rPr lang="en-US" sz="800" dirty="0" smtClean="0"/>
              <a:t>[22] “Resonant neutralization of H</a:t>
            </a:r>
            <a:r>
              <a:rPr lang="en-US" sz="800" baseline="30000" dirty="0" smtClean="0"/>
              <a:t>-</a:t>
            </a:r>
            <a:r>
              <a:rPr lang="en-US" sz="800" dirty="0" smtClean="0"/>
              <a:t> near Cu surfaces: Effects of the surface symmetry and ion trajectory”; H. S. </a:t>
            </a:r>
            <a:r>
              <a:rPr lang="en-US" sz="800" dirty="0" err="1" smtClean="0"/>
              <a:t>Chakraborty</a:t>
            </a:r>
            <a:r>
              <a:rPr lang="en-US" sz="800" dirty="0" smtClean="0"/>
              <a:t>, T. </a:t>
            </a:r>
            <a:r>
              <a:rPr lang="en-US" sz="800" dirty="0" err="1" smtClean="0"/>
              <a:t>Niederhausen</a:t>
            </a:r>
            <a:r>
              <a:rPr lang="en-US" sz="800" dirty="0" smtClean="0"/>
              <a:t>, and U. </a:t>
            </a:r>
            <a:r>
              <a:rPr lang="en-US" sz="800" dirty="0" err="1" smtClean="0"/>
              <a:t>Thumm</a:t>
            </a:r>
            <a:r>
              <a:rPr lang="en-US" sz="800" dirty="0" smtClean="0"/>
              <a:t>, </a:t>
            </a:r>
            <a:r>
              <a:rPr lang="en-US" sz="800" i="1" dirty="0" smtClean="0"/>
              <a:t>Phys. Rev. A</a:t>
            </a:r>
            <a:r>
              <a:rPr lang="en-US" sz="800" dirty="0" smtClean="0"/>
              <a:t> </a:t>
            </a:r>
            <a:r>
              <a:rPr lang="en-US" sz="800" b="1" dirty="0" smtClean="0"/>
              <a:t>70</a:t>
            </a:r>
            <a:r>
              <a:rPr lang="en-US" sz="800" dirty="0" smtClean="0"/>
              <a:t>, 052903 (2004).</a:t>
            </a:r>
          </a:p>
          <a:p>
            <a:r>
              <a:rPr lang="en-US" sz="800" dirty="0" smtClean="0"/>
              <a:t>[23] “Effects of the surface Miller index on the resonant neutralization of hydrogen anions near Ag surfaces”; H. S. </a:t>
            </a:r>
            <a:r>
              <a:rPr lang="en-US" sz="800" dirty="0" err="1" smtClean="0"/>
              <a:t>Chakraborty</a:t>
            </a:r>
            <a:r>
              <a:rPr lang="en-US" sz="800" dirty="0" smtClean="0"/>
              <a:t>, T. </a:t>
            </a:r>
            <a:r>
              <a:rPr lang="en-US" sz="800" dirty="0" err="1" smtClean="0"/>
              <a:t>Niederhausen</a:t>
            </a:r>
            <a:r>
              <a:rPr lang="en-US" sz="800" dirty="0" smtClean="0"/>
              <a:t>, and U. </a:t>
            </a:r>
            <a:r>
              <a:rPr lang="en-US" sz="800" dirty="0" err="1" smtClean="0"/>
              <a:t>Thumm</a:t>
            </a:r>
            <a:r>
              <a:rPr lang="en-US" sz="800" dirty="0" smtClean="0"/>
              <a:t>, </a:t>
            </a:r>
            <a:r>
              <a:rPr lang="en-US" sz="800" i="1" dirty="0" smtClean="0"/>
              <a:t>Phys. Rev. A</a:t>
            </a:r>
            <a:r>
              <a:rPr lang="en-US" sz="800" dirty="0" smtClean="0"/>
              <a:t> </a:t>
            </a:r>
            <a:r>
              <a:rPr lang="en-US" sz="800" b="1" dirty="0" smtClean="0"/>
              <a:t>69</a:t>
            </a:r>
            <a:r>
              <a:rPr lang="en-US" sz="800" dirty="0" smtClean="0"/>
              <a:t>, 052901 (2004).</a:t>
            </a:r>
          </a:p>
          <a:p>
            <a:r>
              <a:rPr lang="en-US" sz="800" dirty="0" smtClean="0"/>
              <a:t>[24] “On the effect of image states on resonant neutralization of hydrogen anions near metal surfaces”; H. S. </a:t>
            </a:r>
            <a:r>
              <a:rPr lang="en-US" sz="800" dirty="0" err="1" smtClean="0"/>
              <a:t>Chakraborty</a:t>
            </a:r>
            <a:r>
              <a:rPr lang="en-US" sz="800" dirty="0" smtClean="0"/>
              <a:t>, T. </a:t>
            </a:r>
            <a:r>
              <a:rPr lang="en-US" sz="800" dirty="0" err="1" smtClean="0"/>
              <a:t>Niederhausen</a:t>
            </a:r>
            <a:r>
              <a:rPr lang="en-US" sz="800" dirty="0" smtClean="0"/>
              <a:t>, and U. </a:t>
            </a:r>
            <a:r>
              <a:rPr lang="en-US" sz="800" dirty="0" err="1" smtClean="0"/>
              <a:t>Thumm</a:t>
            </a:r>
            <a:r>
              <a:rPr lang="en-US" sz="800" dirty="0" smtClean="0"/>
              <a:t>, </a:t>
            </a:r>
            <a:r>
              <a:rPr lang="en-US" sz="800" i="1" dirty="0" err="1" smtClean="0"/>
              <a:t>Nucl</a:t>
            </a:r>
            <a:r>
              <a:rPr lang="en-US" sz="800" i="1" dirty="0" smtClean="0"/>
              <a:t>. </a:t>
            </a:r>
            <a:r>
              <a:rPr lang="en-US" sz="800" i="1" dirty="0" err="1" smtClean="0"/>
              <a:t>Instrum</a:t>
            </a:r>
            <a:r>
              <a:rPr lang="en-US" sz="800" i="1" dirty="0" smtClean="0"/>
              <a:t>. Methods B</a:t>
            </a:r>
            <a:r>
              <a:rPr lang="en-US" sz="800" dirty="0" smtClean="0"/>
              <a:t>  </a:t>
            </a:r>
            <a:r>
              <a:rPr lang="en-US" sz="800" b="1" dirty="0" smtClean="0"/>
              <a:t>241</a:t>
            </a:r>
            <a:r>
              <a:rPr lang="en-US" sz="800" dirty="0" smtClean="0"/>
              <a:t>, 43 (2005). </a:t>
            </a:r>
          </a:p>
          <a:p>
            <a:r>
              <a:rPr lang="en-US" sz="800" dirty="0" smtClean="0"/>
              <a:t>[25] “Band-gap-confinement and image-state-recapture effects in the survival of anions scattered from metal surfaces”; A. Schmitz, J. Shaw, H. S. </a:t>
            </a:r>
            <a:r>
              <a:rPr lang="en-US" sz="800" dirty="0" err="1" smtClean="0"/>
              <a:t>Chakraborty</a:t>
            </a:r>
            <a:r>
              <a:rPr lang="en-US" sz="800" dirty="0" smtClean="0"/>
              <a:t>, and U. </a:t>
            </a:r>
            <a:r>
              <a:rPr lang="en-US" sz="800" dirty="0" err="1" smtClean="0"/>
              <a:t>Thumm</a:t>
            </a:r>
            <a:r>
              <a:rPr lang="en-US" sz="800" dirty="0" smtClean="0"/>
              <a:t>, </a:t>
            </a:r>
            <a:r>
              <a:rPr lang="en-US" sz="800" i="1" dirty="0" smtClean="0"/>
              <a:t>Phys. Rev. A</a:t>
            </a:r>
            <a:r>
              <a:rPr lang="en-US" sz="800" dirty="0" smtClean="0"/>
              <a:t>. </a:t>
            </a:r>
            <a:r>
              <a:rPr lang="en-US" sz="800" b="1" dirty="0" smtClean="0"/>
              <a:t>81</a:t>
            </a:r>
            <a:r>
              <a:rPr lang="en-US" sz="800" dirty="0" smtClean="0"/>
              <a:t>, 042901 (2010).</a:t>
            </a:r>
          </a:p>
          <a:p>
            <a:r>
              <a:rPr lang="en-US" sz="800" dirty="0" smtClean="0"/>
              <a:t>[26] “Image potential states of single and multi-walled carbon </a:t>
            </a:r>
            <a:r>
              <a:rPr lang="en-US" sz="800" dirty="0" err="1" smtClean="0"/>
              <a:t>nanotubes</a:t>
            </a:r>
            <a:r>
              <a:rPr lang="en-US" sz="800" dirty="0" smtClean="0"/>
              <a:t>”; M. </a:t>
            </a:r>
            <a:r>
              <a:rPr lang="en-US" sz="800" dirty="0" err="1" smtClean="0"/>
              <a:t>Zamkov</a:t>
            </a:r>
            <a:r>
              <a:rPr lang="en-US" sz="800" dirty="0" smtClean="0"/>
              <a:t>, H. S. </a:t>
            </a:r>
            <a:r>
              <a:rPr lang="en-US" sz="800" dirty="0" err="1" smtClean="0"/>
              <a:t>Chakraborty</a:t>
            </a:r>
            <a:r>
              <a:rPr lang="en-US" sz="800" dirty="0" smtClean="0"/>
              <a:t>, A. </a:t>
            </a:r>
            <a:r>
              <a:rPr lang="en-US" sz="800" dirty="0" err="1" smtClean="0"/>
              <a:t>Habib</a:t>
            </a:r>
            <a:r>
              <a:rPr lang="en-US" sz="800" dirty="0" smtClean="0"/>
              <a:t>, N. Woody, U. </a:t>
            </a:r>
            <a:r>
              <a:rPr lang="en-US" sz="800" dirty="0" err="1" smtClean="0"/>
              <a:t>Thumm</a:t>
            </a:r>
            <a:r>
              <a:rPr lang="en-US" sz="800" dirty="0" smtClean="0"/>
              <a:t>, and P. Richard, </a:t>
            </a:r>
            <a:r>
              <a:rPr lang="en-US" sz="800" i="1" dirty="0" smtClean="0"/>
              <a:t>Phys. Rev. A</a:t>
            </a:r>
            <a:r>
              <a:rPr lang="en-US" sz="800" dirty="0" smtClean="0"/>
              <a:t> </a:t>
            </a:r>
            <a:r>
              <a:rPr lang="en-US" sz="800" b="1" dirty="0" smtClean="0"/>
              <a:t>70</a:t>
            </a:r>
            <a:r>
              <a:rPr lang="en-US" sz="800" dirty="0" smtClean="0"/>
              <a:t>, 115419 (2004).</a:t>
            </a:r>
          </a:p>
          <a:p>
            <a:r>
              <a:rPr lang="en-US" sz="800" dirty="0" smtClean="0"/>
              <a:t>[27] “Time-resolved </a:t>
            </a:r>
            <a:r>
              <a:rPr lang="en-US" sz="800" dirty="0" err="1" smtClean="0"/>
              <a:t>photoimaging</a:t>
            </a:r>
            <a:r>
              <a:rPr lang="en-US" sz="800" dirty="0" smtClean="0"/>
              <a:t> of image-potential states in carbon </a:t>
            </a:r>
            <a:r>
              <a:rPr lang="en-US" sz="800" dirty="0" err="1" smtClean="0"/>
              <a:t>nanotubes</a:t>
            </a:r>
            <a:r>
              <a:rPr lang="en-US" sz="800" dirty="0" smtClean="0"/>
              <a:t>”; M. </a:t>
            </a:r>
            <a:r>
              <a:rPr lang="en-US" sz="800" dirty="0" err="1" smtClean="0"/>
              <a:t>Zamkov</a:t>
            </a:r>
            <a:r>
              <a:rPr lang="en-US" sz="800" dirty="0" smtClean="0"/>
              <a:t>, N. Woody, B. Shan, H. S. </a:t>
            </a:r>
            <a:r>
              <a:rPr lang="en-US" sz="800" dirty="0" err="1" smtClean="0"/>
              <a:t>Chakraborty</a:t>
            </a:r>
            <a:r>
              <a:rPr lang="en-US" sz="800" dirty="0" smtClean="0"/>
              <a:t>, Z. Chang, U. </a:t>
            </a:r>
            <a:r>
              <a:rPr lang="en-US" sz="800" dirty="0" err="1" smtClean="0"/>
              <a:t>Thumm</a:t>
            </a:r>
            <a:r>
              <a:rPr lang="en-US" sz="800" dirty="0" smtClean="0"/>
              <a:t>, and P. Richard, </a:t>
            </a:r>
            <a:r>
              <a:rPr lang="en-US" sz="800" i="1" dirty="0" smtClean="0"/>
              <a:t>Phys. Rev. </a:t>
            </a:r>
            <a:r>
              <a:rPr lang="en-US" sz="800" i="1" dirty="0" err="1" smtClean="0"/>
              <a:t>Lett</a:t>
            </a:r>
            <a:r>
              <a:rPr lang="en-US" sz="800" i="1" dirty="0" smtClean="0"/>
              <a:t>.</a:t>
            </a:r>
            <a:r>
              <a:rPr lang="en-US" sz="800" dirty="0" smtClean="0"/>
              <a:t> </a:t>
            </a:r>
            <a:r>
              <a:rPr lang="en-US" sz="800" b="1" dirty="0" smtClean="0"/>
              <a:t>93</a:t>
            </a:r>
            <a:r>
              <a:rPr lang="en-US" sz="800" dirty="0" smtClean="0"/>
              <a:t>,156803 (2004).</a:t>
            </a:r>
          </a:p>
          <a:p>
            <a:r>
              <a:rPr lang="en-US" sz="800" dirty="0" smtClean="0"/>
              <a:t>[28] “Image potential states of metal surfaces: Binding energies and wave functions”; E.V. </a:t>
            </a:r>
            <a:r>
              <a:rPr lang="en-US" sz="800" dirty="0" err="1" smtClean="0"/>
              <a:t>Chulkov</a:t>
            </a:r>
            <a:r>
              <a:rPr lang="en-US" sz="800" dirty="0" smtClean="0"/>
              <a:t>, V.M. </a:t>
            </a:r>
            <a:r>
              <a:rPr lang="en-US" sz="800" dirty="0" err="1" smtClean="0"/>
              <a:t>Silkin</a:t>
            </a:r>
            <a:r>
              <a:rPr lang="en-US" sz="800" dirty="0" smtClean="0"/>
              <a:t>, and P.M. </a:t>
            </a:r>
            <a:r>
              <a:rPr lang="en-US" sz="800" dirty="0" err="1" smtClean="0"/>
              <a:t>Echenique</a:t>
            </a:r>
            <a:r>
              <a:rPr lang="en-US" sz="800" dirty="0" smtClean="0"/>
              <a:t>, </a:t>
            </a:r>
            <a:r>
              <a:rPr lang="en-US" sz="800" i="1" dirty="0" smtClean="0"/>
              <a:t>Surf. Sci.</a:t>
            </a:r>
            <a:r>
              <a:rPr lang="en-US" sz="800" dirty="0" smtClean="0"/>
              <a:t> </a:t>
            </a:r>
            <a:r>
              <a:rPr lang="en-US" sz="800" b="1" dirty="0" smtClean="0"/>
              <a:t>437</a:t>
            </a:r>
            <a:r>
              <a:rPr lang="en-US" sz="800" dirty="0" smtClean="0"/>
              <a:t>, 330 (1999).</a:t>
            </a:r>
          </a:p>
          <a:p>
            <a:r>
              <a:rPr lang="en-US" sz="800" dirty="0" smtClean="0"/>
              <a:t>[29] “Model </a:t>
            </a:r>
            <a:r>
              <a:rPr lang="en-US" sz="800" dirty="0" err="1" smtClean="0"/>
              <a:t>pseudopotential</a:t>
            </a:r>
            <a:r>
              <a:rPr lang="en-US" sz="800" dirty="0" smtClean="0"/>
              <a:t> for the (110) surface of </a:t>
            </a:r>
            <a:r>
              <a:rPr lang="en-US" sz="800" dirty="0" err="1" smtClean="0"/>
              <a:t>fcc</a:t>
            </a:r>
            <a:r>
              <a:rPr lang="en-US" sz="800" dirty="0" smtClean="0"/>
              <a:t> noble metals”; S.S. </a:t>
            </a:r>
            <a:r>
              <a:rPr lang="en-US" sz="800" dirty="0" err="1" smtClean="0"/>
              <a:t>Tsirkin</a:t>
            </a:r>
            <a:r>
              <a:rPr lang="en-US" sz="800" dirty="0" smtClean="0"/>
              <a:t>, S.V. </a:t>
            </a:r>
            <a:r>
              <a:rPr lang="en-US" sz="800" dirty="0" err="1" smtClean="0"/>
              <a:t>Eremeev</a:t>
            </a:r>
            <a:r>
              <a:rPr lang="en-US" sz="800" dirty="0" smtClean="0"/>
              <a:t>, and E.V. </a:t>
            </a:r>
            <a:r>
              <a:rPr lang="en-US" sz="800" dirty="0" err="1" smtClean="0"/>
              <a:t>Chulkov</a:t>
            </a:r>
            <a:r>
              <a:rPr lang="en-US" sz="800" dirty="0" smtClean="0"/>
              <a:t>, </a:t>
            </a:r>
            <a:r>
              <a:rPr lang="en-US" sz="800" i="1" dirty="0" smtClean="0"/>
              <a:t>Surf. Sci.</a:t>
            </a:r>
            <a:r>
              <a:rPr lang="en-US" sz="800" dirty="0" smtClean="0"/>
              <a:t> </a:t>
            </a:r>
            <a:r>
              <a:rPr lang="en-US" sz="800" b="1" dirty="0" smtClean="0"/>
              <a:t>604</a:t>
            </a:r>
            <a:r>
              <a:rPr lang="en-US" sz="800" dirty="0" smtClean="0"/>
              <a:t>, 804 (2010).</a:t>
            </a:r>
          </a:p>
          <a:p>
            <a:r>
              <a:rPr lang="en-US" sz="800" dirty="0" smtClean="0"/>
              <a:t>[30] “Wave packet study of H</a:t>
            </a:r>
            <a:r>
              <a:rPr lang="en-US" sz="800" baseline="30000" dirty="0" smtClean="0"/>
              <a:t>-</a:t>
            </a:r>
            <a:r>
              <a:rPr lang="en-US" sz="800" dirty="0" smtClean="0"/>
              <a:t> decay in front of a metal surface”; V.A. </a:t>
            </a:r>
            <a:r>
              <a:rPr lang="en-US" sz="800" dirty="0" err="1" smtClean="0"/>
              <a:t>Ermoshin</a:t>
            </a:r>
            <a:r>
              <a:rPr lang="en-US" sz="800" dirty="0" smtClean="0"/>
              <a:t> and A.K. </a:t>
            </a:r>
            <a:r>
              <a:rPr lang="en-US" sz="800" dirty="0" err="1" smtClean="0"/>
              <a:t>Kazansky</a:t>
            </a:r>
            <a:r>
              <a:rPr lang="en-US" sz="800" dirty="0" smtClean="0"/>
              <a:t>, </a:t>
            </a:r>
            <a:r>
              <a:rPr lang="en-US" sz="800" i="1" dirty="0" smtClean="0"/>
              <a:t>Phys. Letts. A</a:t>
            </a:r>
            <a:r>
              <a:rPr lang="en-US" sz="800" dirty="0" smtClean="0"/>
              <a:t> </a:t>
            </a:r>
            <a:r>
              <a:rPr lang="en-US" sz="800" b="1" dirty="0" smtClean="0"/>
              <a:t>218</a:t>
            </a:r>
            <a:r>
              <a:rPr lang="en-US" sz="800" dirty="0" smtClean="0"/>
              <a:t>, 99 (1996).</a:t>
            </a:r>
          </a:p>
          <a:p>
            <a:r>
              <a:rPr lang="en-US" sz="800" dirty="0" smtClean="0"/>
              <a:t>[31] “Lifetime of excited electronic states at surfaces: Comparison between the alkali/Cu(111) systems”; A.G. </a:t>
            </a:r>
            <a:r>
              <a:rPr lang="en-US" sz="800" dirty="0" err="1" smtClean="0"/>
              <a:t>Borisov</a:t>
            </a:r>
            <a:r>
              <a:rPr lang="en-US" sz="800" dirty="0" smtClean="0"/>
              <a:t>, J.P. </a:t>
            </a:r>
            <a:r>
              <a:rPr lang="en-US" sz="800" dirty="0" err="1" smtClean="0"/>
              <a:t>Gauyacq</a:t>
            </a:r>
            <a:r>
              <a:rPr lang="en-US" sz="800" dirty="0" smtClean="0"/>
              <a:t>, E.V. </a:t>
            </a:r>
            <a:r>
              <a:rPr lang="en-US" sz="800" dirty="0" err="1" smtClean="0"/>
              <a:t>Chulkov</a:t>
            </a:r>
            <a:r>
              <a:rPr lang="en-US" sz="800" dirty="0" smtClean="0"/>
              <a:t>, V.M. </a:t>
            </a:r>
            <a:r>
              <a:rPr lang="en-US" sz="800" dirty="0" err="1" smtClean="0"/>
              <a:t>Silkin</a:t>
            </a:r>
            <a:r>
              <a:rPr lang="en-US" sz="800" dirty="0" smtClean="0"/>
              <a:t>, and P.M. </a:t>
            </a:r>
            <a:r>
              <a:rPr lang="en-US" sz="800" dirty="0" err="1" smtClean="0"/>
              <a:t>Echenique</a:t>
            </a:r>
            <a:r>
              <a:rPr lang="en-US" sz="800" dirty="0" smtClean="0"/>
              <a:t>, </a:t>
            </a:r>
            <a:r>
              <a:rPr lang="en-US" sz="800" i="1" dirty="0" smtClean="0"/>
              <a:t>Phys. Rev. B</a:t>
            </a:r>
            <a:r>
              <a:rPr lang="en-US" sz="800" dirty="0" smtClean="0"/>
              <a:t> </a:t>
            </a:r>
            <a:r>
              <a:rPr lang="en-US" sz="800" b="1" dirty="0" smtClean="0"/>
              <a:t>65</a:t>
            </a:r>
            <a:r>
              <a:rPr lang="en-US" sz="800" dirty="0" smtClean="0"/>
              <a:t>, 235434 (2002).</a:t>
            </a:r>
          </a:p>
          <a:p>
            <a:r>
              <a:rPr lang="en-US" sz="800" dirty="0" smtClean="0"/>
              <a:t>[32] “Probing </a:t>
            </a:r>
            <a:r>
              <a:rPr lang="en-US" sz="800" dirty="0" err="1" smtClean="0"/>
              <a:t>adsorbate</a:t>
            </a:r>
            <a:r>
              <a:rPr lang="en-US" sz="800" dirty="0" smtClean="0"/>
              <a:t> state lifetime with low energy ions”; J. </a:t>
            </a:r>
            <a:r>
              <a:rPr lang="en-US" sz="800" dirty="0" err="1" smtClean="0"/>
              <a:t>Sjakste</a:t>
            </a:r>
            <a:r>
              <a:rPr lang="en-US" sz="800" dirty="0" smtClean="0"/>
              <a:t>, A.G. </a:t>
            </a:r>
            <a:r>
              <a:rPr lang="en-US" sz="800" dirty="0" err="1" smtClean="0"/>
              <a:t>Borisov</a:t>
            </a:r>
            <a:r>
              <a:rPr lang="en-US" sz="800" dirty="0" smtClean="0"/>
              <a:t>, and J.P. </a:t>
            </a:r>
            <a:r>
              <a:rPr lang="en-US" sz="800" dirty="0" err="1" smtClean="0"/>
              <a:t>Gauyacq</a:t>
            </a:r>
            <a:r>
              <a:rPr lang="en-US" sz="800" dirty="0" smtClean="0"/>
              <a:t>, </a:t>
            </a:r>
            <a:r>
              <a:rPr lang="en-US" sz="800" i="1" dirty="0" smtClean="0"/>
              <a:t>Phys. Rev. </a:t>
            </a:r>
            <a:r>
              <a:rPr lang="en-US" sz="800" i="1" dirty="0" err="1" smtClean="0"/>
              <a:t>Lett</a:t>
            </a:r>
            <a:r>
              <a:rPr lang="en-US" sz="800" i="1" dirty="0" smtClean="0"/>
              <a:t>.</a:t>
            </a:r>
            <a:r>
              <a:rPr lang="en-US" sz="800" dirty="0" smtClean="0"/>
              <a:t> </a:t>
            </a:r>
            <a:r>
              <a:rPr lang="en-US" sz="800" b="1" dirty="0" smtClean="0"/>
              <a:t>92</a:t>
            </a:r>
            <a:r>
              <a:rPr lang="en-US" sz="800" dirty="0" smtClean="0"/>
              <a:t>, 156101 (2004).</a:t>
            </a:r>
          </a:p>
          <a:p>
            <a:r>
              <a:rPr lang="en-US" sz="800" dirty="0" smtClean="0"/>
              <a:t>[33] W.H. Press, S.A. </a:t>
            </a:r>
            <a:r>
              <a:rPr lang="en-US" sz="800" dirty="0" err="1" smtClean="0"/>
              <a:t>Teukolsky</a:t>
            </a:r>
            <a:r>
              <a:rPr lang="en-US" sz="800" dirty="0" smtClean="0"/>
              <a:t>, W.T. </a:t>
            </a:r>
            <a:r>
              <a:rPr lang="en-US" sz="800" dirty="0" err="1" smtClean="0"/>
              <a:t>Vetterling</a:t>
            </a:r>
            <a:r>
              <a:rPr lang="en-US" sz="800" dirty="0" smtClean="0"/>
              <a:t>, and B.P. Flannery, </a:t>
            </a:r>
            <a:r>
              <a:rPr lang="en-US" sz="800" i="1" dirty="0" smtClean="0"/>
              <a:t>Numerical Recipes: The Art of Scientific Computing</a:t>
            </a:r>
            <a:r>
              <a:rPr lang="en-US" sz="800" dirty="0" smtClean="0"/>
              <a:t> (Cambridge University Press, Cambridge, 2007).</a:t>
            </a:r>
          </a:p>
          <a:p>
            <a:r>
              <a:rPr lang="en-US" sz="800" dirty="0" smtClean="0"/>
              <a:t>[34] “Refined universal potentials in atomic collisions”; J.P. </a:t>
            </a:r>
            <a:r>
              <a:rPr lang="en-US" sz="800" dirty="0" err="1" smtClean="0"/>
              <a:t>Biersack</a:t>
            </a:r>
            <a:r>
              <a:rPr lang="en-US" sz="800" dirty="0" smtClean="0"/>
              <a:t> and J.F. Ziegler, </a:t>
            </a:r>
            <a:r>
              <a:rPr lang="en-US" sz="800" i="1" dirty="0" err="1" smtClean="0"/>
              <a:t>Nucl</a:t>
            </a:r>
            <a:r>
              <a:rPr lang="en-US" sz="800" i="1" dirty="0" smtClean="0"/>
              <a:t>. </a:t>
            </a:r>
            <a:r>
              <a:rPr lang="en-US" sz="800" i="1" dirty="0" err="1" smtClean="0"/>
              <a:t>Instrum</a:t>
            </a:r>
            <a:r>
              <a:rPr lang="en-US" sz="800" i="1" dirty="0" smtClean="0"/>
              <a:t>. Meth.</a:t>
            </a:r>
            <a:r>
              <a:rPr lang="en-US" sz="800" dirty="0" smtClean="0"/>
              <a:t> </a:t>
            </a:r>
            <a:r>
              <a:rPr lang="en-US" sz="800" b="1" dirty="0" smtClean="0"/>
              <a:t>194</a:t>
            </a:r>
            <a:r>
              <a:rPr lang="en-US" sz="800" dirty="0" smtClean="0"/>
              <a:t>, 93 (1982).</a:t>
            </a:r>
          </a:p>
          <a:p>
            <a:r>
              <a:rPr lang="en-US" sz="800" dirty="0" smtClean="0"/>
              <a:t>[35] </a:t>
            </a:r>
            <a:r>
              <a:rPr lang="en-US" sz="800" dirty="0" err="1" smtClean="0"/>
              <a:t>OpenMP</a:t>
            </a:r>
            <a:r>
              <a:rPr lang="en-US" sz="800" dirty="0" smtClean="0"/>
              <a:t> Architecture Review Board (2011), </a:t>
            </a:r>
            <a:r>
              <a:rPr lang="en-US" sz="800" i="1" dirty="0" err="1" smtClean="0"/>
              <a:t>OpenMP</a:t>
            </a:r>
            <a:r>
              <a:rPr lang="en-US" sz="800" i="1" dirty="0" smtClean="0"/>
              <a:t> Application Programmer Interface Version 3.1</a:t>
            </a:r>
            <a:r>
              <a:rPr lang="en-US" sz="800" dirty="0" smtClean="0"/>
              <a:t>, Retrieved from </a:t>
            </a:r>
            <a:r>
              <a:rPr lang="en-US" sz="800" dirty="0" smtClean="0">
                <a:hlinkClick r:id="rId2"/>
              </a:rPr>
              <a:t>http://www.openmp.org/mp-documents/OpenMP3.1.pdf</a:t>
            </a:r>
            <a:endParaRPr lang="en-US" sz="800" dirty="0" smtClean="0"/>
          </a:p>
          <a:p>
            <a:r>
              <a:rPr lang="en-US" sz="800" dirty="0" smtClean="0"/>
              <a:t>[36] "Launcher: A Shell-based Framework for Rapid Development of Parallel Parametric Studies"; L.A. Wilson and J.M. </a:t>
            </a:r>
            <a:r>
              <a:rPr lang="en-US" sz="800" dirty="0" err="1" smtClean="0"/>
              <a:t>Fonner</a:t>
            </a:r>
            <a:r>
              <a:rPr lang="en-US" sz="800" dirty="0" smtClean="0"/>
              <a:t>, </a:t>
            </a:r>
            <a:r>
              <a:rPr lang="en-US" sz="800" i="1" dirty="0" smtClean="0"/>
              <a:t>Proceedings of the Extreme Science and Engineering Discovery Environment: Engaging Communities (XSEDE14)</a:t>
            </a:r>
            <a:r>
              <a:rPr lang="en-US" sz="800" dirty="0" smtClean="0"/>
              <a:t>, Atlanta, GA, USA, July 2014.</a:t>
            </a:r>
          </a:p>
          <a:p>
            <a:r>
              <a:rPr lang="en-US" sz="800" dirty="0" smtClean="0"/>
              <a:t>[37] </a:t>
            </a:r>
            <a:r>
              <a:rPr lang="en-US" sz="800" dirty="0" err="1" smtClean="0"/>
              <a:t>Jaspersoft</a:t>
            </a:r>
            <a:r>
              <a:rPr lang="en-US" sz="800" dirty="0" smtClean="0"/>
              <a:t> Corporation (2014), </a:t>
            </a:r>
            <a:r>
              <a:rPr lang="en-US" sz="800" dirty="0" err="1" smtClean="0"/>
              <a:t>JasperReports</a:t>
            </a:r>
            <a:r>
              <a:rPr lang="en-US" sz="800" dirty="0" smtClean="0"/>
              <a:t> Library: Open Source Java Reporting Library, Retrieved from </a:t>
            </a:r>
            <a:r>
              <a:rPr lang="en-US" sz="800" dirty="0" smtClean="0">
                <a:hlinkClick r:id="rId3"/>
              </a:rPr>
              <a:t>http://community.jaspersoft.com/project/jasperreports-library</a:t>
            </a:r>
            <a:endParaRPr lang="en-US" sz="800" dirty="0" smtClean="0"/>
          </a:p>
          <a:p>
            <a:r>
              <a:rPr lang="en-US" sz="800" dirty="0" smtClean="0"/>
              <a:t>[38] Oracle Corporation (2014), Java SE 7 Swing APIs and Developer Guides, Retrieved from </a:t>
            </a:r>
            <a:r>
              <a:rPr lang="en-US" sz="800" dirty="0" smtClean="0">
                <a:hlinkClick r:id="rId4"/>
              </a:rPr>
              <a:t>http://docs.oracle.com/javase/7/docs/technotes/guides/swing/</a:t>
            </a:r>
            <a:endParaRPr lang="en-US" sz="800" dirty="0" smtClean="0"/>
          </a:p>
          <a:p>
            <a:r>
              <a:rPr lang="en-US" sz="800" dirty="0" smtClean="0"/>
              <a:t>[39] Oracle Corporation (2014), </a:t>
            </a:r>
            <a:r>
              <a:rPr lang="en-US" sz="800" dirty="0" err="1" smtClean="0"/>
              <a:t>MySQL</a:t>
            </a:r>
            <a:r>
              <a:rPr lang="en-US" sz="800" dirty="0" smtClean="0"/>
              <a:t> 5.6 Reference Manual, Retrieved from </a:t>
            </a:r>
            <a:r>
              <a:rPr lang="en-US" sz="800" dirty="0" smtClean="0">
                <a:hlinkClick r:id="rId5"/>
              </a:rPr>
              <a:t>http://dev.mysql.com/doc/refman/5.6/en/</a:t>
            </a:r>
            <a:endParaRPr lang="en-US" sz="800" dirty="0" smtClean="0"/>
          </a:p>
          <a:p>
            <a:r>
              <a:rPr lang="en-US" sz="800" dirty="0" smtClean="0"/>
              <a:t>[40] Intel Corporation (2014), User and Reference Guide for the Intel Fortran Compiler 15.0, Retrieved from </a:t>
            </a:r>
            <a:r>
              <a:rPr lang="en-US" sz="800" dirty="0" smtClean="0">
                <a:hlinkClick r:id="rId6"/>
              </a:rPr>
              <a:t>https://software.intel.com/en-us/compiler_15.0_ug_f</a:t>
            </a:r>
            <a:endParaRPr lang="en-US" sz="800" dirty="0" smtClean="0"/>
          </a:p>
          <a:p>
            <a:r>
              <a:rPr lang="en-US" sz="800" dirty="0" smtClean="0"/>
              <a:t>[41] “Computational Simulations of Electronic Motions and Excitations in </a:t>
            </a:r>
            <a:r>
              <a:rPr lang="en-US" sz="800" dirty="0" err="1" smtClean="0"/>
              <a:t>Nanostructured</a:t>
            </a:r>
            <a:r>
              <a:rPr lang="en-US" sz="800" dirty="0" smtClean="0"/>
              <a:t> Surfaces by Ion Surface Charge”; Y. Zhang, J. Shaw, D. </a:t>
            </a:r>
            <a:r>
              <a:rPr lang="en-US" sz="800" dirty="0" err="1" smtClean="0"/>
              <a:t>Monismith</a:t>
            </a:r>
            <a:r>
              <a:rPr lang="en-US" sz="800" dirty="0" smtClean="0"/>
              <a:t>, and H. </a:t>
            </a:r>
            <a:r>
              <a:rPr lang="en-US" sz="800" dirty="0" err="1" smtClean="0"/>
              <a:t>Chakraborty</a:t>
            </a:r>
            <a:r>
              <a:rPr lang="en-US" sz="800" dirty="0" smtClean="0"/>
              <a:t>, </a:t>
            </a:r>
            <a:r>
              <a:rPr lang="en-US" sz="800" i="1" dirty="0" smtClean="0"/>
              <a:t>Missouri Academy of Science 51st Annual Meeting, Missouri Western State University, </a:t>
            </a:r>
            <a:r>
              <a:rPr lang="en-US" sz="800" dirty="0" smtClean="0"/>
              <a:t>St. Joseph, MO, Apr. 18, 2015. </a:t>
            </a:r>
          </a:p>
          <a:p>
            <a:r>
              <a:rPr lang="en-US" sz="800" dirty="0" smtClean="0"/>
              <a:t>[42] “Graduate Directed Project: Hydrogen Ion Survival, Final Presentation”; </a:t>
            </a:r>
            <a:r>
              <a:rPr lang="en-US" sz="800" dirty="0" err="1" smtClean="0"/>
              <a:t>A.Manne</a:t>
            </a:r>
            <a:r>
              <a:rPr lang="en-US" sz="800" dirty="0" smtClean="0"/>
              <a:t>, D. </a:t>
            </a:r>
            <a:r>
              <a:rPr lang="en-US" sz="800" dirty="0" err="1" smtClean="0"/>
              <a:t>Narsina</a:t>
            </a:r>
            <a:r>
              <a:rPr lang="en-US" sz="800" dirty="0" smtClean="0"/>
              <a:t>,  T. </a:t>
            </a:r>
            <a:r>
              <a:rPr lang="en-US" sz="800" dirty="0" err="1" smtClean="0"/>
              <a:t>Dingari</a:t>
            </a:r>
            <a:r>
              <a:rPr lang="en-US" sz="800" dirty="0" smtClean="0"/>
              <a:t>, R.V. </a:t>
            </a:r>
            <a:r>
              <a:rPr lang="en-US" sz="800" dirty="0" err="1" smtClean="0"/>
              <a:t>Kosuri</a:t>
            </a:r>
            <a:r>
              <a:rPr lang="en-US" sz="800" dirty="0" smtClean="0"/>
              <a:t>, V. </a:t>
            </a:r>
            <a:r>
              <a:rPr lang="en-US" sz="800" dirty="0" err="1" smtClean="0"/>
              <a:t>Nidasanametla</a:t>
            </a:r>
            <a:r>
              <a:rPr lang="en-US" sz="800" dirty="0" smtClean="0"/>
              <a:t>, S. </a:t>
            </a:r>
            <a:r>
              <a:rPr lang="en-US" sz="800" dirty="0" err="1" smtClean="0"/>
              <a:t>Chowdary</a:t>
            </a:r>
            <a:r>
              <a:rPr lang="en-US" sz="800" dirty="0" smtClean="0"/>
              <a:t>, V. </a:t>
            </a:r>
            <a:r>
              <a:rPr lang="en-US" sz="800" dirty="0" err="1" smtClean="0"/>
              <a:t>Pidikiti</a:t>
            </a:r>
            <a:r>
              <a:rPr lang="en-US" sz="800" dirty="0" smtClean="0"/>
              <a:t>, D. </a:t>
            </a:r>
            <a:r>
              <a:rPr lang="en-US" sz="800" dirty="0" err="1" smtClean="0"/>
              <a:t>Salla</a:t>
            </a:r>
            <a:r>
              <a:rPr lang="en-US" sz="800" dirty="0" smtClean="0"/>
              <a:t>, Northwest Missouri State University, Maryville, MO, March 2015.</a:t>
            </a:r>
          </a:p>
          <a:p>
            <a:r>
              <a:rPr lang="en-US" sz="800" dirty="0" smtClean="0"/>
              <a:t>[43] XSEDE (2015), XSEDE User Portal Allocations Policy , Retrieved from </a:t>
            </a:r>
            <a:r>
              <a:rPr lang="en-US" sz="800" dirty="0" smtClean="0">
                <a:hlinkClick r:id="rId7"/>
              </a:rPr>
              <a:t>https://portal.xsede.org/allocation-policies</a:t>
            </a:r>
            <a:r>
              <a:rPr lang="en-US" sz="800" dirty="0" smtClean="0"/>
              <a:t> .</a:t>
            </a:r>
          </a:p>
          <a:p>
            <a:r>
              <a:rPr lang="en-US" sz="800" dirty="0" smtClean="0"/>
              <a:t>[44] TACC (2015), TACC Stampede User Guide – TACC User Portal, Retrieved from </a:t>
            </a:r>
            <a:r>
              <a:rPr lang="en-US" sz="800" dirty="0" smtClean="0">
                <a:hlinkClick r:id="rId8"/>
              </a:rPr>
              <a:t>https://portal.tacc.utexas.edu/user-guides/stampede</a:t>
            </a:r>
            <a:r>
              <a:rPr lang="en-US" sz="800" dirty="0" smtClean="0"/>
              <a:t> .</a:t>
            </a:r>
          </a:p>
        </p:txBody>
      </p:sp>
      <p:sp>
        <p:nvSpPr>
          <p:cNvPr id="3" name="Title 2"/>
          <p:cNvSpPr>
            <a:spLocks noGrp="1"/>
          </p:cNvSpPr>
          <p:nvPr>
            <p:ph type="title"/>
          </p:nvPr>
        </p:nvSpPr>
        <p:spPr>
          <a:xfrm>
            <a:off x="457200" y="0"/>
            <a:ext cx="8229600" cy="1143000"/>
          </a:xfrm>
        </p:spPr>
        <p:txBody>
          <a:bodyPr/>
          <a:lstStyle/>
          <a:p>
            <a:r>
              <a:rPr lang="en-US" dirty="0" smtClean="0"/>
              <a:t>References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Run multiple instances of the cn2Ds program with varying parameters in a reasonable amount of time.</a:t>
            </a:r>
          </a:p>
          <a:p>
            <a:r>
              <a:rPr lang="en-US" dirty="0" smtClean="0"/>
              <a:t>Understand how parameter variations affect ion-surface interactions [22-27,41].</a:t>
            </a:r>
            <a:endParaRPr lang="en-US" dirty="0"/>
          </a:p>
        </p:txBody>
      </p:sp>
      <p:sp>
        <p:nvSpPr>
          <p:cNvPr id="2" name="Title 1"/>
          <p:cNvSpPr>
            <a:spLocks noGrp="1"/>
          </p:cNvSpPr>
          <p:nvPr>
            <p:ph type="title"/>
          </p:nvPr>
        </p:nvSpPr>
        <p:spPr/>
        <p:txBody>
          <a:bodyPr/>
          <a:lstStyle/>
          <a:p>
            <a:r>
              <a:rPr lang="en-US" dirty="0" smtClean="0"/>
              <a:t>Project Goals</a:t>
            </a:r>
            <a:endParaRPr lang="en-US" dirty="0"/>
          </a:p>
        </p:txBody>
      </p:sp>
    </p:spTree>
    <p:extLst>
      <p:ext uri="{BB962C8B-B14F-4D97-AF65-F5344CB8AC3E}">
        <p14:creationId xmlns:p14="http://schemas.microsoft.com/office/powerpoint/2010/main" val="27286512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This work used the Extreme Science and Engineering Discovery Environment (XSEDE), which is supported by National Science Foundation grant number ACI-1053575.  Specifically, it used TACC Stampede and the Greenfield system at the Pittsburgh Supercomputing Center (PSC).</a:t>
            </a:r>
          </a:p>
          <a:p>
            <a:r>
              <a:rPr lang="en-US" dirty="0" smtClean="0"/>
              <a:t>The authors acknowledge the Texas Advanced Computing Center (TACC) at The University of Texas at Austin for providing HPC resources that have contributed to the research results reported within this paper. </a:t>
            </a:r>
            <a:br>
              <a:rPr lang="en-US" dirty="0" smtClean="0"/>
            </a:br>
            <a:r>
              <a:rPr lang="en-US" dirty="0" smtClean="0"/>
              <a:t>URL: http://www.tacc.utexas.edu </a:t>
            </a:r>
          </a:p>
          <a:p>
            <a:r>
              <a:rPr lang="en-US" dirty="0" smtClean="0"/>
              <a:t>This research was supported in part by NSF Grant Number PHY-1413799, “Photon Impact Ionization of Fullerene and </a:t>
            </a:r>
            <a:r>
              <a:rPr lang="en-US" dirty="0" err="1" smtClean="0"/>
              <a:t>Endofullerene</a:t>
            </a:r>
            <a:r>
              <a:rPr lang="en-US" dirty="0" smtClean="0"/>
              <a:t> Molecules: Cross Sections, Resonances, and Time Delays” </a:t>
            </a:r>
            <a:endParaRPr lang="en-US" dirty="0"/>
          </a:p>
        </p:txBody>
      </p:sp>
      <p:sp>
        <p:nvSpPr>
          <p:cNvPr id="2" name="Title 1"/>
          <p:cNvSpPr>
            <a:spLocks noGrp="1"/>
          </p:cNvSpPr>
          <p:nvPr>
            <p:ph type="title"/>
          </p:nvPr>
        </p:nvSpPr>
        <p:spPr/>
        <p:txBody>
          <a:bodyPr/>
          <a:lstStyle/>
          <a:p>
            <a:r>
              <a:rPr lang="en-US" dirty="0" smtClean="0"/>
              <a:t>Acknowledgement</a:t>
            </a:r>
            <a:endParaRPr lang="en-US" dirty="0"/>
          </a:p>
        </p:txBody>
      </p:sp>
    </p:spTree>
    <p:extLst>
      <p:ext uri="{BB962C8B-B14F-4D97-AF65-F5344CB8AC3E}">
        <p14:creationId xmlns:p14="http://schemas.microsoft.com/office/powerpoint/2010/main" val="39223562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Stampede – Supercomputer at Texas Advanced Computing Center (TACC).</a:t>
            </a:r>
          </a:p>
          <a:p>
            <a:pPr lvl="1"/>
            <a:r>
              <a:rPr lang="en-US" dirty="0" smtClean="0"/>
              <a:t>Consists of 6416 nodes.</a:t>
            </a:r>
          </a:p>
          <a:p>
            <a:r>
              <a:rPr lang="en-US" dirty="0" smtClean="0"/>
              <a:t>Node – one computer (similar to a very fast desktop).</a:t>
            </a:r>
          </a:p>
          <a:p>
            <a:pPr lvl="1"/>
            <a:r>
              <a:rPr lang="en-US" dirty="0" smtClean="0"/>
              <a:t>One node on stampede has 16 CPU-cores and 32 GB RAM.</a:t>
            </a:r>
          </a:p>
          <a:p>
            <a:pPr lvl="1"/>
            <a:r>
              <a:rPr lang="en-US" dirty="0" smtClean="0"/>
              <a:t>Most (about 5500) have one Xeon Phi Accelerator.</a:t>
            </a:r>
          </a:p>
          <a:p>
            <a:r>
              <a:rPr lang="en-US" dirty="0" smtClean="0"/>
              <a:t>SUs – service units.</a:t>
            </a:r>
          </a:p>
          <a:p>
            <a:pPr lvl="1"/>
            <a:r>
              <a:rPr lang="en-US" dirty="0" smtClean="0"/>
              <a:t>One service unit on stampede is equivalent to one CPU-core-hour [43,44].</a:t>
            </a:r>
          </a:p>
          <a:p>
            <a:r>
              <a:rPr lang="en-US" dirty="0" err="1" smtClean="0"/>
              <a:t>OpenMP</a:t>
            </a:r>
            <a:r>
              <a:rPr lang="en-US" dirty="0" smtClean="0"/>
              <a:t> – Open Multiprocessing – a tool for parallelizing computer code using threads (lightweight running programs).</a:t>
            </a:r>
          </a:p>
          <a:p>
            <a:pPr lvl="1"/>
            <a:r>
              <a:rPr lang="en-US" dirty="0" err="1" smtClean="0"/>
              <a:t>OpenMP</a:t>
            </a:r>
            <a:r>
              <a:rPr lang="en-US" dirty="0" smtClean="0"/>
              <a:t> uses thread-based parallelism, which allows for parallelization on one node[35].</a:t>
            </a:r>
          </a:p>
          <a:p>
            <a:pPr lvl="1"/>
            <a:r>
              <a:rPr lang="en-US" dirty="0" smtClean="0"/>
              <a:t>Maximum theoretical speedup on one Stampede node is ~16x using only the standard CPU cores [44].</a:t>
            </a:r>
          </a:p>
        </p:txBody>
      </p:sp>
      <p:sp>
        <p:nvSpPr>
          <p:cNvPr id="2" name="Title 1"/>
          <p:cNvSpPr>
            <a:spLocks noGrp="1"/>
          </p:cNvSpPr>
          <p:nvPr>
            <p:ph type="title"/>
          </p:nvPr>
        </p:nvSpPr>
        <p:spPr/>
        <p:txBody>
          <a:bodyPr/>
          <a:lstStyle/>
          <a:p>
            <a:r>
              <a:rPr lang="en-US" dirty="0" smtClean="0"/>
              <a:t>Definitions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Firing the Hydrogen Ion at a Surface</a:t>
            </a:r>
            <a:endParaRPr lang="en-US" dirty="0"/>
          </a:p>
        </p:txBody>
      </p:sp>
      <p:graphicFrame>
        <p:nvGraphicFramePr>
          <p:cNvPr id="5" name="Chart 4"/>
          <p:cNvGraphicFramePr/>
          <p:nvPr/>
        </p:nvGraphicFramePr>
        <p:xfrm>
          <a:off x="457200" y="1219200"/>
          <a:ext cx="8305800" cy="4648199"/>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533400" y="5867400"/>
            <a:ext cx="7772400" cy="369332"/>
          </a:xfrm>
          <a:prstGeom prst="rect">
            <a:avLst/>
          </a:prstGeom>
        </p:spPr>
        <p:txBody>
          <a:bodyPr wrap="square">
            <a:spAutoFit/>
          </a:bodyPr>
          <a:lstStyle/>
          <a:p>
            <a:r>
              <a:rPr lang="en-US" dirty="0" smtClean="0"/>
              <a:t>The </a:t>
            </a:r>
            <a:r>
              <a:rPr lang="en-US" dirty="0" err="1" smtClean="0"/>
              <a:t>Kronig</a:t>
            </a:r>
            <a:r>
              <a:rPr lang="en-US" dirty="0" smtClean="0"/>
              <a:t>-Penny potential and the </a:t>
            </a:r>
            <a:r>
              <a:rPr lang="en-US" dirty="0" err="1" smtClean="0"/>
              <a:t>vicinally</a:t>
            </a:r>
            <a:r>
              <a:rPr lang="en-US" dirty="0" smtClean="0"/>
              <a:t> stepped metallic surface it models</a:t>
            </a:r>
            <a:endParaRPr lang="en-US" dirty="0"/>
          </a:p>
        </p:txBody>
      </p:sp>
      <p:sp>
        <p:nvSpPr>
          <p:cNvPr id="7" name="Footer Placeholder 3"/>
          <p:cNvSpPr>
            <a:spLocks noGrp="1"/>
          </p:cNvSpPr>
          <p:nvPr>
            <p:ph type="ftr" sz="quarter" idx="11"/>
          </p:nvPr>
        </p:nvSpPr>
        <p:spPr>
          <a:xfrm>
            <a:off x="4380072" y="6407944"/>
            <a:ext cx="2350681" cy="365125"/>
          </a:xfrm>
        </p:spPr>
        <p:txBody>
          <a:bodyPr/>
          <a:lstStyle/>
          <a:p>
            <a:r>
              <a:rPr lang="en-US" dirty="0" smtClean="0"/>
              <a:t>[22-27,41]</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The trajectory of the ion is modeled in two different ways</a:t>
            </a:r>
          </a:p>
          <a:p>
            <a:pPr lvl="1"/>
            <a:r>
              <a:rPr lang="en-US" dirty="0" smtClean="0"/>
              <a:t>Using a broken straight line, and</a:t>
            </a:r>
          </a:p>
          <a:p>
            <a:pPr lvl="1"/>
            <a:r>
              <a:rPr lang="en-US" dirty="0" smtClean="0"/>
              <a:t>Using the </a:t>
            </a:r>
            <a:r>
              <a:rPr lang="en-US" dirty="0" err="1" smtClean="0"/>
              <a:t>Biersack</a:t>
            </a:r>
            <a:r>
              <a:rPr lang="en-US" dirty="0" smtClean="0"/>
              <a:t>-Ziegler trajectory</a:t>
            </a:r>
          </a:p>
          <a:p>
            <a:r>
              <a:rPr lang="en-US" dirty="0" smtClean="0"/>
              <a:t>The electronic wave function is modeled using a solution of the time-dependent Schrödinger equation</a:t>
            </a:r>
            <a:br>
              <a:rPr lang="en-US" dirty="0" smtClean="0"/>
            </a:br>
            <a:r>
              <a:rPr lang="en-US" dirty="0" smtClean="0"/>
              <a:t>with Hamiltonian:</a:t>
            </a:r>
          </a:p>
          <a:p>
            <a:pPr algn="ctr">
              <a:buNone/>
            </a:pPr>
            <a:endParaRPr lang="en-US" dirty="0" smtClean="0"/>
          </a:p>
          <a:p>
            <a:pPr algn="ctr">
              <a:buNone/>
            </a:pPr>
            <a:endParaRPr lang="en-US" dirty="0" smtClean="0"/>
          </a:p>
          <a:p>
            <a:pPr algn="ctr">
              <a:buNone/>
            </a:pPr>
            <a:endParaRPr lang="en-US" dirty="0" smtClean="0"/>
          </a:p>
          <a:p>
            <a:endParaRPr lang="en-US" dirty="0" smtClean="0"/>
          </a:p>
          <a:p>
            <a:endParaRPr lang="en-US" dirty="0" smtClean="0"/>
          </a:p>
          <a:p>
            <a:r>
              <a:rPr lang="en-US" dirty="0" smtClean="0"/>
              <a:t>The Crank-Nicolson method is used to solve the Hamiltonian.</a:t>
            </a:r>
            <a:endParaRPr lang="en-US" dirty="0"/>
          </a:p>
        </p:txBody>
      </p:sp>
      <p:sp>
        <p:nvSpPr>
          <p:cNvPr id="2" name="Title 1"/>
          <p:cNvSpPr>
            <a:spLocks noGrp="1"/>
          </p:cNvSpPr>
          <p:nvPr>
            <p:ph type="title"/>
          </p:nvPr>
        </p:nvSpPr>
        <p:spPr/>
        <p:txBody>
          <a:bodyPr/>
          <a:lstStyle/>
          <a:p>
            <a:r>
              <a:rPr lang="en-US" dirty="0" smtClean="0"/>
              <a:t>Computational Methodology</a:t>
            </a:r>
            <a:endParaRPr lang="en-US" dirty="0"/>
          </a:p>
        </p:txBody>
      </p:sp>
      <p:graphicFrame>
        <p:nvGraphicFramePr>
          <p:cNvPr id="4" name="Object 3"/>
          <p:cNvGraphicFramePr>
            <a:graphicFrameLocks noChangeAspect="1"/>
          </p:cNvGraphicFramePr>
          <p:nvPr/>
        </p:nvGraphicFramePr>
        <p:xfrm>
          <a:off x="4648200" y="3352800"/>
          <a:ext cx="2590800" cy="1841395"/>
        </p:xfrm>
        <a:graphic>
          <a:graphicData uri="http://schemas.openxmlformats.org/presentationml/2006/ole">
            <mc:AlternateContent xmlns:mc="http://schemas.openxmlformats.org/markup-compatibility/2006">
              <mc:Choice xmlns:v="urn:schemas-microsoft-com:vml" Requires="v">
                <p:oleObj spid="_x0000_s1029" name="Equation" r:id="rId4" imgW="1536480" imgH="1091880" progId="Equation.3">
                  <p:embed/>
                </p:oleObj>
              </mc:Choice>
              <mc:Fallback>
                <p:oleObj name="Equation" r:id="rId4" imgW="1536480" imgH="10918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352800"/>
                        <a:ext cx="2590800" cy="18413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838200" y="3962400"/>
          <a:ext cx="2286000" cy="621632"/>
        </p:xfrm>
        <a:graphic>
          <a:graphicData uri="http://schemas.openxmlformats.org/presentationml/2006/ole">
            <mc:AlternateContent xmlns:mc="http://schemas.openxmlformats.org/markup-compatibility/2006">
              <mc:Choice xmlns:v="urn:schemas-microsoft-com:vml" Requires="v">
                <p:oleObj spid="_x0000_s1030" name="Equation" r:id="rId6" imgW="1447560" imgH="393480" progId="Equation.3">
                  <p:embed/>
                </p:oleObj>
              </mc:Choice>
              <mc:Fallback>
                <p:oleObj name="Equation" r:id="rId6" imgW="1447560" imgH="39348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3962400"/>
                        <a:ext cx="2286000" cy="6216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Footer Placeholder 3"/>
          <p:cNvSpPr>
            <a:spLocks noGrp="1"/>
          </p:cNvSpPr>
          <p:nvPr>
            <p:ph type="ftr" sz="quarter" idx="11"/>
          </p:nvPr>
        </p:nvSpPr>
        <p:spPr>
          <a:xfrm>
            <a:off x="4380072" y="6407944"/>
            <a:ext cx="2350681" cy="365125"/>
          </a:xfrm>
        </p:spPr>
        <p:txBody>
          <a:bodyPr/>
          <a:lstStyle/>
          <a:p>
            <a:r>
              <a:rPr lang="en-US" dirty="0" smtClean="0"/>
              <a:t>[22-27]</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For fixed distances between the ion and surface numerical propagation over </a:t>
            </a:r>
            <a:r>
              <a:rPr lang="en-US" i="1" dirty="0" smtClean="0"/>
              <a:t>t</a:t>
            </a:r>
            <a:r>
              <a:rPr lang="en-US" dirty="0" smtClean="0"/>
              <a:t> is</a:t>
            </a:r>
          </a:p>
          <a:p>
            <a:endParaRPr lang="en-US" dirty="0" smtClean="0"/>
          </a:p>
          <a:p>
            <a:r>
              <a:rPr lang="en-US" dirty="0" smtClean="0"/>
              <a:t>And the Crank-Nicolson scheme is applied by solving a </a:t>
            </a:r>
            <a:r>
              <a:rPr lang="en-US" dirty="0" err="1" smtClean="0"/>
              <a:t>tridiagonal</a:t>
            </a:r>
            <a:r>
              <a:rPr lang="en-US" dirty="0" smtClean="0"/>
              <a:t> matrix to obtain an approximate solution to the formula above at every time step over a grid.</a:t>
            </a:r>
          </a:p>
          <a:p>
            <a:r>
              <a:rPr lang="en-US" dirty="0" smtClean="0"/>
              <a:t>The approximation is as follows:</a:t>
            </a:r>
            <a:endParaRPr lang="en-US" dirty="0"/>
          </a:p>
        </p:txBody>
      </p:sp>
      <p:sp>
        <p:nvSpPr>
          <p:cNvPr id="2" name="Title 1"/>
          <p:cNvSpPr>
            <a:spLocks noGrp="1"/>
          </p:cNvSpPr>
          <p:nvPr>
            <p:ph type="title"/>
          </p:nvPr>
        </p:nvSpPr>
        <p:spPr/>
        <p:txBody>
          <a:bodyPr/>
          <a:lstStyle/>
          <a:p>
            <a:r>
              <a:rPr lang="en-US" dirty="0" smtClean="0"/>
              <a:t>Computational Methodology</a:t>
            </a:r>
            <a:endParaRPr lang="en-US" dirty="0"/>
          </a:p>
        </p:txBody>
      </p:sp>
      <p:graphicFrame>
        <p:nvGraphicFramePr>
          <p:cNvPr id="4" name="Object 3"/>
          <p:cNvGraphicFramePr>
            <a:graphicFrameLocks noChangeAspect="1"/>
          </p:cNvGraphicFramePr>
          <p:nvPr/>
        </p:nvGraphicFramePr>
        <p:xfrm>
          <a:off x="914400" y="2362200"/>
          <a:ext cx="7000875" cy="533400"/>
        </p:xfrm>
        <a:graphic>
          <a:graphicData uri="http://schemas.openxmlformats.org/presentationml/2006/ole">
            <mc:AlternateContent xmlns:mc="http://schemas.openxmlformats.org/markup-compatibility/2006">
              <mc:Choice xmlns:v="urn:schemas-microsoft-com:vml" Requires="v">
                <p:oleObj spid="_x0000_s4101" name="Equation" r:id="rId3" imgW="2666880" imgH="203040" progId="Equation.3">
                  <p:embed/>
                </p:oleObj>
              </mc:Choice>
              <mc:Fallback>
                <p:oleObj name="Equation" r:id="rId3" imgW="2666880" imgH="2030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362200"/>
                        <a:ext cx="7000875" cy="53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nvGraphicFramePr>
        <p:xfrm>
          <a:off x="1066800" y="5257800"/>
          <a:ext cx="6858000" cy="753894"/>
        </p:xfrm>
        <a:graphic>
          <a:graphicData uri="http://schemas.openxmlformats.org/presentationml/2006/ole">
            <mc:AlternateContent xmlns:mc="http://schemas.openxmlformats.org/markup-compatibility/2006">
              <mc:Choice xmlns:v="urn:schemas-microsoft-com:vml" Requires="v">
                <p:oleObj spid="_x0000_s4102" name="Equation" r:id="rId5" imgW="3581280" imgH="393480" progId="Equation.3">
                  <p:embed/>
                </p:oleObj>
              </mc:Choice>
              <mc:Fallback>
                <p:oleObj name="Equation" r:id="rId5" imgW="3581280" imgH="3934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6800" y="5257800"/>
                        <a:ext cx="6858000" cy="7538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Footer Placeholder 3"/>
          <p:cNvSpPr>
            <a:spLocks noGrp="1"/>
          </p:cNvSpPr>
          <p:nvPr>
            <p:ph type="ftr" sz="quarter" idx="11"/>
          </p:nvPr>
        </p:nvSpPr>
        <p:spPr>
          <a:xfrm>
            <a:off x="4380072" y="6407944"/>
            <a:ext cx="2350681" cy="365125"/>
          </a:xfrm>
        </p:spPr>
        <p:txBody>
          <a:bodyPr/>
          <a:lstStyle/>
          <a:p>
            <a:r>
              <a:rPr lang="en-US" dirty="0" smtClean="0"/>
              <a:t>[22-27]</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23717</TotalTime>
  <Words>4707</Words>
  <Application>Microsoft Macintosh PowerPoint</Application>
  <PresentationFormat>On-screen Show (4:3)</PresentationFormat>
  <Paragraphs>481</Paragraphs>
  <Slides>50</Slides>
  <Notes>18</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50</vt:i4>
      </vt:variant>
    </vt:vector>
  </HeadingPairs>
  <TitlesOfParts>
    <vt:vector size="62" baseType="lpstr">
      <vt:lpstr>Andalus</vt:lpstr>
      <vt:lpstr>Arial</vt:lpstr>
      <vt:lpstr>Calibri</vt:lpstr>
      <vt:lpstr>Courier</vt:lpstr>
      <vt:lpstr>Courier New</vt:lpstr>
      <vt:lpstr>Lucida Sans Unicode</vt:lpstr>
      <vt:lpstr>Verdana</vt:lpstr>
      <vt:lpstr>Wingdings 2</vt:lpstr>
      <vt:lpstr>Wingdings 3</vt:lpstr>
      <vt:lpstr>Concourse</vt:lpstr>
      <vt:lpstr>Equation</vt:lpstr>
      <vt:lpstr>Document</vt:lpstr>
      <vt:lpstr>Computing Hydrogen Ion Survival Probability:  Academy Student, Graduate Student, and Faculty Experiences</vt:lpstr>
      <vt:lpstr>Outline</vt:lpstr>
      <vt:lpstr>Project Overview</vt:lpstr>
      <vt:lpstr>Introduction</vt:lpstr>
      <vt:lpstr>Project Goals</vt:lpstr>
      <vt:lpstr>Definitions</vt:lpstr>
      <vt:lpstr>Firing the Hydrogen Ion at a Surface</vt:lpstr>
      <vt:lpstr>Computational Methodology</vt:lpstr>
      <vt:lpstr>Computational Methodology</vt:lpstr>
      <vt:lpstr>Simulation with cn2Ds</vt:lpstr>
      <vt:lpstr>cn2Ds Algorithm - Initialization</vt:lpstr>
      <vt:lpstr>cn2Ds Algorithm – Time Loop</vt:lpstr>
      <vt:lpstr>cn2Ds Algorithm – Time Loop, Continued</vt:lpstr>
      <vt:lpstr>Parameter Sweep</vt:lpstr>
      <vt:lpstr>Academy Student Involvement</vt:lpstr>
      <vt:lpstr>Understanding the Project</vt:lpstr>
      <vt:lpstr>Parameters</vt:lpstr>
      <vt:lpstr>Parallelization</vt:lpstr>
      <vt:lpstr>Implementing Parallelization</vt:lpstr>
      <vt:lpstr>OpenMP Parallelization Example</vt:lpstr>
      <vt:lpstr>Run Times for Different Values of normV for Li110</vt:lpstr>
      <vt:lpstr>PowerPoint Presentation</vt:lpstr>
      <vt:lpstr>Parameter Sweep</vt:lpstr>
      <vt:lpstr>Project Experiences</vt:lpstr>
      <vt:lpstr>Graduate Involvement</vt:lpstr>
      <vt:lpstr>Directory Structure</vt:lpstr>
      <vt:lpstr>Front End Graph Generator</vt:lpstr>
      <vt:lpstr>PowerPoint Presentation</vt:lpstr>
      <vt:lpstr>PowerPoint Presentation</vt:lpstr>
      <vt:lpstr>PowerPoint Presentation</vt:lpstr>
      <vt:lpstr>Back End Tools</vt:lpstr>
      <vt:lpstr>Workflow Diagram</vt:lpstr>
      <vt:lpstr>Example Graph</vt:lpstr>
      <vt:lpstr>Graduate Student Involvement Recap</vt:lpstr>
      <vt:lpstr>Faculty Involvement</vt:lpstr>
      <vt:lpstr>XRAC Allocation</vt:lpstr>
      <vt:lpstr>Parameter Sweep Updates</vt:lpstr>
      <vt:lpstr>Updates for Xeon Phi</vt:lpstr>
      <vt:lpstr>Xeon Phi Example Code</vt:lpstr>
      <vt:lpstr>Example Code Continued</vt:lpstr>
      <vt:lpstr>Runtime Improvement</vt:lpstr>
      <vt:lpstr>cn2Ds Improved Runtime</vt:lpstr>
      <vt:lpstr>gprof Results</vt:lpstr>
      <vt:lpstr>Runtime Results</vt:lpstr>
      <vt:lpstr>Additional Code Optimizations</vt:lpstr>
      <vt:lpstr>PSC Greenfield Results</vt:lpstr>
      <vt:lpstr>Future Work</vt:lpstr>
      <vt:lpstr>References</vt:lpstr>
      <vt:lpstr>References</vt:lpstr>
      <vt:lpstr>Acknowledgement</vt:lpstr>
    </vt:vector>
  </TitlesOfParts>
  <Company>Oklahoma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Computing Hydrogen Ion Survival Probability:  Academy Student, Graduate Student, and Faculty Experiences</dc:title>
  <dc:creator>Dave</dc:creator>
  <cp:lastModifiedBy>Gentis, Debra L.</cp:lastModifiedBy>
  <cp:revision>473</cp:revision>
  <dcterms:created xsi:type="dcterms:W3CDTF">2015-09-08T15:33:51Z</dcterms:created>
  <dcterms:modified xsi:type="dcterms:W3CDTF">2015-10-21T23:10:47Z</dcterms:modified>
</cp:coreProperties>
</file>